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72" r:id="rId4"/>
    <p:sldId id="283" r:id="rId5"/>
    <p:sldId id="273" r:id="rId6"/>
    <p:sldId id="276" r:id="rId7"/>
    <p:sldId id="277" r:id="rId8"/>
    <p:sldId id="282" r:id="rId9"/>
    <p:sldId id="279" r:id="rId10"/>
    <p:sldId id="280" r:id="rId11"/>
  </p:sldIdLst>
  <p:sldSz cx="9144000" cy="6858000" type="screen4x3"/>
  <p:notesSz cx="6854825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7B663F"/>
    <a:srgbClr val="B25A0A"/>
    <a:srgbClr val="339933"/>
    <a:srgbClr val="678BA8"/>
    <a:srgbClr val="B2B2B2"/>
    <a:srgbClr val="A30609"/>
    <a:srgbClr val="7F63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5" autoAdjust="0"/>
    <p:restoredTop sz="94664" autoAdjust="0"/>
  </p:normalViewPr>
  <p:slideViewPr>
    <p:cSldViewPr snapToGrid="0" snapToObjects="1">
      <p:cViewPr>
        <p:scale>
          <a:sx n="75" d="100"/>
          <a:sy n="75" d="100"/>
        </p:scale>
        <p:origin x="-1050" y="12"/>
      </p:cViewPr>
      <p:guideLst>
        <p:guide orient="horz" pos="24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1820" y="-82"/>
      </p:cViewPr>
      <p:guideLst>
        <p:guide orient="horz" pos="3071"/>
        <p:guide pos="21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6188" y="392113"/>
            <a:ext cx="4362450" cy="3271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0038" y="3681413"/>
            <a:ext cx="6254750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702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529763"/>
            <a:ext cx="29702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49871B-FC93-429D-935B-6C8CF193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8ECC4-4377-49AC-A9DF-9EC9896260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6"/>
          <p:cNvGrpSpPr>
            <a:grpSpLocks/>
          </p:cNvGrpSpPr>
          <p:nvPr userDrawn="1"/>
        </p:nvGrpSpPr>
        <p:grpSpPr bwMode="auto">
          <a:xfrm>
            <a:off x="-3175" y="0"/>
            <a:ext cx="9147175" cy="6858000"/>
            <a:chOff x="-2" y="0"/>
            <a:chExt cx="5762" cy="4320"/>
          </a:xfrm>
        </p:grpSpPr>
        <p:graphicFrame>
          <p:nvGraphicFramePr>
            <p:cNvPr id="5" name="Object 1"/>
            <p:cNvGraphicFramePr>
              <a:graphicFrameLocks noChangeAspect="1"/>
            </p:cNvGraphicFramePr>
            <p:nvPr/>
          </p:nvGraphicFramePr>
          <p:xfrm>
            <a:off x="-2" y="2505"/>
            <a:ext cx="1136" cy="1815"/>
          </p:xfrm>
          <a:graphic>
            <a:graphicData uri="http://schemas.openxmlformats.org/presentationml/2006/ole">
              <p:oleObj spid="_x0000_s145409" name="Image" r:id="rId3" imgW="2400000" imgH="3834921" progId="">
                <p:embed/>
              </p:oleObj>
            </a:graphicData>
          </a:graphic>
        </p:graphicFrame>
        <p:pic>
          <p:nvPicPr>
            <p:cNvPr id="6" name="Picture 41" descr="screen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5760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1"/>
            <p:cNvSpPr>
              <a:spLocks noChangeArrowheads="1"/>
            </p:cNvSpPr>
            <p:nvPr userDrawn="1"/>
          </p:nvSpPr>
          <p:spPr bwMode="gray">
            <a:xfrm>
              <a:off x="0" y="2505"/>
              <a:ext cx="1132" cy="1815"/>
            </a:xfrm>
            <a:prstGeom prst="rect">
              <a:avLst/>
            </a:prstGeom>
            <a:solidFill>
              <a:srgbClr val="ABBFC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13"/>
            <p:cNvSpPr>
              <a:spLocks noChangeArrowheads="1"/>
            </p:cNvSpPr>
            <p:nvPr userDrawn="1"/>
          </p:nvSpPr>
          <p:spPr bwMode="gray">
            <a:xfrm>
              <a:off x="1132" y="2505"/>
              <a:ext cx="4628" cy="18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 userDrawn="1"/>
          </p:nvSpPr>
          <p:spPr bwMode="gray">
            <a:xfrm>
              <a:off x="1130" y="0"/>
              <a:ext cx="0" cy="4320"/>
            </a:xfrm>
            <a:prstGeom prst="line">
              <a:avLst/>
            </a:prstGeom>
            <a:noFill/>
            <a:ln w="15875">
              <a:solidFill>
                <a:srgbClr val="B9C9D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0" name="Group 15"/>
            <p:cNvGrpSpPr>
              <a:grpSpLocks/>
            </p:cNvGrpSpPr>
            <p:nvPr userDrawn="1"/>
          </p:nvGrpSpPr>
          <p:grpSpPr bwMode="auto">
            <a:xfrm>
              <a:off x="0" y="2505"/>
              <a:ext cx="5760" cy="0"/>
              <a:chOff x="0" y="2505"/>
              <a:chExt cx="5760" cy="0"/>
            </a:xfrm>
          </p:grpSpPr>
          <p:sp>
            <p:nvSpPr>
              <p:cNvPr id="12" name="Line 16"/>
              <p:cNvSpPr>
                <a:spLocks noChangeShapeType="1"/>
              </p:cNvSpPr>
              <p:nvPr userDrawn="1"/>
            </p:nvSpPr>
            <p:spPr bwMode="gray">
              <a:xfrm>
                <a:off x="1130" y="2505"/>
                <a:ext cx="4630" cy="0"/>
              </a:xfrm>
              <a:prstGeom prst="line">
                <a:avLst/>
              </a:prstGeom>
              <a:noFill/>
              <a:ln w="15875">
                <a:solidFill>
                  <a:srgbClr val="99B1C5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Line 17"/>
              <p:cNvSpPr>
                <a:spLocks noChangeShapeType="1"/>
              </p:cNvSpPr>
              <p:nvPr userDrawn="1"/>
            </p:nvSpPr>
            <p:spPr bwMode="gray">
              <a:xfrm>
                <a:off x="0" y="2505"/>
                <a:ext cx="1134" cy="0"/>
              </a:xfrm>
              <a:prstGeom prst="line">
                <a:avLst/>
              </a:prstGeom>
              <a:noFill/>
              <a:ln w="15875">
                <a:solidFill>
                  <a:srgbClr val="D2DCE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pic>
          <p:nvPicPr>
            <p:cNvPr id="11" name="Picture 45" descr="full_banner_1118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205"/>
              <a:ext cx="2254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033588" y="4340225"/>
            <a:ext cx="6746875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033588" y="5494338"/>
            <a:ext cx="6746875" cy="890587"/>
          </a:xfrm>
        </p:spPr>
        <p:txBody>
          <a:bodyPr anchor="ctr"/>
          <a:lstStyle>
            <a:lvl1pPr marL="0" indent="0">
              <a:buFontTx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468E-7E4C-411B-8A68-DFD4DE78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3D01-8F5C-4A99-919C-A68D16A2F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152400"/>
            <a:ext cx="2190750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52400"/>
            <a:ext cx="642302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2023-7224-4879-9A44-C6D46C125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FBD2-22E4-4066-B97E-E537A807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8B969-86BE-4276-8E7C-D72AD6BB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4773-EB6E-492F-AF4D-78AC2D236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2ED7-202D-4CA2-AD43-75135DE7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64A0-7DD5-4BF0-97D7-25D3B636B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75" y="1300163"/>
            <a:ext cx="4306888" cy="5091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163" y="1300163"/>
            <a:ext cx="4306887" cy="5091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4B07-97D0-4844-AEE5-66566AFCA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BFDC-408A-4543-BB09-F59F4E8A9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D4AF-A4B9-41A9-B025-0FEC59E7F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C7C5-9568-447B-B4C9-041B77194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313C-1BC9-46A6-8F06-950693312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BE26-B385-4CDA-B336-D3A1E30C3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85D3-9252-426E-9440-540D960FE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3480-BDF6-477B-8259-C23A6CDB8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5B69-1B0F-4C87-A553-2FDA4BD93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F393-E987-4589-806C-683D08CA4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835B-1E80-4A38-8C18-31E7E0108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3EA2-04F0-42B6-97E3-CE038F13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5" descr="Untitled-12_0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6350" y="0"/>
            <a:ext cx="91503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 userDrawn="1"/>
        </p:nvSpPr>
        <p:spPr bwMode="ltGray">
          <a:xfrm flipV="1">
            <a:off x="0" y="6605588"/>
            <a:ext cx="9144000" cy="252412"/>
          </a:xfrm>
          <a:prstGeom prst="rect">
            <a:avLst/>
          </a:prstGeom>
          <a:solidFill>
            <a:srgbClr val="AFB9C1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wrap="none" lIns="457200" anchor="ctr"/>
          <a:lstStyle/>
          <a:p>
            <a:pPr>
              <a:defRPr/>
            </a:pPr>
            <a:endParaRPr lang="en-US" sz="1000"/>
          </a:p>
        </p:txBody>
      </p:sp>
      <p:grpSp>
        <p:nvGrpSpPr>
          <p:cNvPr id="1028" name="Group 36"/>
          <p:cNvGrpSpPr>
            <a:grpSpLocks/>
          </p:cNvGrpSpPr>
          <p:nvPr userDrawn="1"/>
        </p:nvGrpSpPr>
        <p:grpSpPr bwMode="auto">
          <a:xfrm>
            <a:off x="4622800" y="6588125"/>
            <a:ext cx="4521200" cy="271463"/>
            <a:chOff x="2912" y="4150"/>
            <a:chExt cx="2848" cy="171"/>
          </a:xfrm>
        </p:grpSpPr>
        <p:pic>
          <p:nvPicPr>
            <p:cNvPr id="1035" name="Picture 24" descr="SlideMasterTabShadow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2912" y="4160"/>
              <a:ext cx="284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9" name="Freeform 25" descr="SlideMasterTab_92dpi"/>
            <p:cNvSpPr>
              <a:spLocks/>
            </p:cNvSpPr>
            <p:nvPr userDrawn="1"/>
          </p:nvSpPr>
          <p:spPr bwMode="ltGray">
            <a:xfrm>
              <a:off x="3099" y="4150"/>
              <a:ext cx="2468" cy="171"/>
            </a:xfrm>
            <a:custGeom>
              <a:avLst/>
              <a:gdLst/>
              <a:ahLst/>
              <a:cxnLst>
                <a:cxn ang="0">
                  <a:pos x="2464" y="170"/>
                </a:cxn>
                <a:cxn ang="0">
                  <a:pos x="2464" y="69"/>
                </a:cxn>
                <a:cxn ang="0">
                  <a:pos x="2397" y="2"/>
                </a:cxn>
                <a:cxn ang="0">
                  <a:pos x="64" y="0"/>
                </a:cxn>
                <a:cxn ang="0">
                  <a:pos x="0" y="63"/>
                </a:cxn>
                <a:cxn ang="0">
                  <a:pos x="0" y="171"/>
                </a:cxn>
                <a:cxn ang="0">
                  <a:pos x="2464" y="170"/>
                </a:cxn>
              </a:cxnLst>
              <a:rect l="0" t="0" r="r" b="b"/>
              <a:pathLst>
                <a:path w="2464" h="171">
                  <a:moveTo>
                    <a:pt x="2464" y="170"/>
                  </a:moveTo>
                  <a:cubicBezTo>
                    <a:pt x="2464" y="170"/>
                    <a:pt x="2464" y="119"/>
                    <a:pt x="2464" y="69"/>
                  </a:cubicBezTo>
                  <a:cubicBezTo>
                    <a:pt x="2461" y="12"/>
                    <a:pt x="2416" y="2"/>
                    <a:pt x="2397" y="2"/>
                  </a:cubicBezTo>
                  <a:cubicBezTo>
                    <a:pt x="2397" y="2"/>
                    <a:pt x="1230" y="1"/>
                    <a:pt x="64" y="0"/>
                  </a:cubicBezTo>
                  <a:cubicBezTo>
                    <a:pt x="53" y="0"/>
                    <a:pt x="2" y="10"/>
                    <a:pt x="0" y="63"/>
                  </a:cubicBezTo>
                  <a:cubicBezTo>
                    <a:pt x="0" y="117"/>
                    <a:pt x="0" y="171"/>
                    <a:pt x="0" y="171"/>
                  </a:cubicBezTo>
                  <a:lnTo>
                    <a:pt x="2464" y="170"/>
                  </a:lnTo>
                  <a:close/>
                </a:path>
              </a:pathLst>
            </a:custGeom>
            <a:blipFill dpi="0" rotWithShape="1">
              <a:blip r:embed="rId15"/>
              <a:srcRect/>
              <a:stretch>
                <a:fillRect/>
              </a:stretch>
            </a:blip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2875" y="152400"/>
            <a:ext cx="669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300163"/>
            <a:ext cx="876617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6075" y="6643688"/>
            <a:ext cx="40798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 ___________  _________  ___  ___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6075" y="6643688"/>
            <a:ext cx="40798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4125" y="6643688"/>
            <a:ext cx="1555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 b="1">
                <a:solidFill>
                  <a:srgbClr val="333333"/>
                </a:solidFill>
                <a:cs typeface="Arial" charset="0"/>
              </a:defRPr>
            </a:lvl1pPr>
          </a:lstStyle>
          <a:p>
            <a:pPr>
              <a:defRPr/>
            </a:pPr>
            <a:fld id="{6B6E3953-2F9B-4F1D-9174-D594ACABA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4125" y="6643688"/>
            <a:ext cx="1555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 b="1">
                <a:solidFill>
                  <a:srgbClr val="333333"/>
                </a:solidFill>
                <a:cs typeface="Arial" charset="0"/>
              </a:defRPr>
            </a:lvl1pPr>
          </a:lstStyle>
          <a:p>
            <a:pPr>
              <a:defRPr/>
            </a:pPr>
            <a:fld id="{F808B758-F63E-4D1B-920D-0215C2A0D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33363" indent="-23336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rgbClr val="678BA8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857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fol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76313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3pPr>
      <a:lvl4pPr marL="1319213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Char char="–"/>
        <a:defRPr sz="1400">
          <a:solidFill>
            <a:schemeClr val="tx1"/>
          </a:solidFill>
          <a:latin typeface="+mn-lt"/>
        </a:defRPr>
      </a:lvl4pPr>
      <a:lvl5pPr marL="1662113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5pPr>
      <a:lvl6pPr marL="21193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6pPr>
      <a:lvl7pPr marL="25765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7pPr>
      <a:lvl8pPr marL="30337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8pPr>
      <a:lvl9pPr marL="34909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Сокращение затрат на лицензии ПО</a:t>
            </a:r>
            <a:endParaRPr lang="en-US" smtClean="0"/>
          </a:p>
        </p:txBody>
      </p:sp>
      <p:sp>
        <p:nvSpPr>
          <p:cNvPr id="122882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Андрей Моисеев</a:t>
            </a:r>
          </a:p>
          <a:p>
            <a:pPr eaLnBrk="1" hangingPunct="1"/>
            <a:r>
              <a:rPr lang="ru-RU" smtClean="0"/>
              <a:t>ИНЛАЙН ГРУП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Предложения</a:t>
            </a:r>
            <a:endParaRPr lang="en-US" smtClean="0"/>
          </a:p>
        </p:txBody>
      </p:sp>
      <p:sp>
        <p:nvSpPr>
          <p:cNvPr id="13312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Inventory Solution </a:t>
            </a:r>
            <a:r>
              <a:rPr lang="ru-RU" smtClean="0"/>
              <a:t>с модулем </a:t>
            </a:r>
            <a:r>
              <a:rPr lang="en-US" smtClean="0"/>
              <a:t>Application Metering</a:t>
            </a:r>
          </a:p>
          <a:p>
            <a:pPr lvl="1" eaLnBrk="1" hangingPunct="1"/>
            <a:r>
              <a:rPr lang="ru-RU" smtClean="0"/>
              <a:t>Сбор информации, оценка эффективности управления ПО</a:t>
            </a:r>
          </a:p>
          <a:p>
            <a:pPr eaLnBrk="1" hangingPunct="1"/>
            <a:r>
              <a:rPr lang="en-US" smtClean="0"/>
              <a:t>Service and Asset Management, IT Analytics</a:t>
            </a:r>
          </a:p>
          <a:p>
            <a:pPr lvl="1" eaLnBrk="1" hangingPunct="1"/>
            <a:r>
              <a:rPr lang="ru-RU" smtClean="0"/>
              <a:t>Учет выдачи лицензий</a:t>
            </a:r>
          </a:p>
          <a:p>
            <a:pPr lvl="1" eaLnBrk="1" hangingPunct="1"/>
            <a:r>
              <a:rPr lang="ru-RU" smtClean="0"/>
              <a:t>Поиск тенденций использования и анализ результатов экономии</a:t>
            </a:r>
          </a:p>
          <a:p>
            <a:pPr eaLnBrk="1" hangingPunct="1"/>
            <a:r>
              <a:rPr lang="en-US" smtClean="0"/>
              <a:t>Symantec Workspace Streaming</a:t>
            </a:r>
          </a:p>
          <a:p>
            <a:pPr lvl="1" eaLnBrk="1" hangingPunct="1"/>
            <a:r>
              <a:rPr lang="ru-RU" smtClean="0"/>
              <a:t>Виртуализация ПО, автоматизация доставки и перераспределения лицензий</a:t>
            </a:r>
            <a:endParaRPr lang="en-US" smtClean="0"/>
          </a:p>
          <a:p>
            <a:pPr eaLnBrk="1" hangingPunct="1"/>
            <a:r>
              <a:rPr lang="ru-RU" smtClean="0"/>
              <a:t>Пилот для оценки возможной экономии</a:t>
            </a:r>
            <a:endParaRPr lang="en-US" smtClean="0"/>
          </a:p>
          <a:p>
            <a:pPr lvl="1" eaLnBrk="1" hangingPunct="1"/>
            <a:r>
              <a:rPr lang="ru-RU" smtClean="0"/>
              <a:t>Подготовка материалов о возможной экономической эффективности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133123" name="Slide Number Placeholder 3"/>
          <p:cNvSpPr txBox="1">
            <a:spLocks noGrp="1"/>
          </p:cNvSpPr>
          <p:nvPr/>
        </p:nvSpPr>
        <p:spPr bwMode="auto">
          <a:xfrm>
            <a:off x="8882063" y="6643688"/>
            <a:ext cx="1397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 eaLnBrk="0" hangingPunct="0"/>
            <a:fld id="{3D00C7B5-A1E4-4A1F-83A6-679C425FAEFC}" type="slidenum">
              <a:rPr lang="en-US" sz="1000" b="1">
                <a:solidFill>
                  <a:srgbClr val="333333"/>
                </a:solidFill>
                <a:cs typeface="Arial" charset="0"/>
              </a:rPr>
              <a:pPr algn="ctr" eaLnBrk="0" hangingPunct="0"/>
              <a:t>10</a:t>
            </a:fld>
            <a:endParaRPr lang="en-US" sz="1000" b="1">
              <a:solidFill>
                <a:srgbClr val="333333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Текущая ситуация</a:t>
            </a:r>
            <a:endParaRPr lang="en-US" smtClean="0"/>
          </a:p>
        </p:txBody>
      </p:sp>
      <p:sp>
        <p:nvSpPr>
          <p:cNvPr id="1249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Количество приложений для выполнения бизнес-задач не сокращается ( </a:t>
            </a:r>
            <a:r>
              <a:rPr lang="en-US" smtClean="0"/>
              <a:t>&gt;</a:t>
            </a:r>
            <a:r>
              <a:rPr lang="ru-RU" smtClean="0"/>
              <a:t>50 наименований</a:t>
            </a:r>
            <a:r>
              <a:rPr lang="en-US" smtClean="0"/>
              <a:t>)</a:t>
            </a:r>
            <a:endParaRPr lang="ru-RU" smtClean="0"/>
          </a:p>
          <a:p>
            <a:pPr eaLnBrk="1" hangingPunct="1"/>
            <a:r>
              <a:rPr lang="ru-RU" smtClean="0"/>
              <a:t>Количество людей, обслуживающих парк ПО и ПК – сокращается</a:t>
            </a:r>
          </a:p>
          <a:p>
            <a:pPr eaLnBrk="1" hangingPunct="1"/>
            <a:r>
              <a:rPr lang="ru-RU" smtClean="0"/>
              <a:t>Общее требование бизнеса – соответствие требованиям по лицензионной чистоте используемого ПО</a:t>
            </a:r>
          </a:p>
        </p:txBody>
      </p:sp>
      <p:sp>
        <p:nvSpPr>
          <p:cNvPr id="1249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3DA124-F4D3-436B-82A4-DE1A420832F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Среднестатистический график использования лицензии на ППО</a:t>
            </a:r>
            <a:endParaRPr lang="en-US" smtClean="0"/>
          </a:p>
        </p:txBody>
      </p:sp>
      <p:sp>
        <p:nvSpPr>
          <p:cNvPr id="12595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16988" y="6643688"/>
            <a:ext cx="69850" cy="152400"/>
          </a:xfrm>
          <a:noFill/>
        </p:spPr>
        <p:txBody>
          <a:bodyPr/>
          <a:lstStyle/>
          <a:p>
            <a:fld id="{7E91DC74-13A9-433A-B42F-1D4C0026F952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25955" name="Picture 2" descr="2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0975" y="1300163"/>
            <a:ext cx="8689975" cy="5091112"/>
          </a:xfrm>
        </p:spPr>
      </p:pic>
      <p:sp>
        <p:nvSpPr>
          <p:cNvPr id="125956" name="TextBox 5"/>
          <p:cNvSpPr txBox="1">
            <a:spLocks noChangeArrowheads="1"/>
          </p:cNvSpPr>
          <p:nvPr/>
        </p:nvSpPr>
        <p:spPr bwMode="auto">
          <a:xfrm>
            <a:off x="3175" y="2844800"/>
            <a:ext cx="2727325" cy="4619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КУПЛЕНО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5957" name="TextBox 6"/>
          <p:cNvSpPr txBox="1">
            <a:spLocks noChangeArrowheads="1"/>
          </p:cNvSpPr>
          <p:nvPr/>
        </p:nvSpPr>
        <p:spPr bwMode="auto">
          <a:xfrm>
            <a:off x="3175" y="3306763"/>
            <a:ext cx="2727325" cy="4619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УСТАНОВЛЕНО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5958" name="TextBox 7"/>
          <p:cNvSpPr txBox="1">
            <a:spLocks noChangeArrowheads="1"/>
          </p:cNvSpPr>
          <p:nvPr/>
        </p:nvSpPr>
        <p:spPr bwMode="auto">
          <a:xfrm>
            <a:off x="3175" y="3768725"/>
            <a:ext cx="2727325" cy="46037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ИСПОЛЬЗУЕТСЯ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5899151" y="3448050"/>
            <a:ext cx="876300" cy="317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50800" dir="5400000" algn="ctr" rotWithShape="0">
              <a:srgbClr val="00B0F0"/>
            </a:outerShdw>
          </a:effectLst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5896769" y="4912519"/>
            <a:ext cx="8763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>
            <a:outerShdw blurRad="50800" dist="50800" dir="5400000" algn="ctr" rotWithShape="0">
              <a:srgbClr val="00B0F0"/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6591300" y="3011488"/>
            <a:ext cx="2095500" cy="4603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F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Экономия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Крупный российский банк</a:t>
            </a:r>
            <a:endParaRPr lang="en-US" smtClean="0"/>
          </a:p>
        </p:txBody>
      </p:sp>
      <p:graphicFrame>
        <p:nvGraphicFramePr>
          <p:cNvPr id="74755" name="Content Placeholder 8"/>
          <p:cNvGraphicFramePr>
            <a:graphicFrameLocks noGrp="1"/>
          </p:cNvGraphicFramePr>
          <p:nvPr>
            <p:ph idx="4294967295"/>
          </p:nvPr>
        </p:nvGraphicFramePr>
        <p:xfrm>
          <a:off x="142875" y="1300163"/>
          <a:ext cx="8766175" cy="4249737"/>
        </p:xfrm>
        <a:graphic>
          <a:graphicData uri="http://schemas.openxmlformats.org/presentationml/2006/ole">
            <p:oleObj spid="_x0000_s74755" r:id="rId3" imgW="8766808" imgH="4249280" progId="Excel.Chart.8">
              <p:embed/>
            </p:oleObj>
          </a:graphicData>
        </a:graphic>
      </p:graphicFrame>
      <p:sp>
        <p:nvSpPr>
          <p:cNvPr id="74757" name="Slide Number Placeholder 6"/>
          <p:cNvSpPr txBox="1">
            <a:spLocks noGrp="1"/>
          </p:cNvSpPr>
          <p:nvPr/>
        </p:nvSpPr>
        <p:spPr bwMode="auto">
          <a:xfrm>
            <a:off x="8916988" y="6643688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 eaLnBrk="0" hangingPunct="0"/>
            <a:fld id="{97EAFA1C-B08F-44F0-8D47-9C9D205E96CD}" type="slidenum">
              <a:rPr lang="en-US" sz="1000" b="1">
                <a:solidFill>
                  <a:srgbClr val="333333"/>
                </a:solidFill>
                <a:cs typeface="Arial" charset="0"/>
              </a:rPr>
              <a:pPr algn="ctr" eaLnBrk="0" hangingPunct="0"/>
              <a:t>4</a:t>
            </a:fld>
            <a:endParaRPr lang="en-US" sz="1000" b="1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74758" name="TextBox 9"/>
          <p:cNvSpPr txBox="1">
            <a:spLocks noChangeArrowheads="1"/>
          </p:cNvSpPr>
          <p:nvPr/>
        </p:nvSpPr>
        <p:spPr bwMode="auto">
          <a:xfrm>
            <a:off x="142875" y="5667375"/>
            <a:ext cx="8731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Статистика с 300 ПК за 2 месяца по 6 верхним строкам установленного ПО</a:t>
            </a:r>
          </a:p>
          <a:p>
            <a:r>
              <a:rPr lang="ru-RU" sz="1800"/>
              <a:t>Всего в банке – около 300 наименований ПО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Как?</a:t>
            </a:r>
            <a:endParaRPr lang="en-US" smtClean="0"/>
          </a:p>
        </p:txBody>
      </p:sp>
      <p:sp>
        <p:nvSpPr>
          <p:cNvPr id="128002" name="Content Placeholder 2"/>
          <p:cNvSpPr>
            <a:spLocks noGrp="1"/>
          </p:cNvSpPr>
          <p:nvPr>
            <p:ph idx="1"/>
          </p:nvPr>
        </p:nvSpPr>
        <p:spPr>
          <a:xfrm>
            <a:off x="142875" y="1300163"/>
            <a:ext cx="8766175" cy="3922712"/>
          </a:xfrm>
        </p:spPr>
        <p:txBody>
          <a:bodyPr/>
          <a:lstStyle/>
          <a:p>
            <a:pPr eaLnBrk="1" hangingPunct="1"/>
            <a:r>
              <a:rPr lang="ru-RU" smtClean="0"/>
              <a:t>Автоматический сбор информации об установленном ПО и статистики его использования в единую БД – </a:t>
            </a:r>
            <a:r>
              <a:rPr lang="en-US" smtClean="0"/>
              <a:t>Altiris Inventory Solution </a:t>
            </a:r>
            <a:r>
              <a:rPr lang="ru-RU" smtClean="0"/>
              <a:t>с модулем </a:t>
            </a:r>
            <a:r>
              <a:rPr lang="en-US" smtClean="0"/>
              <a:t>Application Metering</a:t>
            </a:r>
            <a:endParaRPr lang="ru-RU" smtClean="0"/>
          </a:p>
          <a:p>
            <a:pPr lvl="1" eaLnBrk="1" hangingPunct="1"/>
            <a:r>
              <a:rPr lang="ru-RU" smtClean="0"/>
              <a:t>Информационная поддержка в планировании закупок</a:t>
            </a:r>
          </a:p>
          <a:p>
            <a:pPr lvl="1" eaLnBrk="1" hangingPunct="1"/>
            <a:r>
              <a:rPr lang="ru-RU" smtClean="0"/>
              <a:t>Актуальные данные о лицензионных потребностях</a:t>
            </a:r>
          </a:p>
          <a:p>
            <a:pPr eaLnBrk="1" hangingPunct="1"/>
            <a:r>
              <a:rPr lang="ru-RU" smtClean="0"/>
              <a:t>Учет выдачи лицензий, сбор аналитической информации – </a:t>
            </a:r>
            <a:r>
              <a:rPr lang="en-US" smtClean="0"/>
              <a:t>Service and Asset Management Suite, IT Analytics</a:t>
            </a:r>
            <a:endParaRPr lang="ru-RU" smtClean="0"/>
          </a:p>
          <a:p>
            <a:pPr lvl="1" eaLnBrk="1" hangingPunct="1"/>
            <a:r>
              <a:rPr lang="ru-RU" smtClean="0"/>
              <a:t>Оценка стоимости владения программными средствами</a:t>
            </a:r>
          </a:p>
          <a:p>
            <a:pPr lvl="1" eaLnBrk="1" hangingPunct="1"/>
            <a:r>
              <a:rPr lang="ru-RU" smtClean="0"/>
              <a:t>Локализация несанкционированных установок ПО</a:t>
            </a:r>
          </a:p>
          <a:p>
            <a:pPr lvl="1" eaLnBrk="1" hangingPunct="1"/>
            <a:r>
              <a:rPr lang="ru-RU" smtClean="0"/>
              <a:t>Исчерпывающая аналитическая информация, обнаружение трендов</a:t>
            </a:r>
          </a:p>
          <a:p>
            <a:pPr lvl="1" eaLnBrk="1" hangingPunct="1"/>
            <a:endParaRPr lang="en-US" smtClean="0"/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16988" y="6643688"/>
            <a:ext cx="69850" cy="152400"/>
          </a:xfrm>
          <a:noFill/>
        </p:spPr>
        <p:txBody>
          <a:bodyPr/>
          <a:lstStyle/>
          <a:p>
            <a:fld id="{56DA116D-80B9-40D9-A5A9-45657AC728DD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128004" name="Group 94"/>
          <p:cNvGrpSpPr>
            <a:grpSpLocks/>
          </p:cNvGrpSpPr>
          <p:nvPr/>
        </p:nvGrpSpPr>
        <p:grpSpPr bwMode="auto">
          <a:xfrm>
            <a:off x="2466975" y="5222875"/>
            <a:ext cx="4210050" cy="1350963"/>
            <a:chOff x="2070576" y="5248608"/>
            <a:chExt cx="4336574" cy="1390650"/>
          </a:xfrm>
        </p:grpSpPr>
        <p:grpSp>
          <p:nvGrpSpPr>
            <p:cNvPr id="128006" name="Group 61"/>
            <p:cNvGrpSpPr>
              <a:grpSpLocks noChangeAspect="1"/>
            </p:cNvGrpSpPr>
            <p:nvPr/>
          </p:nvGrpSpPr>
          <p:grpSpPr bwMode="auto">
            <a:xfrm>
              <a:off x="2070576" y="5297488"/>
              <a:ext cx="1528763" cy="1308100"/>
              <a:chOff x="4072" y="1558"/>
              <a:chExt cx="1408" cy="1204"/>
            </a:xfrm>
          </p:grpSpPr>
          <p:sp>
            <p:nvSpPr>
              <p:cNvPr id="128009" name="AutoShape 62"/>
              <p:cNvSpPr>
                <a:spLocks noChangeAspect="1" noChangeArrowheads="1" noTextEdit="1"/>
              </p:cNvSpPr>
              <p:nvPr/>
            </p:nvSpPr>
            <p:spPr bwMode="auto">
              <a:xfrm>
                <a:off x="4072" y="1558"/>
                <a:ext cx="1408" cy="1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010" name="Freeform 63"/>
              <p:cNvSpPr>
                <a:spLocks/>
              </p:cNvSpPr>
              <p:nvPr/>
            </p:nvSpPr>
            <p:spPr bwMode="auto">
              <a:xfrm>
                <a:off x="4885" y="1935"/>
                <a:ext cx="184" cy="124"/>
              </a:xfrm>
              <a:custGeom>
                <a:avLst/>
                <a:gdLst>
                  <a:gd name="T0" fmla="*/ 42 w 184"/>
                  <a:gd name="T1" fmla="*/ 8 h 124"/>
                  <a:gd name="T2" fmla="*/ 14 w 184"/>
                  <a:gd name="T3" fmla="*/ 24 h 124"/>
                  <a:gd name="T4" fmla="*/ 4 w 184"/>
                  <a:gd name="T5" fmla="*/ 32 h 124"/>
                  <a:gd name="T6" fmla="*/ 0 w 184"/>
                  <a:gd name="T7" fmla="*/ 40 h 124"/>
                  <a:gd name="T8" fmla="*/ 0 w 184"/>
                  <a:gd name="T9" fmla="*/ 42 h 124"/>
                  <a:gd name="T10" fmla="*/ 0 w 184"/>
                  <a:gd name="T11" fmla="*/ 44 h 124"/>
                  <a:gd name="T12" fmla="*/ 0 w 184"/>
                  <a:gd name="T13" fmla="*/ 56 h 124"/>
                  <a:gd name="T14" fmla="*/ 0 w 184"/>
                  <a:gd name="T15" fmla="*/ 62 h 124"/>
                  <a:gd name="T16" fmla="*/ 4 w 184"/>
                  <a:gd name="T17" fmla="*/ 68 h 124"/>
                  <a:gd name="T18" fmla="*/ 8 w 184"/>
                  <a:gd name="T19" fmla="*/ 72 h 124"/>
                  <a:gd name="T20" fmla="*/ 14 w 184"/>
                  <a:gd name="T21" fmla="*/ 76 h 124"/>
                  <a:gd name="T22" fmla="*/ 82 w 184"/>
                  <a:gd name="T23" fmla="*/ 116 h 124"/>
                  <a:gd name="T24" fmla="*/ 94 w 184"/>
                  <a:gd name="T25" fmla="*/ 122 h 124"/>
                  <a:gd name="T26" fmla="*/ 108 w 184"/>
                  <a:gd name="T27" fmla="*/ 124 h 124"/>
                  <a:gd name="T28" fmla="*/ 122 w 184"/>
                  <a:gd name="T29" fmla="*/ 122 h 124"/>
                  <a:gd name="T30" fmla="*/ 136 w 184"/>
                  <a:gd name="T31" fmla="*/ 118 h 124"/>
                  <a:gd name="T32" fmla="*/ 142 w 184"/>
                  <a:gd name="T33" fmla="*/ 116 h 124"/>
                  <a:gd name="T34" fmla="*/ 170 w 184"/>
                  <a:gd name="T35" fmla="*/ 100 h 124"/>
                  <a:gd name="T36" fmla="*/ 176 w 184"/>
                  <a:gd name="T37" fmla="*/ 96 h 124"/>
                  <a:gd name="T38" fmla="*/ 180 w 184"/>
                  <a:gd name="T39" fmla="*/ 90 h 124"/>
                  <a:gd name="T40" fmla="*/ 184 w 184"/>
                  <a:gd name="T41" fmla="*/ 86 h 124"/>
                  <a:gd name="T42" fmla="*/ 184 w 184"/>
                  <a:gd name="T43" fmla="*/ 80 h 124"/>
                  <a:gd name="T44" fmla="*/ 184 w 184"/>
                  <a:gd name="T45" fmla="*/ 68 h 124"/>
                  <a:gd name="T46" fmla="*/ 184 w 184"/>
                  <a:gd name="T47" fmla="*/ 62 h 124"/>
                  <a:gd name="T48" fmla="*/ 180 w 184"/>
                  <a:gd name="T49" fmla="*/ 56 h 124"/>
                  <a:gd name="T50" fmla="*/ 176 w 184"/>
                  <a:gd name="T51" fmla="*/ 52 h 124"/>
                  <a:gd name="T52" fmla="*/ 170 w 184"/>
                  <a:gd name="T53" fmla="*/ 48 h 124"/>
                  <a:gd name="T54" fmla="*/ 102 w 184"/>
                  <a:gd name="T55" fmla="*/ 8 h 124"/>
                  <a:gd name="T56" fmla="*/ 88 w 184"/>
                  <a:gd name="T57" fmla="*/ 2 h 124"/>
                  <a:gd name="T58" fmla="*/ 72 w 184"/>
                  <a:gd name="T59" fmla="*/ 0 h 124"/>
                  <a:gd name="T60" fmla="*/ 56 w 184"/>
                  <a:gd name="T61" fmla="*/ 2 h 124"/>
                  <a:gd name="T62" fmla="*/ 42 w 184"/>
                  <a:gd name="T63" fmla="*/ 8 h 124"/>
                  <a:gd name="T64" fmla="*/ 2 w 184"/>
                  <a:gd name="T65" fmla="*/ 38 h 124"/>
                  <a:gd name="T66" fmla="*/ 42 w 184"/>
                  <a:gd name="T67" fmla="*/ 8 h 124"/>
                  <a:gd name="T68" fmla="*/ 86 w 184"/>
                  <a:gd name="T69" fmla="*/ 108 h 124"/>
                  <a:gd name="T70" fmla="*/ 18 w 184"/>
                  <a:gd name="T71" fmla="*/ 68 h 124"/>
                  <a:gd name="T72" fmla="*/ 12 w 184"/>
                  <a:gd name="T73" fmla="*/ 62 h 124"/>
                  <a:gd name="T74" fmla="*/ 10 w 184"/>
                  <a:gd name="T75" fmla="*/ 56 h 124"/>
                  <a:gd name="T76" fmla="*/ 10 w 184"/>
                  <a:gd name="T77" fmla="*/ 44 h 124"/>
                  <a:gd name="T78" fmla="*/ 12 w 184"/>
                  <a:gd name="T79" fmla="*/ 38 h 124"/>
                  <a:gd name="T80" fmla="*/ 18 w 184"/>
                  <a:gd name="T81" fmla="*/ 32 h 124"/>
                  <a:gd name="T82" fmla="*/ 48 w 184"/>
                  <a:gd name="T83" fmla="*/ 16 h 124"/>
                  <a:gd name="T84" fmla="*/ 58 w 184"/>
                  <a:gd name="T85" fmla="*/ 12 h 124"/>
                  <a:gd name="T86" fmla="*/ 72 w 184"/>
                  <a:gd name="T87" fmla="*/ 10 h 124"/>
                  <a:gd name="T88" fmla="*/ 86 w 184"/>
                  <a:gd name="T89" fmla="*/ 12 h 124"/>
                  <a:gd name="T90" fmla="*/ 96 w 184"/>
                  <a:gd name="T91" fmla="*/ 16 h 124"/>
                  <a:gd name="T92" fmla="*/ 166 w 184"/>
                  <a:gd name="T93" fmla="*/ 56 h 124"/>
                  <a:gd name="T94" fmla="*/ 172 w 184"/>
                  <a:gd name="T95" fmla="*/ 62 h 124"/>
                  <a:gd name="T96" fmla="*/ 174 w 184"/>
                  <a:gd name="T97" fmla="*/ 68 h 124"/>
                  <a:gd name="T98" fmla="*/ 174 w 184"/>
                  <a:gd name="T99" fmla="*/ 80 h 124"/>
                  <a:gd name="T100" fmla="*/ 172 w 184"/>
                  <a:gd name="T101" fmla="*/ 86 h 124"/>
                  <a:gd name="T102" fmla="*/ 166 w 184"/>
                  <a:gd name="T103" fmla="*/ 92 h 124"/>
                  <a:gd name="T104" fmla="*/ 136 w 184"/>
                  <a:gd name="T105" fmla="*/ 108 h 124"/>
                  <a:gd name="T106" fmla="*/ 132 w 184"/>
                  <a:gd name="T107" fmla="*/ 110 h 124"/>
                  <a:gd name="T108" fmla="*/ 122 w 184"/>
                  <a:gd name="T109" fmla="*/ 114 h 124"/>
                  <a:gd name="T110" fmla="*/ 110 w 184"/>
                  <a:gd name="T111" fmla="*/ 114 h 124"/>
                  <a:gd name="T112" fmla="*/ 98 w 184"/>
                  <a:gd name="T113" fmla="*/ 112 h 124"/>
                  <a:gd name="T114" fmla="*/ 86 w 184"/>
                  <a:gd name="T115" fmla="*/ 108 h 124"/>
                  <a:gd name="T116" fmla="*/ 42 w 184"/>
                  <a:gd name="T117" fmla="*/ 8 h 12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4"/>
                  <a:gd name="T178" fmla="*/ 0 h 124"/>
                  <a:gd name="T179" fmla="*/ 184 w 184"/>
                  <a:gd name="T180" fmla="*/ 124 h 12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4" h="124">
                    <a:moveTo>
                      <a:pt x="42" y="8"/>
                    </a:moveTo>
                    <a:lnTo>
                      <a:pt x="14" y="24"/>
                    </a:lnTo>
                    <a:lnTo>
                      <a:pt x="4" y="32"/>
                    </a:lnTo>
                    <a:lnTo>
                      <a:pt x="0" y="40"/>
                    </a:lnTo>
                    <a:lnTo>
                      <a:pt x="0" y="42"/>
                    </a:lnTo>
                    <a:lnTo>
                      <a:pt x="0" y="44"/>
                    </a:lnTo>
                    <a:lnTo>
                      <a:pt x="0" y="56"/>
                    </a:lnTo>
                    <a:lnTo>
                      <a:pt x="0" y="62"/>
                    </a:lnTo>
                    <a:lnTo>
                      <a:pt x="4" y="68"/>
                    </a:lnTo>
                    <a:lnTo>
                      <a:pt x="8" y="72"/>
                    </a:lnTo>
                    <a:lnTo>
                      <a:pt x="14" y="76"/>
                    </a:lnTo>
                    <a:lnTo>
                      <a:pt x="82" y="116"/>
                    </a:lnTo>
                    <a:lnTo>
                      <a:pt x="94" y="122"/>
                    </a:lnTo>
                    <a:lnTo>
                      <a:pt x="108" y="124"/>
                    </a:lnTo>
                    <a:lnTo>
                      <a:pt x="122" y="122"/>
                    </a:lnTo>
                    <a:lnTo>
                      <a:pt x="136" y="118"/>
                    </a:lnTo>
                    <a:lnTo>
                      <a:pt x="142" y="116"/>
                    </a:lnTo>
                    <a:lnTo>
                      <a:pt x="170" y="100"/>
                    </a:lnTo>
                    <a:lnTo>
                      <a:pt x="176" y="96"/>
                    </a:lnTo>
                    <a:lnTo>
                      <a:pt x="180" y="90"/>
                    </a:lnTo>
                    <a:lnTo>
                      <a:pt x="184" y="86"/>
                    </a:lnTo>
                    <a:lnTo>
                      <a:pt x="184" y="80"/>
                    </a:lnTo>
                    <a:lnTo>
                      <a:pt x="184" y="68"/>
                    </a:lnTo>
                    <a:lnTo>
                      <a:pt x="184" y="62"/>
                    </a:lnTo>
                    <a:lnTo>
                      <a:pt x="180" y="56"/>
                    </a:lnTo>
                    <a:lnTo>
                      <a:pt x="176" y="52"/>
                    </a:lnTo>
                    <a:lnTo>
                      <a:pt x="170" y="48"/>
                    </a:lnTo>
                    <a:lnTo>
                      <a:pt x="102" y="8"/>
                    </a:lnTo>
                    <a:lnTo>
                      <a:pt x="88" y="2"/>
                    </a:lnTo>
                    <a:lnTo>
                      <a:pt x="72" y="0"/>
                    </a:lnTo>
                    <a:lnTo>
                      <a:pt x="56" y="2"/>
                    </a:lnTo>
                    <a:lnTo>
                      <a:pt x="42" y="8"/>
                    </a:lnTo>
                    <a:lnTo>
                      <a:pt x="2" y="38"/>
                    </a:lnTo>
                    <a:lnTo>
                      <a:pt x="42" y="8"/>
                    </a:lnTo>
                    <a:lnTo>
                      <a:pt x="86" y="108"/>
                    </a:lnTo>
                    <a:lnTo>
                      <a:pt x="18" y="68"/>
                    </a:lnTo>
                    <a:lnTo>
                      <a:pt x="12" y="62"/>
                    </a:lnTo>
                    <a:lnTo>
                      <a:pt x="10" y="56"/>
                    </a:lnTo>
                    <a:lnTo>
                      <a:pt x="10" y="44"/>
                    </a:lnTo>
                    <a:lnTo>
                      <a:pt x="12" y="38"/>
                    </a:lnTo>
                    <a:lnTo>
                      <a:pt x="18" y="32"/>
                    </a:lnTo>
                    <a:lnTo>
                      <a:pt x="48" y="16"/>
                    </a:lnTo>
                    <a:lnTo>
                      <a:pt x="58" y="12"/>
                    </a:lnTo>
                    <a:lnTo>
                      <a:pt x="72" y="10"/>
                    </a:lnTo>
                    <a:lnTo>
                      <a:pt x="86" y="12"/>
                    </a:lnTo>
                    <a:lnTo>
                      <a:pt x="96" y="16"/>
                    </a:lnTo>
                    <a:lnTo>
                      <a:pt x="166" y="56"/>
                    </a:lnTo>
                    <a:lnTo>
                      <a:pt x="172" y="62"/>
                    </a:lnTo>
                    <a:lnTo>
                      <a:pt x="174" y="68"/>
                    </a:lnTo>
                    <a:lnTo>
                      <a:pt x="174" y="80"/>
                    </a:lnTo>
                    <a:lnTo>
                      <a:pt x="172" y="86"/>
                    </a:lnTo>
                    <a:lnTo>
                      <a:pt x="166" y="92"/>
                    </a:lnTo>
                    <a:lnTo>
                      <a:pt x="136" y="108"/>
                    </a:lnTo>
                    <a:lnTo>
                      <a:pt x="132" y="110"/>
                    </a:lnTo>
                    <a:lnTo>
                      <a:pt x="122" y="114"/>
                    </a:lnTo>
                    <a:lnTo>
                      <a:pt x="110" y="114"/>
                    </a:lnTo>
                    <a:lnTo>
                      <a:pt x="98" y="112"/>
                    </a:lnTo>
                    <a:lnTo>
                      <a:pt x="86" y="108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1" name="Freeform 64"/>
              <p:cNvSpPr>
                <a:spLocks/>
              </p:cNvSpPr>
              <p:nvPr/>
            </p:nvSpPr>
            <p:spPr bwMode="auto">
              <a:xfrm>
                <a:off x="4889" y="1979"/>
                <a:ext cx="176" cy="74"/>
              </a:xfrm>
              <a:custGeom>
                <a:avLst/>
                <a:gdLst>
                  <a:gd name="T0" fmla="*/ 172 w 176"/>
                  <a:gd name="T1" fmla="*/ 32 h 74"/>
                  <a:gd name="T2" fmla="*/ 164 w 176"/>
                  <a:gd name="T3" fmla="*/ 40 h 74"/>
                  <a:gd name="T4" fmla="*/ 134 w 176"/>
                  <a:gd name="T5" fmla="*/ 56 h 74"/>
                  <a:gd name="T6" fmla="*/ 130 w 176"/>
                  <a:gd name="T7" fmla="*/ 58 h 74"/>
                  <a:gd name="T8" fmla="*/ 118 w 176"/>
                  <a:gd name="T9" fmla="*/ 62 h 74"/>
                  <a:gd name="T10" fmla="*/ 104 w 176"/>
                  <a:gd name="T11" fmla="*/ 62 h 74"/>
                  <a:gd name="T12" fmla="*/ 92 w 176"/>
                  <a:gd name="T13" fmla="*/ 60 h 74"/>
                  <a:gd name="T14" fmla="*/ 80 w 176"/>
                  <a:gd name="T15" fmla="*/ 56 h 74"/>
                  <a:gd name="T16" fmla="*/ 62 w 176"/>
                  <a:gd name="T17" fmla="*/ 46 h 74"/>
                  <a:gd name="T18" fmla="*/ 12 w 176"/>
                  <a:gd name="T19" fmla="*/ 16 h 74"/>
                  <a:gd name="T20" fmla="*/ 4 w 176"/>
                  <a:gd name="T21" fmla="*/ 10 h 74"/>
                  <a:gd name="T22" fmla="*/ 2 w 176"/>
                  <a:gd name="T23" fmla="*/ 6 h 74"/>
                  <a:gd name="T24" fmla="*/ 0 w 176"/>
                  <a:gd name="T25" fmla="*/ 0 h 74"/>
                  <a:gd name="T26" fmla="*/ 0 w 176"/>
                  <a:gd name="T27" fmla="*/ 12 h 74"/>
                  <a:gd name="T28" fmla="*/ 2 w 176"/>
                  <a:gd name="T29" fmla="*/ 18 h 74"/>
                  <a:gd name="T30" fmla="*/ 4 w 176"/>
                  <a:gd name="T31" fmla="*/ 22 h 74"/>
                  <a:gd name="T32" fmla="*/ 6 w 176"/>
                  <a:gd name="T33" fmla="*/ 24 h 74"/>
                  <a:gd name="T34" fmla="*/ 12 w 176"/>
                  <a:gd name="T35" fmla="*/ 28 h 74"/>
                  <a:gd name="T36" fmla="*/ 62 w 176"/>
                  <a:gd name="T37" fmla="*/ 58 h 74"/>
                  <a:gd name="T38" fmla="*/ 80 w 176"/>
                  <a:gd name="T39" fmla="*/ 68 h 74"/>
                  <a:gd name="T40" fmla="*/ 92 w 176"/>
                  <a:gd name="T41" fmla="*/ 72 h 74"/>
                  <a:gd name="T42" fmla="*/ 104 w 176"/>
                  <a:gd name="T43" fmla="*/ 74 h 74"/>
                  <a:gd name="T44" fmla="*/ 118 w 176"/>
                  <a:gd name="T45" fmla="*/ 74 h 74"/>
                  <a:gd name="T46" fmla="*/ 130 w 176"/>
                  <a:gd name="T47" fmla="*/ 70 h 74"/>
                  <a:gd name="T48" fmla="*/ 134 w 176"/>
                  <a:gd name="T49" fmla="*/ 68 h 74"/>
                  <a:gd name="T50" fmla="*/ 164 w 176"/>
                  <a:gd name="T51" fmla="*/ 52 h 74"/>
                  <a:gd name="T52" fmla="*/ 168 w 176"/>
                  <a:gd name="T53" fmla="*/ 48 h 74"/>
                  <a:gd name="T54" fmla="*/ 172 w 176"/>
                  <a:gd name="T55" fmla="*/ 44 h 74"/>
                  <a:gd name="T56" fmla="*/ 174 w 176"/>
                  <a:gd name="T57" fmla="*/ 40 h 74"/>
                  <a:gd name="T58" fmla="*/ 176 w 176"/>
                  <a:gd name="T59" fmla="*/ 36 h 74"/>
                  <a:gd name="T60" fmla="*/ 176 w 176"/>
                  <a:gd name="T61" fmla="*/ 24 h 74"/>
                  <a:gd name="T62" fmla="*/ 174 w 176"/>
                  <a:gd name="T63" fmla="*/ 28 h 74"/>
                  <a:gd name="T64" fmla="*/ 172 w 176"/>
                  <a:gd name="T65" fmla="*/ 32 h 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6"/>
                  <a:gd name="T100" fmla="*/ 0 h 74"/>
                  <a:gd name="T101" fmla="*/ 176 w 176"/>
                  <a:gd name="T102" fmla="*/ 74 h 7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6" h="74">
                    <a:moveTo>
                      <a:pt x="172" y="32"/>
                    </a:moveTo>
                    <a:lnTo>
                      <a:pt x="164" y="40"/>
                    </a:lnTo>
                    <a:lnTo>
                      <a:pt x="134" y="56"/>
                    </a:lnTo>
                    <a:lnTo>
                      <a:pt x="130" y="58"/>
                    </a:lnTo>
                    <a:lnTo>
                      <a:pt x="118" y="62"/>
                    </a:lnTo>
                    <a:lnTo>
                      <a:pt x="104" y="62"/>
                    </a:lnTo>
                    <a:lnTo>
                      <a:pt x="92" y="60"/>
                    </a:lnTo>
                    <a:lnTo>
                      <a:pt x="80" y="56"/>
                    </a:lnTo>
                    <a:lnTo>
                      <a:pt x="62" y="46"/>
                    </a:lnTo>
                    <a:lnTo>
                      <a:pt x="12" y="16"/>
                    </a:lnTo>
                    <a:lnTo>
                      <a:pt x="4" y="10"/>
                    </a:lnTo>
                    <a:lnTo>
                      <a:pt x="2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12" y="28"/>
                    </a:lnTo>
                    <a:lnTo>
                      <a:pt x="62" y="58"/>
                    </a:lnTo>
                    <a:lnTo>
                      <a:pt x="80" y="68"/>
                    </a:lnTo>
                    <a:lnTo>
                      <a:pt x="92" y="72"/>
                    </a:lnTo>
                    <a:lnTo>
                      <a:pt x="104" y="74"/>
                    </a:lnTo>
                    <a:lnTo>
                      <a:pt x="118" y="74"/>
                    </a:lnTo>
                    <a:lnTo>
                      <a:pt x="130" y="70"/>
                    </a:lnTo>
                    <a:lnTo>
                      <a:pt x="134" y="68"/>
                    </a:lnTo>
                    <a:lnTo>
                      <a:pt x="164" y="52"/>
                    </a:lnTo>
                    <a:lnTo>
                      <a:pt x="168" y="48"/>
                    </a:lnTo>
                    <a:lnTo>
                      <a:pt x="172" y="44"/>
                    </a:lnTo>
                    <a:lnTo>
                      <a:pt x="174" y="40"/>
                    </a:lnTo>
                    <a:lnTo>
                      <a:pt x="176" y="36"/>
                    </a:lnTo>
                    <a:lnTo>
                      <a:pt x="176" y="24"/>
                    </a:lnTo>
                    <a:lnTo>
                      <a:pt x="174" y="28"/>
                    </a:lnTo>
                    <a:lnTo>
                      <a:pt x="172" y="3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2" name="Freeform 65"/>
              <p:cNvSpPr>
                <a:spLocks/>
              </p:cNvSpPr>
              <p:nvPr/>
            </p:nvSpPr>
            <p:spPr bwMode="auto">
              <a:xfrm>
                <a:off x="4889" y="1941"/>
                <a:ext cx="176" cy="100"/>
              </a:xfrm>
              <a:custGeom>
                <a:avLst/>
                <a:gdLst>
                  <a:gd name="T0" fmla="*/ 164 w 176"/>
                  <a:gd name="T1" fmla="*/ 78 h 100"/>
                  <a:gd name="T2" fmla="*/ 168 w 176"/>
                  <a:gd name="T3" fmla="*/ 74 h 100"/>
                  <a:gd name="T4" fmla="*/ 172 w 176"/>
                  <a:gd name="T5" fmla="*/ 70 h 100"/>
                  <a:gd name="T6" fmla="*/ 174 w 176"/>
                  <a:gd name="T7" fmla="*/ 66 h 100"/>
                  <a:gd name="T8" fmla="*/ 176 w 176"/>
                  <a:gd name="T9" fmla="*/ 62 h 100"/>
                  <a:gd name="T10" fmla="*/ 174 w 176"/>
                  <a:gd name="T11" fmla="*/ 58 h 100"/>
                  <a:gd name="T12" fmla="*/ 172 w 176"/>
                  <a:gd name="T13" fmla="*/ 54 h 100"/>
                  <a:gd name="T14" fmla="*/ 168 w 176"/>
                  <a:gd name="T15" fmla="*/ 50 h 100"/>
                  <a:gd name="T16" fmla="*/ 164 w 176"/>
                  <a:gd name="T17" fmla="*/ 46 h 100"/>
                  <a:gd name="T18" fmla="*/ 94 w 176"/>
                  <a:gd name="T19" fmla="*/ 6 h 100"/>
                  <a:gd name="T20" fmla="*/ 82 w 176"/>
                  <a:gd name="T21" fmla="*/ 2 h 100"/>
                  <a:gd name="T22" fmla="*/ 68 w 176"/>
                  <a:gd name="T23" fmla="*/ 0 h 100"/>
                  <a:gd name="T24" fmla="*/ 54 w 176"/>
                  <a:gd name="T25" fmla="*/ 2 h 100"/>
                  <a:gd name="T26" fmla="*/ 40 w 176"/>
                  <a:gd name="T27" fmla="*/ 6 h 100"/>
                  <a:gd name="T28" fmla="*/ 12 w 176"/>
                  <a:gd name="T29" fmla="*/ 22 h 100"/>
                  <a:gd name="T30" fmla="*/ 6 w 176"/>
                  <a:gd name="T31" fmla="*/ 26 h 100"/>
                  <a:gd name="T32" fmla="*/ 4 w 176"/>
                  <a:gd name="T33" fmla="*/ 30 h 100"/>
                  <a:gd name="T34" fmla="*/ 2 w 176"/>
                  <a:gd name="T35" fmla="*/ 34 h 100"/>
                  <a:gd name="T36" fmla="*/ 0 w 176"/>
                  <a:gd name="T37" fmla="*/ 38 h 100"/>
                  <a:gd name="T38" fmla="*/ 2 w 176"/>
                  <a:gd name="T39" fmla="*/ 42 h 100"/>
                  <a:gd name="T40" fmla="*/ 4 w 176"/>
                  <a:gd name="T41" fmla="*/ 46 h 100"/>
                  <a:gd name="T42" fmla="*/ 6 w 176"/>
                  <a:gd name="T43" fmla="*/ 50 h 100"/>
                  <a:gd name="T44" fmla="*/ 12 w 176"/>
                  <a:gd name="T45" fmla="*/ 54 h 100"/>
                  <a:gd name="T46" fmla="*/ 80 w 176"/>
                  <a:gd name="T47" fmla="*/ 94 h 100"/>
                  <a:gd name="T48" fmla="*/ 94 w 176"/>
                  <a:gd name="T49" fmla="*/ 98 h 100"/>
                  <a:gd name="T50" fmla="*/ 108 w 176"/>
                  <a:gd name="T51" fmla="*/ 100 h 100"/>
                  <a:gd name="T52" fmla="*/ 122 w 176"/>
                  <a:gd name="T53" fmla="*/ 98 h 100"/>
                  <a:gd name="T54" fmla="*/ 134 w 176"/>
                  <a:gd name="T55" fmla="*/ 94 h 100"/>
                  <a:gd name="T56" fmla="*/ 164 w 176"/>
                  <a:gd name="T57" fmla="*/ 78 h 1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6"/>
                  <a:gd name="T88" fmla="*/ 0 h 100"/>
                  <a:gd name="T89" fmla="*/ 176 w 176"/>
                  <a:gd name="T90" fmla="*/ 100 h 10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6" h="100">
                    <a:moveTo>
                      <a:pt x="164" y="78"/>
                    </a:moveTo>
                    <a:lnTo>
                      <a:pt x="168" y="74"/>
                    </a:lnTo>
                    <a:lnTo>
                      <a:pt x="172" y="70"/>
                    </a:lnTo>
                    <a:lnTo>
                      <a:pt x="174" y="66"/>
                    </a:lnTo>
                    <a:lnTo>
                      <a:pt x="176" y="62"/>
                    </a:lnTo>
                    <a:lnTo>
                      <a:pt x="174" y="58"/>
                    </a:lnTo>
                    <a:lnTo>
                      <a:pt x="172" y="54"/>
                    </a:lnTo>
                    <a:lnTo>
                      <a:pt x="168" y="50"/>
                    </a:lnTo>
                    <a:lnTo>
                      <a:pt x="164" y="46"/>
                    </a:lnTo>
                    <a:lnTo>
                      <a:pt x="94" y="6"/>
                    </a:lnTo>
                    <a:lnTo>
                      <a:pt x="82" y="2"/>
                    </a:lnTo>
                    <a:lnTo>
                      <a:pt x="68" y="0"/>
                    </a:lnTo>
                    <a:lnTo>
                      <a:pt x="54" y="2"/>
                    </a:lnTo>
                    <a:lnTo>
                      <a:pt x="40" y="6"/>
                    </a:lnTo>
                    <a:lnTo>
                      <a:pt x="12" y="22"/>
                    </a:lnTo>
                    <a:lnTo>
                      <a:pt x="6" y="26"/>
                    </a:lnTo>
                    <a:lnTo>
                      <a:pt x="4" y="30"/>
                    </a:lnTo>
                    <a:lnTo>
                      <a:pt x="2" y="34"/>
                    </a:lnTo>
                    <a:lnTo>
                      <a:pt x="0" y="38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6" y="50"/>
                    </a:lnTo>
                    <a:lnTo>
                      <a:pt x="12" y="54"/>
                    </a:lnTo>
                    <a:lnTo>
                      <a:pt x="80" y="94"/>
                    </a:lnTo>
                    <a:lnTo>
                      <a:pt x="94" y="98"/>
                    </a:lnTo>
                    <a:lnTo>
                      <a:pt x="108" y="100"/>
                    </a:lnTo>
                    <a:lnTo>
                      <a:pt x="122" y="98"/>
                    </a:lnTo>
                    <a:lnTo>
                      <a:pt x="134" y="94"/>
                    </a:lnTo>
                    <a:lnTo>
                      <a:pt x="164" y="78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3" name="Freeform 66"/>
              <p:cNvSpPr>
                <a:spLocks/>
              </p:cNvSpPr>
              <p:nvPr/>
            </p:nvSpPr>
            <p:spPr bwMode="auto">
              <a:xfrm>
                <a:off x="4915" y="1836"/>
                <a:ext cx="136" cy="187"/>
              </a:xfrm>
              <a:custGeom>
                <a:avLst/>
                <a:gdLst>
                  <a:gd name="T0" fmla="*/ 0 w 136"/>
                  <a:gd name="T1" fmla="*/ 141 h 187"/>
                  <a:gd name="T2" fmla="*/ 80 w 136"/>
                  <a:gd name="T3" fmla="*/ 187 h 187"/>
                  <a:gd name="T4" fmla="*/ 90 w 136"/>
                  <a:gd name="T5" fmla="*/ 179 h 187"/>
                  <a:gd name="T6" fmla="*/ 100 w 136"/>
                  <a:gd name="T7" fmla="*/ 169 h 187"/>
                  <a:gd name="T8" fmla="*/ 112 w 136"/>
                  <a:gd name="T9" fmla="*/ 153 h 187"/>
                  <a:gd name="T10" fmla="*/ 122 w 136"/>
                  <a:gd name="T11" fmla="*/ 135 h 187"/>
                  <a:gd name="T12" fmla="*/ 130 w 136"/>
                  <a:gd name="T13" fmla="*/ 113 h 187"/>
                  <a:gd name="T14" fmla="*/ 134 w 136"/>
                  <a:gd name="T15" fmla="*/ 99 h 187"/>
                  <a:gd name="T16" fmla="*/ 136 w 136"/>
                  <a:gd name="T17" fmla="*/ 85 h 187"/>
                  <a:gd name="T18" fmla="*/ 136 w 136"/>
                  <a:gd name="T19" fmla="*/ 71 h 187"/>
                  <a:gd name="T20" fmla="*/ 136 w 136"/>
                  <a:gd name="T21" fmla="*/ 53 h 187"/>
                  <a:gd name="T22" fmla="*/ 42 w 136"/>
                  <a:gd name="T23" fmla="*/ 0 h 187"/>
                  <a:gd name="T24" fmla="*/ 46 w 136"/>
                  <a:gd name="T25" fmla="*/ 12 h 187"/>
                  <a:gd name="T26" fmla="*/ 48 w 136"/>
                  <a:gd name="T27" fmla="*/ 25 h 187"/>
                  <a:gd name="T28" fmla="*/ 48 w 136"/>
                  <a:gd name="T29" fmla="*/ 43 h 187"/>
                  <a:gd name="T30" fmla="*/ 44 w 136"/>
                  <a:gd name="T31" fmla="*/ 65 h 187"/>
                  <a:gd name="T32" fmla="*/ 42 w 136"/>
                  <a:gd name="T33" fmla="*/ 77 h 187"/>
                  <a:gd name="T34" fmla="*/ 38 w 136"/>
                  <a:gd name="T35" fmla="*/ 89 h 187"/>
                  <a:gd name="T36" fmla="*/ 30 w 136"/>
                  <a:gd name="T37" fmla="*/ 101 h 187"/>
                  <a:gd name="T38" fmla="*/ 22 w 136"/>
                  <a:gd name="T39" fmla="*/ 115 h 187"/>
                  <a:gd name="T40" fmla="*/ 12 w 136"/>
                  <a:gd name="T41" fmla="*/ 127 h 187"/>
                  <a:gd name="T42" fmla="*/ 0 w 136"/>
                  <a:gd name="T43" fmla="*/ 141 h 1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187"/>
                  <a:gd name="T68" fmla="*/ 136 w 136"/>
                  <a:gd name="T69" fmla="*/ 187 h 1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187">
                    <a:moveTo>
                      <a:pt x="0" y="141"/>
                    </a:moveTo>
                    <a:lnTo>
                      <a:pt x="80" y="187"/>
                    </a:lnTo>
                    <a:lnTo>
                      <a:pt x="90" y="179"/>
                    </a:lnTo>
                    <a:lnTo>
                      <a:pt x="100" y="169"/>
                    </a:lnTo>
                    <a:lnTo>
                      <a:pt x="112" y="153"/>
                    </a:lnTo>
                    <a:lnTo>
                      <a:pt x="122" y="135"/>
                    </a:lnTo>
                    <a:lnTo>
                      <a:pt x="130" y="113"/>
                    </a:lnTo>
                    <a:lnTo>
                      <a:pt x="134" y="99"/>
                    </a:lnTo>
                    <a:lnTo>
                      <a:pt x="136" y="85"/>
                    </a:lnTo>
                    <a:lnTo>
                      <a:pt x="136" y="71"/>
                    </a:lnTo>
                    <a:lnTo>
                      <a:pt x="136" y="53"/>
                    </a:lnTo>
                    <a:lnTo>
                      <a:pt x="42" y="0"/>
                    </a:lnTo>
                    <a:lnTo>
                      <a:pt x="46" y="12"/>
                    </a:lnTo>
                    <a:lnTo>
                      <a:pt x="48" y="25"/>
                    </a:lnTo>
                    <a:lnTo>
                      <a:pt x="48" y="43"/>
                    </a:lnTo>
                    <a:lnTo>
                      <a:pt x="44" y="65"/>
                    </a:lnTo>
                    <a:lnTo>
                      <a:pt x="42" y="77"/>
                    </a:lnTo>
                    <a:lnTo>
                      <a:pt x="38" y="89"/>
                    </a:lnTo>
                    <a:lnTo>
                      <a:pt x="30" y="101"/>
                    </a:lnTo>
                    <a:lnTo>
                      <a:pt x="22" y="115"/>
                    </a:lnTo>
                    <a:lnTo>
                      <a:pt x="12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4" name="Freeform 67"/>
              <p:cNvSpPr>
                <a:spLocks/>
              </p:cNvSpPr>
              <p:nvPr/>
            </p:nvSpPr>
            <p:spPr bwMode="auto">
              <a:xfrm>
                <a:off x="4995" y="1885"/>
                <a:ext cx="66" cy="138"/>
              </a:xfrm>
              <a:custGeom>
                <a:avLst/>
                <a:gdLst>
                  <a:gd name="T0" fmla="*/ 64 w 66"/>
                  <a:gd name="T1" fmla="*/ 0 h 138"/>
                  <a:gd name="T2" fmla="*/ 56 w 66"/>
                  <a:gd name="T3" fmla="*/ 4 h 138"/>
                  <a:gd name="T4" fmla="*/ 56 w 66"/>
                  <a:gd name="T5" fmla="*/ 26 h 138"/>
                  <a:gd name="T6" fmla="*/ 54 w 66"/>
                  <a:gd name="T7" fmla="*/ 44 h 138"/>
                  <a:gd name="T8" fmla="*/ 52 w 66"/>
                  <a:gd name="T9" fmla="*/ 60 h 138"/>
                  <a:gd name="T10" fmla="*/ 46 w 66"/>
                  <a:gd name="T11" fmla="*/ 76 h 138"/>
                  <a:gd name="T12" fmla="*/ 40 w 66"/>
                  <a:gd name="T13" fmla="*/ 90 h 138"/>
                  <a:gd name="T14" fmla="*/ 34 w 66"/>
                  <a:gd name="T15" fmla="*/ 102 h 138"/>
                  <a:gd name="T16" fmla="*/ 20 w 66"/>
                  <a:gd name="T17" fmla="*/ 120 h 138"/>
                  <a:gd name="T18" fmla="*/ 6 w 66"/>
                  <a:gd name="T19" fmla="*/ 134 h 138"/>
                  <a:gd name="T20" fmla="*/ 0 w 66"/>
                  <a:gd name="T21" fmla="*/ 138 h 138"/>
                  <a:gd name="T22" fmla="*/ 26 w 66"/>
                  <a:gd name="T23" fmla="*/ 124 h 138"/>
                  <a:gd name="T24" fmla="*/ 32 w 66"/>
                  <a:gd name="T25" fmla="*/ 116 h 138"/>
                  <a:gd name="T26" fmla="*/ 40 w 66"/>
                  <a:gd name="T27" fmla="*/ 108 h 138"/>
                  <a:gd name="T28" fmla="*/ 48 w 66"/>
                  <a:gd name="T29" fmla="*/ 96 h 138"/>
                  <a:gd name="T30" fmla="*/ 56 w 66"/>
                  <a:gd name="T31" fmla="*/ 78 h 138"/>
                  <a:gd name="T32" fmla="*/ 62 w 66"/>
                  <a:gd name="T33" fmla="*/ 56 h 138"/>
                  <a:gd name="T34" fmla="*/ 66 w 66"/>
                  <a:gd name="T35" fmla="*/ 30 h 138"/>
                  <a:gd name="T36" fmla="*/ 64 w 66"/>
                  <a:gd name="T37" fmla="*/ 0 h 1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6"/>
                  <a:gd name="T58" fmla="*/ 0 h 138"/>
                  <a:gd name="T59" fmla="*/ 66 w 66"/>
                  <a:gd name="T60" fmla="*/ 138 h 13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6" h="138">
                    <a:moveTo>
                      <a:pt x="64" y="0"/>
                    </a:moveTo>
                    <a:lnTo>
                      <a:pt x="56" y="4"/>
                    </a:lnTo>
                    <a:lnTo>
                      <a:pt x="56" y="26"/>
                    </a:lnTo>
                    <a:lnTo>
                      <a:pt x="54" y="44"/>
                    </a:lnTo>
                    <a:lnTo>
                      <a:pt x="52" y="60"/>
                    </a:lnTo>
                    <a:lnTo>
                      <a:pt x="46" y="76"/>
                    </a:lnTo>
                    <a:lnTo>
                      <a:pt x="40" y="90"/>
                    </a:lnTo>
                    <a:lnTo>
                      <a:pt x="34" y="102"/>
                    </a:lnTo>
                    <a:lnTo>
                      <a:pt x="20" y="120"/>
                    </a:lnTo>
                    <a:lnTo>
                      <a:pt x="6" y="134"/>
                    </a:lnTo>
                    <a:lnTo>
                      <a:pt x="0" y="138"/>
                    </a:lnTo>
                    <a:lnTo>
                      <a:pt x="26" y="124"/>
                    </a:lnTo>
                    <a:lnTo>
                      <a:pt x="32" y="116"/>
                    </a:lnTo>
                    <a:lnTo>
                      <a:pt x="40" y="108"/>
                    </a:lnTo>
                    <a:lnTo>
                      <a:pt x="48" y="96"/>
                    </a:lnTo>
                    <a:lnTo>
                      <a:pt x="56" y="78"/>
                    </a:lnTo>
                    <a:lnTo>
                      <a:pt x="62" y="56"/>
                    </a:lnTo>
                    <a:lnTo>
                      <a:pt x="66" y="3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5" name="Freeform 68"/>
              <p:cNvSpPr>
                <a:spLocks/>
              </p:cNvSpPr>
              <p:nvPr/>
            </p:nvSpPr>
            <p:spPr bwMode="auto">
              <a:xfrm>
                <a:off x="4801" y="1558"/>
                <a:ext cx="310" cy="463"/>
              </a:xfrm>
              <a:custGeom>
                <a:avLst/>
                <a:gdLst>
                  <a:gd name="T0" fmla="*/ 2 w 310"/>
                  <a:gd name="T1" fmla="*/ 8 h 463"/>
                  <a:gd name="T2" fmla="*/ 2 w 310"/>
                  <a:gd name="T3" fmla="*/ 10 h 463"/>
                  <a:gd name="T4" fmla="*/ 0 w 310"/>
                  <a:gd name="T5" fmla="*/ 12 h 463"/>
                  <a:gd name="T6" fmla="*/ 0 w 310"/>
                  <a:gd name="T7" fmla="*/ 298 h 463"/>
                  <a:gd name="T8" fmla="*/ 2 w 310"/>
                  <a:gd name="T9" fmla="*/ 300 h 463"/>
                  <a:gd name="T10" fmla="*/ 2 w 310"/>
                  <a:gd name="T11" fmla="*/ 301 h 463"/>
                  <a:gd name="T12" fmla="*/ 284 w 310"/>
                  <a:gd name="T13" fmla="*/ 463 h 463"/>
                  <a:gd name="T14" fmla="*/ 288 w 310"/>
                  <a:gd name="T15" fmla="*/ 463 h 463"/>
                  <a:gd name="T16" fmla="*/ 296 w 310"/>
                  <a:gd name="T17" fmla="*/ 457 h 463"/>
                  <a:gd name="T18" fmla="*/ 304 w 310"/>
                  <a:gd name="T19" fmla="*/ 449 h 463"/>
                  <a:gd name="T20" fmla="*/ 308 w 310"/>
                  <a:gd name="T21" fmla="*/ 441 h 463"/>
                  <a:gd name="T22" fmla="*/ 310 w 310"/>
                  <a:gd name="T23" fmla="*/ 435 h 463"/>
                  <a:gd name="T24" fmla="*/ 310 w 310"/>
                  <a:gd name="T25" fmla="*/ 164 h 463"/>
                  <a:gd name="T26" fmla="*/ 310 w 310"/>
                  <a:gd name="T27" fmla="*/ 160 h 463"/>
                  <a:gd name="T28" fmla="*/ 308 w 310"/>
                  <a:gd name="T29" fmla="*/ 158 h 463"/>
                  <a:gd name="T30" fmla="*/ 36 w 310"/>
                  <a:gd name="T31" fmla="*/ 2 h 463"/>
                  <a:gd name="T32" fmla="*/ 32 w 310"/>
                  <a:gd name="T33" fmla="*/ 0 h 463"/>
                  <a:gd name="T34" fmla="*/ 28 w 310"/>
                  <a:gd name="T35" fmla="*/ 0 h 463"/>
                  <a:gd name="T36" fmla="*/ 18 w 310"/>
                  <a:gd name="T37" fmla="*/ 2 h 463"/>
                  <a:gd name="T38" fmla="*/ 2 w 310"/>
                  <a:gd name="T39" fmla="*/ 8 h 463"/>
                  <a:gd name="T40" fmla="*/ 32 w 310"/>
                  <a:gd name="T41" fmla="*/ 10 h 463"/>
                  <a:gd name="T42" fmla="*/ 302 w 310"/>
                  <a:gd name="T43" fmla="*/ 166 h 463"/>
                  <a:gd name="T44" fmla="*/ 302 w 310"/>
                  <a:gd name="T45" fmla="*/ 435 h 463"/>
                  <a:gd name="T46" fmla="*/ 296 w 310"/>
                  <a:gd name="T47" fmla="*/ 443 h 463"/>
                  <a:gd name="T48" fmla="*/ 292 w 310"/>
                  <a:gd name="T49" fmla="*/ 449 h 463"/>
                  <a:gd name="T50" fmla="*/ 286 w 310"/>
                  <a:gd name="T51" fmla="*/ 453 h 463"/>
                  <a:gd name="T52" fmla="*/ 10 w 310"/>
                  <a:gd name="T53" fmla="*/ 294 h 463"/>
                  <a:gd name="T54" fmla="*/ 10 w 310"/>
                  <a:gd name="T55" fmla="*/ 16 h 463"/>
                  <a:gd name="T56" fmla="*/ 22 w 310"/>
                  <a:gd name="T57" fmla="*/ 10 h 463"/>
                  <a:gd name="T58" fmla="*/ 28 w 310"/>
                  <a:gd name="T59" fmla="*/ 10 h 463"/>
                  <a:gd name="T60" fmla="*/ 32 w 310"/>
                  <a:gd name="T61" fmla="*/ 10 h 463"/>
                  <a:gd name="T62" fmla="*/ 2 w 310"/>
                  <a:gd name="T63" fmla="*/ 8 h 463"/>
                  <a:gd name="T64" fmla="*/ 302 w 310"/>
                  <a:gd name="T65" fmla="*/ 435 h 463"/>
                  <a:gd name="T66" fmla="*/ 2 w 310"/>
                  <a:gd name="T67" fmla="*/ 8 h 4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10"/>
                  <a:gd name="T103" fmla="*/ 0 h 463"/>
                  <a:gd name="T104" fmla="*/ 310 w 310"/>
                  <a:gd name="T105" fmla="*/ 463 h 4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10" h="463">
                    <a:moveTo>
                      <a:pt x="2" y="8"/>
                    </a:moveTo>
                    <a:lnTo>
                      <a:pt x="2" y="10"/>
                    </a:lnTo>
                    <a:lnTo>
                      <a:pt x="0" y="12"/>
                    </a:lnTo>
                    <a:lnTo>
                      <a:pt x="0" y="298"/>
                    </a:lnTo>
                    <a:lnTo>
                      <a:pt x="2" y="300"/>
                    </a:lnTo>
                    <a:lnTo>
                      <a:pt x="2" y="301"/>
                    </a:lnTo>
                    <a:lnTo>
                      <a:pt x="284" y="463"/>
                    </a:lnTo>
                    <a:lnTo>
                      <a:pt x="288" y="463"/>
                    </a:lnTo>
                    <a:lnTo>
                      <a:pt x="296" y="457"/>
                    </a:lnTo>
                    <a:lnTo>
                      <a:pt x="304" y="449"/>
                    </a:lnTo>
                    <a:lnTo>
                      <a:pt x="308" y="441"/>
                    </a:lnTo>
                    <a:lnTo>
                      <a:pt x="310" y="435"/>
                    </a:lnTo>
                    <a:lnTo>
                      <a:pt x="310" y="164"/>
                    </a:lnTo>
                    <a:lnTo>
                      <a:pt x="310" y="160"/>
                    </a:lnTo>
                    <a:lnTo>
                      <a:pt x="308" y="158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18" y="2"/>
                    </a:lnTo>
                    <a:lnTo>
                      <a:pt x="2" y="8"/>
                    </a:lnTo>
                    <a:lnTo>
                      <a:pt x="32" y="10"/>
                    </a:lnTo>
                    <a:lnTo>
                      <a:pt x="302" y="166"/>
                    </a:lnTo>
                    <a:lnTo>
                      <a:pt x="302" y="435"/>
                    </a:lnTo>
                    <a:lnTo>
                      <a:pt x="296" y="443"/>
                    </a:lnTo>
                    <a:lnTo>
                      <a:pt x="292" y="449"/>
                    </a:lnTo>
                    <a:lnTo>
                      <a:pt x="286" y="453"/>
                    </a:lnTo>
                    <a:lnTo>
                      <a:pt x="10" y="294"/>
                    </a:lnTo>
                    <a:lnTo>
                      <a:pt x="10" y="16"/>
                    </a:lnTo>
                    <a:lnTo>
                      <a:pt x="22" y="10"/>
                    </a:lnTo>
                    <a:lnTo>
                      <a:pt x="28" y="10"/>
                    </a:lnTo>
                    <a:lnTo>
                      <a:pt x="32" y="10"/>
                    </a:lnTo>
                    <a:lnTo>
                      <a:pt x="2" y="8"/>
                    </a:lnTo>
                    <a:lnTo>
                      <a:pt x="302" y="435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6" name="Freeform 69"/>
              <p:cNvSpPr>
                <a:spLocks/>
              </p:cNvSpPr>
              <p:nvPr/>
            </p:nvSpPr>
            <p:spPr bwMode="auto">
              <a:xfrm>
                <a:off x="4807" y="1570"/>
                <a:ext cx="280" cy="445"/>
              </a:xfrm>
              <a:custGeom>
                <a:avLst/>
                <a:gdLst>
                  <a:gd name="T0" fmla="*/ 0 w 280"/>
                  <a:gd name="T1" fmla="*/ 0 h 445"/>
                  <a:gd name="T2" fmla="*/ 280 w 280"/>
                  <a:gd name="T3" fmla="*/ 162 h 445"/>
                  <a:gd name="T4" fmla="*/ 280 w 280"/>
                  <a:gd name="T5" fmla="*/ 445 h 445"/>
                  <a:gd name="T6" fmla="*/ 0 w 280"/>
                  <a:gd name="T7" fmla="*/ 284 h 445"/>
                  <a:gd name="T8" fmla="*/ 0 w 280"/>
                  <a:gd name="T9" fmla="*/ 0 h 4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0"/>
                  <a:gd name="T16" fmla="*/ 0 h 445"/>
                  <a:gd name="T17" fmla="*/ 280 w 280"/>
                  <a:gd name="T18" fmla="*/ 445 h 4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0" h="445">
                    <a:moveTo>
                      <a:pt x="0" y="0"/>
                    </a:moveTo>
                    <a:lnTo>
                      <a:pt x="280" y="162"/>
                    </a:lnTo>
                    <a:lnTo>
                      <a:pt x="280" y="445"/>
                    </a:lnTo>
                    <a:lnTo>
                      <a:pt x="0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7" name="Freeform 70"/>
              <p:cNvSpPr>
                <a:spLocks/>
              </p:cNvSpPr>
              <p:nvPr/>
            </p:nvSpPr>
            <p:spPr bwMode="auto">
              <a:xfrm>
                <a:off x="4825" y="1602"/>
                <a:ext cx="244" cy="385"/>
              </a:xfrm>
              <a:custGeom>
                <a:avLst/>
                <a:gdLst>
                  <a:gd name="T0" fmla="*/ 0 w 244"/>
                  <a:gd name="T1" fmla="*/ 0 h 385"/>
                  <a:gd name="T2" fmla="*/ 244 w 244"/>
                  <a:gd name="T3" fmla="*/ 142 h 385"/>
                  <a:gd name="T4" fmla="*/ 244 w 244"/>
                  <a:gd name="T5" fmla="*/ 385 h 385"/>
                  <a:gd name="T6" fmla="*/ 0 w 244"/>
                  <a:gd name="T7" fmla="*/ 244 h 385"/>
                  <a:gd name="T8" fmla="*/ 0 w 244"/>
                  <a:gd name="T9" fmla="*/ 0 h 3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4"/>
                  <a:gd name="T16" fmla="*/ 0 h 385"/>
                  <a:gd name="T17" fmla="*/ 244 w 244"/>
                  <a:gd name="T18" fmla="*/ 385 h 3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4" h="385">
                    <a:moveTo>
                      <a:pt x="0" y="0"/>
                    </a:moveTo>
                    <a:lnTo>
                      <a:pt x="244" y="142"/>
                    </a:lnTo>
                    <a:lnTo>
                      <a:pt x="244" y="385"/>
                    </a:lnTo>
                    <a:lnTo>
                      <a:pt x="0" y="2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8B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8" name="Freeform 71"/>
              <p:cNvSpPr>
                <a:spLocks/>
              </p:cNvSpPr>
              <p:nvPr/>
            </p:nvSpPr>
            <p:spPr bwMode="auto">
              <a:xfrm>
                <a:off x="4825" y="1602"/>
                <a:ext cx="244" cy="385"/>
              </a:xfrm>
              <a:custGeom>
                <a:avLst/>
                <a:gdLst>
                  <a:gd name="T0" fmla="*/ 4 w 244"/>
                  <a:gd name="T1" fmla="*/ 2 h 385"/>
                  <a:gd name="T2" fmla="*/ 4 w 244"/>
                  <a:gd name="T3" fmla="*/ 240 h 385"/>
                  <a:gd name="T4" fmla="*/ 244 w 244"/>
                  <a:gd name="T5" fmla="*/ 379 h 385"/>
                  <a:gd name="T6" fmla="*/ 244 w 244"/>
                  <a:gd name="T7" fmla="*/ 385 h 385"/>
                  <a:gd name="T8" fmla="*/ 0 w 244"/>
                  <a:gd name="T9" fmla="*/ 244 h 385"/>
                  <a:gd name="T10" fmla="*/ 0 w 244"/>
                  <a:gd name="T11" fmla="*/ 0 h 385"/>
                  <a:gd name="T12" fmla="*/ 4 w 244"/>
                  <a:gd name="T13" fmla="*/ 2 h 3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4"/>
                  <a:gd name="T22" fmla="*/ 0 h 385"/>
                  <a:gd name="T23" fmla="*/ 244 w 244"/>
                  <a:gd name="T24" fmla="*/ 385 h 3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4" h="385">
                    <a:moveTo>
                      <a:pt x="4" y="2"/>
                    </a:moveTo>
                    <a:lnTo>
                      <a:pt x="4" y="240"/>
                    </a:lnTo>
                    <a:lnTo>
                      <a:pt x="244" y="379"/>
                    </a:lnTo>
                    <a:lnTo>
                      <a:pt x="244" y="385"/>
                    </a:lnTo>
                    <a:lnTo>
                      <a:pt x="0" y="244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19" name="Freeform 72"/>
              <p:cNvSpPr>
                <a:spLocks/>
              </p:cNvSpPr>
              <p:nvPr/>
            </p:nvSpPr>
            <p:spPr bwMode="auto">
              <a:xfrm>
                <a:off x="4807" y="1562"/>
                <a:ext cx="300" cy="170"/>
              </a:xfrm>
              <a:custGeom>
                <a:avLst/>
                <a:gdLst>
                  <a:gd name="T0" fmla="*/ 28 w 300"/>
                  <a:gd name="T1" fmla="*/ 0 h 170"/>
                  <a:gd name="T2" fmla="*/ 300 w 300"/>
                  <a:gd name="T3" fmla="*/ 158 h 170"/>
                  <a:gd name="T4" fmla="*/ 280 w 300"/>
                  <a:gd name="T5" fmla="*/ 170 h 170"/>
                  <a:gd name="T6" fmla="*/ 0 w 300"/>
                  <a:gd name="T7" fmla="*/ 8 h 170"/>
                  <a:gd name="T8" fmla="*/ 10 w 300"/>
                  <a:gd name="T9" fmla="*/ 2 h 170"/>
                  <a:gd name="T10" fmla="*/ 20 w 300"/>
                  <a:gd name="T11" fmla="*/ 0 h 170"/>
                  <a:gd name="T12" fmla="*/ 24 w 300"/>
                  <a:gd name="T13" fmla="*/ 0 h 170"/>
                  <a:gd name="T14" fmla="*/ 28 w 300"/>
                  <a:gd name="T15" fmla="*/ 0 h 1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170"/>
                  <a:gd name="T26" fmla="*/ 300 w 300"/>
                  <a:gd name="T27" fmla="*/ 170 h 1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170">
                    <a:moveTo>
                      <a:pt x="28" y="0"/>
                    </a:moveTo>
                    <a:lnTo>
                      <a:pt x="300" y="158"/>
                    </a:lnTo>
                    <a:lnTo>
                      <a:pt x="280" y="170"/>
                    </a:lnTo>
                    <a:lnTo>
                      <a:pt x="0" y="8"/>
                    </a:lnTo>
                    <a:lnTo>
                      <a:pt x="10" y="2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0" name="Freeform 73"/>
              <p:cNvSpPr>
                <a:spLocks/>
              </p:cNvSpPr>
              <p:nvPr/>
            </p:nvSpPr>
            <p:spPr bwMode="auto">
              <a:xfrm>
                <a:off x="5087" y="1720"/>
                <a:ext cx="20" cy="295"/>
              </a:xfrm>
              <a:custGeom>
                <a:avLst/>
                <a:gdLst>
                  <a:gd name="T0" fmla="*/ 0 w 20"/>
                  <a:gd name="T1" fmla="*/ 295 h 295"/>
                  <a:gd name="T2" fmla="*/ 0 w 20"/>
                  <a:gd name="T3" fmla="*/ 12 h 295"/>
                  <a:gd name="T4" fmla="*/ 20 w 20"/>
                  <a:gd name="T5" fmla="*/ 0 h 295"/>
                  <a:gd name="T6" fmla="*/ 20 w 20"/>
                  <a:gd name="T7" fmla="*/ 273 h 295"/>
                  <a:gd name="T8" fmla="*/ 14 w 20"/>
                  <a:gd name="T9" fmla="*/ 283 h 295"/>
                  <a:gd name="T10" fmla="*/ 8 w 20"/>
                  <a:gd name="T11" fmla="*/ 291 h 295"/>
                  <a:gd name="T12" fmla="*/ 0 w 20"/>
                  <a:gd name="T13" fmla="*/ 295 h 2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95"/>
                  <a:gd name="T23" fmla="*/ 20 w 20"/>
                  <a:gd name="T24" fmla="*/ 295 h 2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95">
                    <a:moveTo>
                      <a:pt x="0" y="295"/>
                    </a:moveTo>
                    <a:lnTo>
                      <a:pt x="0" y="12"/>
                    </a:lnTo>
                    <a:lnTo>
                      <a:pt x="20" y="0"/>
                    </a:lnTo>
                    <a:lnTo>
                      <a:pt x="20" y="273"/>
                    </a:lnTo>
                    <a:lnTo>
                      <a:pt x="14" y="283"/>
                    </a:lnTo>
                    <a:lnTo>
                      <a:pt x="8" y="291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1" name="Freeform 74"/>
              <p:cNvSpPr>
                <a:spLocks/>
              </p:cNvSpPr>
              <p:nvPr/>
            </p:nvSpPr>
            <p:spPr bwMode="auto">
              <a:xfrm>
                <a:off x="5123" y="1708"/>
                <a:ext cx="355" cy="501"/>
              </a:xfrm>
              <a:custGeom>
                <a:avLst/>
                <a:gdLst>
                  <a:gd name="T0" fmla="*/ 221 w 355"/>
                  <a:gd name="T1" fmla="*/ 2 h 501"/>
                  <a:gd name="T2" fmla="*/ 9 w 355"/>
                  <a:gd name="T3" fmla="*/ 124 h 501"/>
                  <a:gd name="T4" fmla="*/ 5 w 355"/>
                  <a:gd name="T5" fmla="*/ 128 h 501"/>
                  <a:gd name="T6" fmla="*/ 2 w 355"/>
                  <a:gd name="T7" fmla="*/ 132 h 501"/>
                  <a:gd name="T8" fmla="*/ 0 w 355"/>
                  <a:gd name="T9" fmla="*/ 138 h 501"/>
                  <a:gd name="T10" fmla="*/ 0 w 355"/>
                  <a:gd name="T11" fmla="*/ 142 h 501"/>
                  <a:gd name="T12" fmla="*/ 0 w 355"/>
                  <a:gd name="T13" fmla="*/ 421 h 501"/>
                  <a:gd name="T14" fmla="*/ 0 w 355"/>
                  <a:gd name="T15" fmla="*/ 427 h 501"/>
                  <a:gd name="T16" fmla="*/ 2 w 355"/>
                  <a:gd name="T17" fmla="*/ 431 h 501"/>
                  <a:gd name="T18" fmla="*/ 5 w 355"/>
                  <a:gd name="T19" fmla="*/ 435 h 501"/>
                  <a:gd name="T20" fmla="*/ 9 w 355"/>
                  <a:gd name="T21" fmla="*/ 439 h 501"/>
                  <a:gd name="T22" fmla="*/ 113 w 355"/>
                  <a:gd name="T23" fmla="*/ 499 h 501"/>
                  <a:gd name="T24" fmla="*/ 117 w 355"/>
                  <a:gd name="T25" fmla="*/ 501 h 501"/>
                  <a:gd name="T26" fmla="*/ 123 w 355"/>
                  <a:gd name="T27" fmla="*/ 501 h 501"/>
                  <a:gd name="T28" fmla="*/ 129 w 355"/>
                  <a:gd name="T29" fmla="*/ 501 h 501"/>
                  <a:gd name="T30" fmla="*/ 133 w 355"/>
                  <a:gd name="T31" fmla="*/ 499 h 501"/>
                  <a:gd name="T32" fmla="*/ 345 w 355"/>
                  <a:gd name="T33" fmla="*/ 377 h 501"/>
                  <a:gd name="T34" fmla="*/ 349 w 355"/>
                  <a:gd name="T35" fmla="*/ 373 h 501"/>
                  <a:gd name="T36" fmla="*/ 353 w 355"/>
                  <a:gd name="T37" fmla="*/ 369 h 501"/>
                  <a:gd name="T38" fmla="*/ 355 w 355"/>
                  <a:gd name="T39" fmla="*/ 365 h 501"/>
                  <a:gd name="T40" fmla="*/ 355 w 355"/>
                  <a:gd name="T41" fmla="*/ 359 h 501"/>
                  <a:gd name="T42" fmla="*/ 355 w 355"/>
                  <a:gd name="T43" fmla="*/ 80 h 501"/>
                  <a:gd name="T44" fmla="*/ 355 w 355"/>
                  <a:gd name="T45" fmla="*/ 76 h 501"/>
                  <a:gd name="T46" fmla="*/ 353 w 355"/>
                  <a:gd name="T47" fmla="*/ 70 h 501"/>
                  <a:gd name="T48" fmla="*/ 349 w 355"/>
                  <a:gd name="T49" fmla="*/ 66 h 501"/>
                  <a:gd name="T50" fmla="*/ 345 w 355"/>
                  <a:gd name="T51" fmla="*/ 62 h 501"/>
                  <a:gd name="T52" fmla="*/ 241 w 355"/>
                  <a:gd name="T53" fmla="*/ 2 h 501"/>
                  <a:gd name="T54" fmla="*/ 237 w 355"/>
                  <a:gd name="T55" fmla="*/ 0 h 501"/>
                  <a:gd name="T56" fmla="*/ 231 w 355"/>
                  <a:gd name="T57" fmla="*/ 0 h 501"/>
                  <a:gd name="T58" fmla="*/ 225 w 355"/>
                  <a:gd name="T59" fmla="*/ 0 h 501"/>
                  <a:gd name="T60" fmla="*/ 221 w 355"/>
                  <a:gd name="T61" fmla="*/ 2 h 501"/>
                  <a:gd name="T62" fmla="*/ 117 w 355"/>
                  <a:gd name="T63" fmla="*/ 491 h 501"/>
                  <a:gd name="T64" fmla="*/ 13 w 355"/>
                  <a:gd name="T65" fmla="*/ 431 h 501"/>
                  <a:gd name="T66" fmla="*/ 9 w 355"/>
                  <a:gd name="T67" fmla="*/ 427 h 501"/>
                  <a:gd name="T68" fmla="*/ 7 w 355"/>
                  <a:gd name="T69" fmla="*/ 421 h 501"/>
                  <a:gd name="T70" fmla="*/ 7 w 355"/>
                  <a:gd name="T71" fmla="*/ 142 h 501"/>
                  <a:gd name="T72" fmla="*/ 9 w 355"/>
                  <a:gd name="T73" fmla="*/ 136 h 501"/>
                  <a:gd name="T74" fmla="*/ 13 w 355"/>
                  <a:gd name="T75" fmla="*/ 132 h 501"/>
                  <a:gd name="T76" fmla="*/ 225 w 355"/>
                  <a:gd name="T77" fmla="*/ 10 h 501"/>
                  <a:gd name="T78" fmla="*/ 231 w 355"/>
                  <a:gd name="T79" fmla="*/ 10 h 501"/>
                  <a:gd name="T80" fmla="*/ 237 w 355"/>
                  <a:gd name="T81" fmla="*/ 10 h 501"/>
                  <a:gd name="T82" fmla="*/ 341 w 355"/>
                  <a:gd name="T83" fmla="*/ 70 h 501"/>
                  <a:gd name="T84" fmla="*/ 345 w 355"/>
                  <a:gd name="T85" fmla="*/ 74 h 501"/>
                  <a:gd name="T86" fmla="*/ 345 w 355"/>
                  <a:gd name="T87" fmla="*/ 80 h 501"/>
                  <a:gd name="T88" fmla="*/ 345 w 355"/>
                  <a:gd name="T89" fmla="*/ 359 h 501"/>
                  <a:gd name="T90" fmla="*/ 345 w 355"/>
                  <a:gd name="T91" fmla="*/ 365 h 501"/>
                  <a:gd name="T92" fmla="*/ 341 w 355"/>
                  <a:gd name="T93" fmla="*/ 369 h 501"/>
                  <a:gd name="T94" fmla="*/ 129 w 355"/>
                  <a:gd name="T95" fmla="*/ 491 h 501"/>
                  <a:gd name="T96" fmla="*/ 123 w 355"/>
                  <a:gd name="T97" fmla="*/ 493 h 501"/>
                  <a:gd name="T98" fmla="*/ 117 w 355"/>
                  <a:gd name="T99" fmla="*/ 491 h 501"/>
                  <a:gd name="T100" fmla="*/ 221 w 355"/>
                  <a:gd name="T101" fmla="*/ 2 h 50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55"/>
                  <a:gd name="T154" fmla="*/ 0 h 501"/>
                  <a:gd name="T155" fmla="*/ 355 w 355"/>
                  <a:gd name="T156" fmla="*/ 501 h 50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55" h="501">
                    <a:moveTo>
                      <a:pt x="221" y="2"/>
                    </a:moveTo>
                    <a:lnTo>
                      <a:pt x="9" y="124"/>
                    </a:lnTo>
                    <a:lnTo>
                      <a:pt x="5" y="128"/>
                    </a:lnTo>
                    <a:lnTo>
                      <a:pt x="2" y="132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421"/>
                    </a:lnTo>
                    <a:lnTo>
                      <a:pt x="0" y="427"/>
                    </a:lnTo>
                    <a:lnTo>
                      <a:pt x="2" y="431"/>
                    </a:lnTo>
                    <a:lnTo>
                      <a:pt x="5" y="435"/>
                    </a:lnTo>
                    <a:lnTo>
                      <a:pt x="9" y="439"/>
                    </a:lnTo>
                    <a:lnTo>
                      <a:pt x="113" y="499"/>
                    </a:lnTo>
                    <a:lnTo>
                      <a:pt x="117" y="501"/>
                    </a:lnTo>
                    <a:lnTo>
                      <a:pt x="123" y="501"/>
                    </a:lnTo>
                    <a:lnTo>
                      <a:pt x="129" y="501"/>
                    </a:lnTo>
                    <a:lnTo>
                      <a:pt x="133" y="499"/>
                    </a:lnTo>
                    <a:lnTo>
                      <a:pt x="345" y="377"/>
                    </a:lnTo>
                    <a:lnTo>
                      <a:pt x="349" y="373"/>
                    </a:lnTo>
                    <a:lnTo>
                      <a:pt x="353" y="369"/>
                    </a:lnTo>
                    <a:lnTo>
                      <a:pt x="355" y="365"/>
                    </a:lnTo>
                    <a:lnTo>
                      <a:pt x="355" y="359"/>
                    </a:lnTo>
                    <a:lnTo>
                      <a:pt x="355" y="80"/>
                    </a:lnTo>
                    <a:lnTo>
                      <a:pt x="355" y="76"/>
                    </a:lnTo>
                    <a:lnTo>
                      <a:pt x="353" y="70"/>
                    </a:lnTo>
                    <a:lnTo>
                      <a:pt x="349" y="66"/>
                    </a:lnTo>
                    <a:lnTo>
                      <a:pt x="345" y="62"/>
                    </a:lnTo>
                    <a:lnTo>
                      <a:pt x="241" y="2"/>
                    </a:lnTo>
                    <a:lnTo>
                      <a:pt x="237" y="0"/>
                    </a:lnTo>
                    <a:lnTo>
                      <a:pt x="231" y="0"/>
                    </a:lnTo>
                    <a:lnTo>
                      <a:pt x="225" y="0"/>
                    </a:lnTo>
                    <a:lnTo>
                      <a:pt x="221" y="2"/>
                    </a:lnTo>
                    <a:lnTo>
                      <a:pt x="117" y="491"/>
                    </a:lnTo>
                    <a:lnTo>
                      <a:pt x="13" y="431"/>
                    </a:lnTo>
                    <a:lnTo>
                      <a:pt x="9" y="427"/>
                    </a:lnTo>
                    <a:lnTo>
                      <a:pt x="7" y="421"/>
                    </a:lnTo>
                    <a:lnTo>
                      <a:pt x="7" y="142"/>
                    </a:lnTo>
                    <a:lnTo>
                      <a:pt x="9" y="136"/>
                    </a:lnTo>
                    <a:lnTo>
                      <a:pt x="13" y="132"/>
                    </a:lnTo>
                    <a:lnTo>
                      <a:pt x="225" y="10"/>
                    </a:lnTo>
                    <a:lnTo>
                      <a:pt x="231" y="10"/>
                    </a:lnTo>
                    <a:lnTo>
                      <a:pt x="237" y="10"/>
                    </a:lnTo>
                    <a:lnTo>
                      <a:pt x="341" y="70"/>
                    </a:lnTo>
                    <a:lnTo>
                      <a:pt x="345" y="74"/>
                    </a:lnTo>
                    <a:lnTo>
                      <a:pt x="345" y="80"/>
                    </a:lnTo>
                    <a:lnTo>
                      <a:pt x="345" y="359"/>
                    </a:lnTo>
                    <a:lnTo>
                      <a:pt x="345" y="365"/>
                    </a:lnTo>
                    <a:lnTo>
                      <a:pt x="341" y="369"/>
                    </a:lnTo>
                    <a:lnTo>
                      <a:pt x="129" y="491"/>
                    </a:lnTo>
                    <a:lnTo>
                      <a:pt x="123" y="493"/>
                    </a:lnTo>
                    <a:lnTo>
                      <a:pt x="117" y="491"/>
                    </a:lnTo>
                    <a:lnTo>
                      <a:pt x="221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2" name="Freeform 75"/>
              <p:cNvSpPr>
                <a:spLocks/>
              </p:cNvSpPr>
              <p:nvPr/>
            </p:nvSpPr>
            <p:spPr bwMode="auto">
              <a:xfrm>
                <a:off x="5127" y="1842"/>
                <a:ext cx="119" cy="363"/>
              </a:xfrm>
              <a:custGeom>
                <a:avLst/>
                <a:gdLst>
                  <a:gd name="T0" fmla="*/ 119 w 119"/>
                  <a:gd name="T1" fmla="*/ 363 h 363"/>
                  <a:gd name="T2" fmla="*/ 119 w 119"/>
                  <a:gd name="T3" fmla="*/ 69 h 363"/>
                  <a:gd name="T4" fmla="*/ 1 w 119"/>
                  <a:gd name="T5" fmla="*/ 0 h 363"/>
                  <a:gd name="T6" fmla="*/ 0 w 119"/>
                  <a:gd name="T7" fmla="*/ 8 h 363"/>
                  <a:gd name="T8" fmla="*/ 0 w 119"/>
                  <a:gd name="T9" fmla="*/ 287 h 363"/>
                  <a:gd name="T10" fmla="*/ 1 w 119"/>
                  <a:gd name="T11" fmla="*/ 295 h 363"/>
                  <a:gd name="T12" fmla="*/ 7 w 119"/>
                  <a:gd name="T13" fmla="*/ 301 h 363"/>
                  <a:gd name="T14" fmla="*/ 111 w 119"/>
                  <a:gd name="T15" fmla="*/ 361 h 363"/>
                  <a:gd name="T16" fmla="*/ 119 w 119"/>
                  <a:gd name="T17" fmla="*/ 363 h 3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9"/>
                  <a:gd name="T28" fmla="*/ 0 h 363"/>
                  <a:gd name="T29" fmla="*/ 119 w 119"/>
                  <a:gd name="T30" fmla="*/ 363 h 3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9" h="363">
                    <a:moveTo>
                      <a:pt x="119" y="363"/>
                    </a:moveTo>
                    <a:lnTo>
                      <a:pt x="119" y="69"/>
                    </a:lnTo>
                    <a:lnTo>
                      <a:pt x="1" y="0"/>
                    </a:lnTo>
                    <a:lnTo>
                      <a:pt x="0" y="8"/>
                    </a:lnTo>
                    <a:lnTo>
                      <a:pt x="0" y="287"/>
                    </a:lnTo>
                    <a:lnTo>
                      <a:pt x="1" y="295"/>
                    </a:lnTo>
                    <a:lnTo>
                      <a:pt x="7" y="301"/>
                    </a:lnTo>
                    <a:lnTo>
                      <a:pt x="111" y="361"/>
                    </a:lnTo>
                    <a:lnTo>
                      <a:pt x="119" y="36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3" name="Freeform 76"/>
              <p:cNvSpPr>
                <a:spLocks/>
              </p:cNvSpPr>
              <p:nvPr/>
            </p:nvSpPr>
            <p:spPr bwMode="auto">
              <a:xfrm>
                <a:off x="5134" y="1873"/>
                <a:ext cx="100" cy="168"/>
              </a:xfrm>
              <a:custGeom>
                <a:avLst/>
                <a:gdLst>
                  <a:gd name="T0" fmla="*/ 0 w 100"/>
                  <a:gd name="T1" fmla="*/ 0 h 168"/>
                  <a:gd name="T2" fmla="*/ 100 w 100"/>
                  <a:gd name="T3" fmla="*/ 58 h 168"/>
                  <a:gd name="T4" fmla="*/ 100 w 100"/>
                  <a:gd name="T5" fmla="*/ 168 h 168"/>
                  <a:gd name="T6" fmla="*/ 0 w 100"/>
                  <a:gd name="T7" fmla="*/ 110 h 168"/>
                  <a:gd name="T8" fmla="*/ 0 w 100"/>
                  <a:gd name="T9" fmla="*/ 0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68"/>
                  <a:gd name="T17" fmla="*/ 100 w 100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68">
                    <a:moveTo>
                      <a:pt x="0" y="0"/>
                    </a:moveTo>
                    <a:lnTo>
                      <a:pt x="100" y="58"/>
                    </a:lnTo>
                    <a:lnTo>
                      <a:pt x="100" y="168"/>
                    </a:lnTo>
                    <a:lnTo>
                      <a:pt x="0" y="1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4" name="Freeform 77"/>
              <p:cNvSpPr>
                <a:spLocks/>
              </p:cNvSpPr>
              <p:nvPr/>
            </p:nvSpPr>
            <p:spPr bwMode="auto">
              <a:xfrm>
                <a:off x="5134" y="1873"/>
                <a:ext cx="100" cy="168"/>
              </a:xfrm>
              <a:custGeom>
                <a:avLst/>
                <a:gdLst>
                  <a:gd name="T0" fmla="*/ 4 w 100"/>
                  <a:gd name="T1" fmla="*/ 2 h 168"/>
                  <a:gd name="T2" fmla="*/ 4 w 100"/>
                  <a:gd name="T3" fmla="*/ 106 h 168"/>
                  <a:gd name="T4" fmla="*/ 100 w 100"/>
                  <a:gd name="T5" fmla="*/ 162 h 168"/>
                  <a:gd name="T6" fmla="*/ 100 w 100"/>
                  <a:gd name="T7" fmla="*/ 168 h 168"/>
                  <a:gd name="T8" fmla="*/ 0 w 100"/>
                  <a:gd name="T9" fmla="*/ 110 h 168"/>
                  <a:gd name="T10" fmla="*/ 0 w 100"/>
                  <a:gd name="T11" fmla="*/ 0 h 168"/>
                  <a:gd name="T12" fmla="*/ 4 w 100"/>
                  <a:gd name="T13" fmla="*/ 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0"/>
                  <a:gd name="T22" fmla="*/ 0 h 168"/>
                  <a:gd name="T23" fmla="*/ 100 w 10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0" h="168">
                    <a:moveTo>
                      <a:pt x="4" y="2"/>
                    </a:moveTo>
                    <a:lnTo>
                      <a:pt x="4" y="106"/>
                    </a:lnTo>
                    <a:lnTo>
                      <a:pt x="100" y="162"/>
                    </a:lnTo>
                    <a:lnTo>
                      <a:pt x="100" y="168"/>
                    </a:lnTo>
                    <a:lnTo>
                      <a:pt x="0" y="110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5" name="Freeform 78"/>
              <p:cNvSpPr>
                <a:spLocks/>
              </p:cNvSpPr>
              <p:nvPr/>
            </p:nvSpPr>
            <p:spPr bwMode="auto">
              <a:xfrm>
                <a:off x="5150" y="1903"/>
                <a:ext cx="76" cy="44"/>
              </a:xfrm>
              <a:custGeom>
                <a:avLst/>
                <a:gdLst>
                  <a:gd name="T0" fmla="*/ 0 w 76"/>
                  <a:gd name="T1" fmla="*/ 2 h 44"/>
                  <a:gd name="T2" fmla="*/ 0 w 76"/>
                  <a:gd name="T3" fmla="*/ 4 h 44"/>
                  <a:gd name="T4" fmla="*/ 72 w 76"/>
                  <a:gd name="T5" fmla="*/ 44 h 44"/>
                  <a:gd name="T6" fmla="*/ 74 w 76"/>
                  <a:gd name="T7" fmla="*/ 44 h 44"/>
                  <a:gd name="T8" fmla="*/ 76 w 76"/>
                  <a:gd name="T9" fmla="*/ 44 h 44"/>
                  <a:gd name="T10" fmla="*/ 76 w 76"/>
                  <a:gd name="T11" fmla="*/ 42 h 44"/>
                  <a:gd name="T12" fmla="*/ 74 w 76"/>
                  <a:gd name="T13" fmla="*/ 40 h 44"/>
                  <a:gd name="T14" fmla="*/ 2 w 76"/>
                  <a:gd name="T15" fmla="*/ 0 h 44"/>
                  <a:gd name="T16" fmla="*/ 0 w 76"/>
                  <a:gd name="T17" fmla="*/ 0 h 44"/>
                  <a:gd name="T18" fmla="*/ 0 w 76"/>
                  <a:gd name="T19" fmla="*/ 2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44"/>
                  <a:gd name="T32" fmla="*/ 76 w 76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44">
                    <a:moveTo>
                      <a:pt x="0" y="2"/>
                    </a:moveTo>
                    <a:lnTo>
                      <a:pt x="0" y="4"/>
                    </a:lnTo>
                    <a:lnTo>
                      <a:pt x="72" y="44"/>
                    </a:lnTo>
                    <a:lnTo>
                      <a:pt x="74" y="44"/>
                    </a:lnTo>
                    <a:lnTo>
                      <a:pt x="76" y="44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6" name="Freeform 79"/>
              <p:cNvSpPr>
                <a:spLocks/>
              </p:cNvSpPr>
              <p:nvPr/>
            </p:nvSpPr>
            <p:spPr bwMode="auto">
              <a:xfrm>
                <a:off x="5150" y="1931"/>
                <a:ext cx="76" cy="44"/>
              </a:xfrm>
              <a:custGeom>
                <a:avLst/>
                <a:gdLst>
                  <a:gd name="T0" fmla="*/ 0 w 76"/>
                  <a:gd name="T1" fmla="*/ 2 h 44"/>
                  <a:gd name="T2" fmla="*/ 0 w 76"/>
                  <a:gd name="T3" fmla="*/ 4 h 44"/>
                  <a:gd name="T4" fmla="*/ 72 w 76"/>
                  <a:gd name="T5" fmla="*/ 44 h 44"/>
                  <a:gd name="T6" fmla="*/ 74 w 76"/>
                  <a:gd name="T7" fmla="*/ 44 h 44"/>
                  <a:gd name="T8" fmla="*/ 76 w 76"/>
                  <a:gd name="T9" fmla="*/ 44 h 44"/>
                  <a:gd name="T10" fmla="*/ 76 w 76"/>
                  <a:gd name="T11" fmla="*/ 42 h 44"/>
                  <a:gd name="T12" fmla="*/ 74 w 76"/>
                  <a:gd name="T13" fmla="*/ 40 h 44"/>
                  <a:gd name="T14" fmla="*/ 2 w 76"/>
                  <a:gd name="T15" fmla="*/ 0 h 44"/>
                  <a:gd name="T16" fmla="*/ 0 w 76"/>
                  <a:gd name="T17" fmla="*/ 0 h 44"/>
                  <a:gd name="T18" fmla="*/ 0 w 76"/>
                  <a:gd name="T19" fmla="*/ 2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44"/>
                  <a:gd name="T32" fmla="*/ 76 w 76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44">
                    <a:moveTo>
                      <a:pt x="0" y="2"/>
                    </a:moveTo>
                    <a:lnTo>
                      <a:pt x="0" y="4"/>
                    </a:lnTo>
                    <a:lnTo>
                      <a:pt x="72" y="44"/>
                    </a:lnTo>
                    <a:lnTo>
                      <a:pt x="74" y="44"/>
                    </a:lnTo>
                    <a:lnTo>
                      <a:pt x="76" y="44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7" name="Freeform 80"/>
              <p:cNvSpPr>
                <a:spLocks/>
              </p:cNvSpPr>
              <p:nvPr/>
            </p:nvSpPr>
            <p:spPr bwMode="auto">
              <a:xfrm>
                <a:off x="5168" y="2027"/>
                <a:ext cx="26" cy="34"/>
              </a:xfrm>
              <a:custGeom>
                <a:avLst/>
                <a:gdLst>
                  <a:gd name="T0" fmla="*/ 26 w 26"/>
                  <a:gd name="T1" fmla="*/ 24 h 34"/>
                  <a:gd name="T2" fmla="*/ 26 w 26"/>
                  <a:gd name="T3" fmla="*/ 30 h 34"/>
                  <a:gd name="T4" fmla="*/ 22 w 26"/>
                  <a:gd name="T5" fmla="*/ 34 h 34"/>
                  <a:gd name="T6" fmla="*/ 18 w 26"/>
                  <a:gd name="T7" fmla="*/ 34 h 34"/>
                  <a:gd name="T8" fmla="*/ 14 w 26"/>
                  <a:gd name="T9" fmla="*/ 32 h 34"/>
                  <a:gd name="T10" fmla="*/ 8 w 26"/>
                  <a:gd name="T11" fmla="*/ 28 h 34"/>
                  <a:gd name="T12" fmla="*/ 4 w 26"/>
                  <a:gd name="T13" fmla="*/ 22 h 34"/>
                  <a:gd name="T14" fmla="*/ 2 w 26"/>
                  <a:gd name="T15" fmla="*/ 16 h 34"/>
                  <a:gd name="T16" fmla="*/ 0 w 26"/>
                  <a:gd name="T17" fmla="*/ 10 h 34"/>
                  <a:gd name="T18" fmla="*/ 2 w 26"/>
                  <a:gd name="T19" fmla="*/ 4 h 34"/>
                  <a:gd name="T20" fmla="*/ 4 w 26"/>
                  <a:gd name="T21" fmla="*/ 2 h 34"/>
                  <a:gd name="T22" fmla="*/ 8 w 26"/>
                  <a:gd name="T23" fmla="*/ 0 h 34"/>
                  <a:gd name="T24" fmla="*/ 14 w 26"/>
                  <a:gd name="T25" fmla="*/ 2 h 34"/>
                  <a:gd name="T26" fmla="*/ 18 w 26"/>
                  <a:gd name="T27" fmla="*/ 6 h 34"/>
                  <a:gd name="T28" fmla="*/ 22 w 26"/>
                  <a:gd name="T29" fmla="*/ 12 h 34"/>
                  <a:gd name="T30" fmla="*/ 26 w 26"/>
                  <a:gd name="T31" fmla="*/ 18 h 34"/>
                  <a:gd name="T32" fmla="*/ 26 w 26"/>
                  <a:gd name="T33" fmla="*/ 2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34"/>
                  <a:gd name="T53" fmla="*/ 26 w 26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34">
                    <a:moveTo>
                      <a:pt x="26" y="24"/>
                    </a:moveTo>
                    <a:lnTo>
                      <a:pt x="26" y="30"/>
                    </a:lnTo>
                    <a:lnTo>
                      <a:pt x="22" y="34"/>
                    </a:lnTo>
                    <a:lnTo>
                      <a:pt x="18" y="34"/>
                    </a:lnTo>
                    <a:lnTo>
                      <a:pt x="14" y="32"/>
                    </a:lnTo>
                    <a:lnTo>
                      <a:pt x="8" y="28"/>
                    </a:lnTo>
                    <a:lnTo>
                      <a:pt x="4" y="22"/>
                    </a:lnTo>
                    <a:lnTo>
                      <a:pt x="2" y="16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4" y="2"/>
                    </a:lnTo>
                    <a:lnTo>
                      <a:pt x="18" y="6"/>
                    </a:lnTo>
                    <a:lnTo>
                      <a:pt x="22" y="12"/>
                    </a:lnTo>
                    <a:lnTo>
                      <a:pt x="26" y="18"/>
                    </a:lnTo>
                    <a:lnTo>
                      <a:pt x="26" y="2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8" name="Freeform 81"/>
              <p:cNvSpPr>
                <a:spLocks/>
              </p:cNvSpPr>
              <p:nvPr/>
            </p:nvSpPr>
            <p:spPr bwMode="auto">
              <a:xfrm>
                <a:off x="5146" y="2115"/>
                <a:ext cx="80" cy="58"/>
              </a:xfrm>
              <a:custGeom>
                <a:avLst/>
                <a:gdLst>
                  <a:gd name="T0" fmla="*/ 6 w 80"/>
                  <a:gd name="T1" fmla="*/ 2 h 58"/>
                  <a:gd name="T2" fmla="*/ 4 w 80"/>
                  <a:gd name="T3" fmla="*/ 0 h 58"/>
                  <a:gd name="T4" fmla="*/ 2 w 80"/>
                  <a:gd name="T5" fmla="*/ 2 h 58"/>
                  <a:gd name="T6" fmla="*/ 0 w 80"/>
                  <a:gd name="T7" fmla="*/ 4 h 58"/>
                  <a:gd name="T8" fmla="*/ 0 w 80"/>
                  <a:gd name="T9" fmla="*/ 6 h 58"/>
                  <a:gd name="T10" fmla="*/ 2 w 80"/>
                  <a:gd name="T11" fmla="*/ 12 h 58"/>
                  <a:gd name="T12" fmla="*/ 6 w 80"/>
                  <a:gd name="T13" fmla="*/ 18 h 58"/>
                  <a:gd name="T14" fmla="*/ 72 w 80"/>
                  <a:gd name="T15" fmla="*/ 56 h 58"/>
                  <a:gd name="T16" fmla="*/ 76 w 80"/>
                  <a:gd name="T17" fmla="*/ 58 h 58"/>
                  <a:gd name="T18" fmla="*/ 78 w 80"/>
                  <a:gd name="T19" fmla="*/ 56 h 58"/>
                  <a:gd name="T20" fmla="*/ 80 w 80"/>
                  <a:gd name="T21" fmla="*/ 56 h 58"/>
                  <a:gd name="T22" fmla="*/ 80 w 80"/>
                  <a:gd name="T23" fmla="*/ 52 h 58"/>
                  <a:gd name="T24" fmla="*/ 78 w 80"/>
                  <a:gd name="T25" fmla="*/ 46 h 58"/>
                  <a:gd name="T26" fmla="*/ 72 w 80"/>
                  <a:gd name="T27" fmla="*/ 40 h 58"/>
                  <a:gd name="T28" fmla="*/ 6 w 80"/>
                  <a:gd name="T29" fmla="*/ 2 h 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0"/>
                  <a:gd name="T46" fmla="*/ 0 h 58"/>
                  <a:gd name="T47" fmla="*/ 80 w 80"/>
                  <a:gd name="T48" fmla="*/ 58 h 5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0" h="58">
                    <a:moveTo>
                      <a:pt x="6" y="2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6" y="18"/>
                    </a:lnTo>
                    <a:lnTo>
                      <a:pt x="72" y="56"/>
                    </a:lnTo>
                    <a:lnTo>
                      <a:pt x="76" y="58"/>
                    </a:lnTo>
                    <a:lnTo>
                      <a:pt x="78" y="56"/>
                    </a:lnTo>
                    <a:lnTo>
                      <a:pt x="80" y="56"/>
                    </a:lnTo>
                    <a:lnTo>
                      <a:pt x="80" y="52"/>
                    </a:lnTo>
                    <a:lnTo>
                      <a:pt x="78" y="46"/>
                    </a:lnTo>
                    <a:lnTo>
                      <a:pt x="72" y="4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29" name="Freeform 82"/>
              <p:cNvSpPr>
                <a:spLocks/>
              </p:cNvSpPr>
              <p:nvPr/>
            </p:nvSpPr>
            <p:spPr bwMode="auto">
              <a:xfrm>
                <a:off x="5128" y="1712"/>
                <a:ext cx="344" cy="199"/>
              </a:xfrm>
              <a:custGeom>
                <a:avLst/>
                <a:gdLst>
                  <a:gd name="T0" fmla="*/ 338 w 344"/>
                  <a:gd name="T1" fmla="*/ 62 h 199"/>
                  <a:gd name="T2" fmla="*/ 234 w 344"/>
                  <a:gd name="T3" fmla="*/ 2 h 199"/>
                  <a:gd name="T4" fmla="*/ 226 w 344"/>
                  <a:gd name="T5" fmla="*/ 0 h 199"/>
                  <a:gd name="T6" fmla="*/ 218 w 344"/>
                  <a:gd name="T7" fmla="*/ 2 h 199"/>
                  <a:gd name="T8" fmla="*/ 6 w 344"/>
                  <a:gd name="T9" fmla="*/ 124 h 199"/>
                  <a:gd name="T10" fmla="*/ 0 w 344"/>
                  <a:gd name="T11" fmla="*/ 130 h 199"/>
                  <a:gd name="T12" fmla="*/ 118 w 344"/>
                  <a:gd name="T13" fmla="*/ 199 h 199"/>
                  <a:gd name="T14" fmla="*/ 344 w 344"/>
                  <a:gd name="T15" fmla="*/ 68 h 199"/>
                  <a:gd name="T16" fmla="*/ 338 w 344"/>
                  <a:gd name="T17" fmla="*/ 62 h 1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44"/>
                  <a:gd name="T28" fmla="*/ 0 h 199"/>
                  <a:gd name="T29" fmla="*/ 344 w 344"/>
                  <a:gd name="T30" fmla="*/ 199 h 1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44" h="199">
                    <a:moveTo>
                      <a:pt x="338" y="62"/>
                    </a:moveTo>
                    <a:lnTo>
                      <a:pt x="234" y="2"/>
                    </a:lnTo>
                    <a:lnTo>
                      <a:pt x="226" y="0"/>
                    </a:lnTo>
                    <a:lnTo>
                      <a:pt x="218" y="2"/>
                    </a:lnTo>
                    <a:lnTo>
                      <a:pt x="6" y="124"/>
                    </a:lnTo>
                    <a:lnTo>
                      <a:pt x="0" y="130"/>
                    </a:lnTo>
                    <a:lnTo>
                      <a:pt x="118" y="199"/>
                    </a:lnTo>
                    <a:lnTo>
                      <a:pt x="344" y="68"/>
                    </a:lnTo>
                    <a:lnTo>
                      <a:pt x="338" y="62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0" name="Freeform 83"/>
              <p:cNvSpPr>
                <a:spLocks/>
              </p:cNvSpPr>
              <p:nvPr/>
            </p:nvSpPr>
            <p:spPr bwMode="auto">
              <a:xfrm>
                <a:off x="5246" y="1780"/>
                <a:ext cx="228" cy="425"/>
              </a:xfrm>
              <a:custGeom>
                <a:avLst/>
                <a:gdLst>
                  <a:gd name="T0" fmla="*/ 0 w 228"/>
                  <a:gd name="T1" fmla="*/ 131 h 425"/>
                  <a:gd name="T2" fmla="*/ 0 w 228"/>
                  <a:gd name="T3" fmla="*/ 425 h 425"/>
                  <a:gd name="T4" fmla="*/ 8 w 228"/>
                  <a:gd name="T5" fmla="*/ 423 h 425"/>
                  <a:gd name="T6" fmla="*/ 220 w 228"/>
                  <a:gd name="T7" fmla="*/ 301 h 425"/>
                  <a:gd name="T8" fmla="*/ 226 w 228"/>
                  <a:gd name="T9" fmla="*/ 295 h 425"/>
                  <a:gd name="T10" fmla="*/ 228 w 228"/>
                  <a:gd name="T11" fmla="*/ 287 h 425"/>
                  <a:gd name="T12" fmla="*/ 228 w 228"/>
                  <a:gd name="T13" fmla="*/ 8 h 425"/>
                  <a:gd name="T14" fmla="*/ 226 w 228"/>
                  <a:gd name="T15" fmla="*/ 0 h 425"/>
                  <a:gd name="T16" fmla="*/ 0 w 228"/>
                  <a:gd name="T17" fmla="*/ 131 h 4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8"/>
                  <a:gd name="T28" fmla="*/ 0 h 425"/>
                  <a:gd name="T29" fmla="*/ 228 w 228"/>
                  <a:gd name="T30" fmla="*/ 425 h 4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8" h="425">
                    <a:moveTo>
                      <a:pt x="0" y="131"/>
                    </a:moveTo>
                    <a:lnTo>
                      <a:pt x="0" y="425"/>
                    </a:lnTo>
                    <a:lnTo>
                      <a:pt x="8" y="423"/>
                    </a:lnTo>
                    <a:lnTo>
                      <a:pt x="220" y="301"/>
                    </a:lnTo>
                    <a:lnTo>
                      <a:pt x="226" y="295"/>
                    </a:lnTo>
                    <a:lnTo>
                      <a:pt x="228" y="287"/>
                    </a:lnTo>
                    <a:lnTo>
                      <a:pt x="228" y="8"/>
                    </a:lnTo>
                    <a:lnTo>
                      <a:pt x="226" y="0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1" name="Freeform 84"/>
              <p:cNvSpPr>
                <a:spLocks/>
              </p:cNvSpPr>
              <p:nvPr/>
            </p:nvSpPr>
            <p:spPr bwMode="auto">
              <a:xfrm>
                <a:off x="4154" y="1935"/>
                <a:ext cx="186" cy="124"/>
              </a:xfrm>
              <a:custGeom>
                <a:avLst/>
                <a:gdLst>
                  <a:gd name="T0" fmla="*/ 44 w 186"/>
                  <a:gd name="T1" fmla="*/ 8 h 124"/>
                  <a:gd name="T2" fmla="*/ 14 w 186"/>
                  <a:gd name="T3" fmla="*/ 24 h 124"/>
                  <a:gd name="T4" fmla="*/ 6 w 186"/>
                  <a:gd name="T5" fmla="*/ 32 h 124"/>
                  <a:gd name="T6" fmla="*/ 2 w 186"/>
                  <a:gd name="T7" fmla="*/ 40 h 124"/>
                  <a:gd name="T8" fmla="*/ 2 w 186"/>
                  <a:gd name="T9" fmla="*/ 42 h 124"/>
                  <a:gd name="T10" fmla="*/ 0 w 186"/>
                  <a:gd name="T11" fmla="*/ 44 h 124"/>
                  <a:gd name="T12" fmla="*/ 0 w 186"/>
                  <a:gd name="T13" fmla="*/ 56 h 124"/>
                  <a:gd name="T14" fmla="*/ 2 w 186"/>
                  <a:gd name="T15" fmla="*/ 62 h 124"/>
                  <a:gd name="T16" fmla="*/ 4 w 186"/>
                  <a:gd name="T17" fmla="*/ 68 h 124"/>
                  <a:gd name="T18" fmla="*/ 8 w 186"/>
                  <a:gd name="T19" fmla="*/ 72 h 124"/>
                  <a:gd name="T20" fmla="*/ 14 w 186"/>
                  <a:gd name="T21" fmla="*/ 76 h 124"/>
                  <a:gd name="T22" fmla="*/ 84 w 186"/>
                  <a:gd name="T23" fmla="*/ 116 h 124"/>
                  <a:gd name="T24" fmla="*/ 96 w 186"/>
                  <a:gd name="T25" fmla="*/ 122 h 124"/>
                  <a:gd name="T26" fmla="*/ 110 w 186"/>
                  <a:gd name="T27" fmla="*/ 124 h 124"/>
                  <a:gd name="T28" fmla="*/ 124 w 186"/>
                  <a:gd name="T29" fmla="*/ 122 h 124"/>
                  <a:gd name="T30" fmla="*/ 138 w 186"/>
                  <a:gd name="T31" fmla="*/ 118 h 124"/>
                  <a:gd name="T32" fmla="*/ 142 w 186"/>
                  <a:gd name="T33" fmla="*/ 116 h 124"/>
                  <a:gd name="T34" fmla="*/ 172 w 186"/>
                  <a:gd name="T35" fmla="*/ 100 h 124"/>
                  <a:gd name="T36" fmla="*/ 178 w 186"/>
                  <a:gd name="T37" fmla="*/ 96 h 124"/>
                  <a:gd name="T38" fmla="*/ 182 w 186"/>
                  <a:gd name="T39" fmla="*/ 90 h 124"/>
                  <a:gd name="T40" fmla="*/ 184 w 186"/>
                  <a:gd name="T41" fmla="*/ 86 h 124"/>
                  <a:gd name="T42" fmla="*/ 186 w 186"/>
                  <a:gd name="T43" fmla="*/ 80 h 124"/>
                  <a:gd name="T44" fmla="*/ 186 w 186"/>
                  <a:gd name="T45" fmla="*/ 68 h 124"/>
                  <a:gd name="T46" fmla="*/ 184 w 186"/>
                  <a:gd name="T47" fmla="*/ 62 h 124"/>
                  <a:gd name="T48" fmla="*/ 182 w 186"/>
                  <a:gd name="T49" fmla="*/ 56 h 124"/>
                  <a:gd name="T50" fmla="*/ 178 w 186"/>
                  <a:gd name="T51" fmla="*/ 52 h 124"/>
                  <a:gd name="T52" fmla="*/ 172 w 186"/>
                  <a:gd name="T53" fmla="*/ 48 h 124"/>
                  <a:gd name="T54" fmla="*/ 102 w 186"/>
                  <a:gd name="T55" fmla="*/ 8 h 124"/>
                  <a:gd name="T56" fmla="*/ 88 w 186"/>
                  <a:gd name="T57" fmla="*/ 2 h 124"/>
                  <a:gd name="T58" fmla="*/ 74 w 186"/>
                  <a:gd name="T59" fmla="*/ 0 h 124"/>
                  <a:gd name="T60" fmla="*/ 58 w 186"/>
                  <a:gd name="T61" fmla="*/ 2 h 124"/>
                  <a:gd name="T62" fmla="*/ 44 w 186"/>
                  <a:gd name="T63" fmla="*/ 8 h 124"/>
                  <a:gd name="T64" fmla="*/ 4 w 186"/>
                  <a:gd name="T65" fmla="*/ 38 h 124"/>
                  <a:gd name="T66" fmla="*/ 2 w 186"/>
                  <a:gd name="T67" fmla="*/ 38 h 124"/>
                  <a:gd name="T68" fmla="*/ 4 w 186"/>
                  <a:gd name="T69" fmla="*/ 38 h 124"/>
                  <a:gd name="T70" fmla="*/ 44 w 186"/>
                  <a:gd name="T71" fmla="*/ 8 h 124"/>
                  <a:gd name="T72" fmla="*/ 88 w 186"/>
                  <a:gd name="T73" fmla="*/ 108 h 124"/>
                  <a:gd name="T74" fmla="*/ 20 w 186"/>
                  <a:gd name="T75" fmla="*/ 68 h 124"/>
                  <a:gd name="T76" fmla="*/ 12 w 186"/>
                  <a:gd name="T77" fmla="*/ 62 h 124"/>
                  <a:gd name="T78" fmla="*/ 10 w 186"/>
                  <a:gd name="T79" fmla="*/ 56 h 124"/>
                  <a:gd name="T80" fmla="*/ 10 w 186"/>
                  <a:gd name="T81" fmla="*/ 44 h 124"/>
                  <a:gd name="T82" fmla="*/ 14 w 186"/>
                  <a:gd name="T83" fmla="*/ 38 h 124"/>
                  <a:gd name="T84" fmla="*/ 20 w 186"/>
                  <a:gd name="T85" fmla="*/ 32 h 124"/>
                  <a:gd name="T86" fmla="*/ 48 w 186"/>
                  <a:gd name="T87" fmla="*/ 16 h 124"/>
                  <a:gd name="T88" fmla="*/ 60 w 186"/>
                  <a:gd name="T89" fmla="*/ 12 h 124"/>
                  <a:gd name="T90" fmla="*/ 74 w 186"/>
                  <a:gd name="T91" fmla="*/ 10 h 124"/>
                  <a:gd name="T92" fmla="*/ 86 w 186"/>
                  <a:gd name="T93" fmla="*/ 12 h 124"/>
                  <a:gd name="T94" fmla="*/ 98 w 186"/>
                  <a:gd name="T95" fmla="*/ 16 h 124"/>
                  <a:gd name="T96" fmla="*/ 168 w 186"/>
                  <a:gd name="T97" fmla="*/ 56 h 124"/>
                  <a:gd name="T98" fmla="*/ 174 w 186"/>
                  <a:gd name="T99" fmla="*/ 62 h 124"/>
                  <a:gd name="T100" fmla="*/ 176 w 186"/>
                  <a:gd name="T101" fmla="*/ 68 h 124"/>
                  <a:gd name="T102" fmla="*/ 176 w 186"/>
                  <a:gd name="T103" fmla="*/ 80 h 124"/>
                  <a:gd name="T104" fmla="*/ 174 w 186"/>
                  <a:gd name="T105" fmla="*/ 86 h 124"/>
                  <a:gd name="T106" fmla="*/ 168 w 186"/>
                  <a:gd name="T107" fmla="*/ 92 h 124"/>
                  <a:gd name="T108" fmla="*/ 138 w 186"/>
                  <a:gd name="T109" fmla="*/ 108 h 124"/>
                  <a:gd name="T110" fmla="*/ 134 w 186"/>
                  <a:gd name="T111" fmla="*/ 110 h 124"/>
                  <a:gd name="T112" fmla="*/ 122 w 186"/>
                  <a:gd name="T113" fmla="*/ 114 h 124"/>
                  <a:gd name="T114" fmla="*/ 110 w 186"/>
                  <a:gd name="T115" fmla="*/ 114 h 124"/>
                  <a:gd name="T116" fmla="*/ 98 w 186"/>
                  <a:gd name="T117" fmla="*/ 112 h 124"/>
                  <a:gd name="T118" fmla="*/ 88 w 186"/>
                  <a:gd name="T119" fmla="*/ 108 h 124"/>
                  <a:gd name="T120" fmla="*/ 44 w 186"/>
                  <a:gd name="T121" fmla="*/ 8 h 12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86"/>
                  <a:gd name="T184" fmla="*/ 0 h 124"/>
                  <a:gd name="T185" fmla="*/ 186 w 186"/>
                  <a:gd name="T186" fmla="*/ 124 h 12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86" h="124">
                    <a:moveTo>
                      <a:pt x="44" y="8"/>
                    </a:moveTo>
                    <a:lnTo>
                      <a:pt x="14" y="24"/>
                    </a:lnTo>
                    <a:lnTo>
                      <a:pt x="6" y="32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0" y="44"/>
                    </a:lnTo>
                    <a:lnTo>
                      <a:pt x="0" y="56"/>
                    </a:lnTo>
                    <a:lnTo>
                      <a:pt x="2" y="62"/>
                    </a:lnTo>
                    <a:lnTo>
                      <a:pt x="4" y="68"/>
                    </a:lnTo>
                    <a:lnTo>
                      <a:pt x="8" y="72"/>
                    </a:lnTo>
                    <a:lnTo>
                      <a:pt x="14" y="76"/>
                    </a:lnTo>
                    <a:lnTo>
                      <a:pt x="84" y="116"/>
                    </a:lnTo>
                    <a:lnTo>
                      <a:pt x="96" y="122"/>
                    </a:lnTo>
                    <a:lnTo>
                      <a:pt x="110" y="124"/>
                    </a:lnTo>
                    <a:lnTo>
                      <a:pt x="124" y="122"/>
                    </a:lnTo>
                    <a:lnTo>
                      <a:pt x="138" y="118"/>
                    </a:lnTo>
                    <a:lnTo>
                      <a:pt x="142" y="116"/>
                    </a:lnTo>
                    <a:lnTo>
                      <a:pt x="172" y="100"/>
                    </a:lnTo>
                    <a:lnTo>
                      <a:pt x="178" y="96"/>
                    </a:lnTo>
                    <a:lnTo>
                      <a:pt x="182" y="90"/>
                    </a:lnTo>
                    <a:lnTo>
                      <a:pt x="184" y="86"/>
                    </a:lnTo>
                    <a:lnTo>
                      <a:pt x="186" y="80"/>
                    </a:lnTo>
                    <a:lnTo>
                      <a:pt x="186" y="68"/>
                    </a:lnTo>
                    <a:lnTo>
                      <a:pt x="184" y="62"/>
                    </a:lnTo>
                    <a:lnTo>
                      <a:pt x="182" y="56"/>
                    </a:lnTo>
                    <a:lnTo>
                      <a:pt x="178" y="52"/>
                    </a:lnTo>
                    <a:lnTo>
                      <a:pt x="172" y="48"/>
                    </a:lnTo>
                    <a:lnTo>
                      <a:pt x="102" y="8"/>
                    </a:lnTo>
                    <a:lnTo>
                      <a:pt x="88" y="2"/>
                    </a:lnTo>
                    <a:lnTo>
                      <a:pt x="74" y="0"/>
                    </a:lnTo>
                    <a:lnTo>
                      <a:pt x="58" y="2"/>
                    </a:lnTo>
                    <a:lnTo>
                      <a:pt x="44" y="8"/>
                    </a:lnTo>
                    <a:lnTo>
                      <a:pt x="4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4" y="8"/>
                    </a:lnTo>
                    <a:lnTo>
                      <a:pt x="88" y="108"/>
                    </a:lnTo>
                    <a:lnTo>
                      <a:pt x="20" y="68"/>
                    </a:lnTo>
                    <a:lnTo>
                      <a:pt x="12" y="62"/>
                    </a:lnTo>
                    <a:lnTo>
                      <a:pt x="10" y="56"/>
                    </a:lnTo>
                    <a:lnTo>
                      <a:pt x="10" y="44"/>
                    </a:lnTo>
                    <a:lnTo>
                      <a:pt x="14" y="38"/>
                    </a:lnTo>
                    <a:lnTo>
                      <a:pt x="20" y="32"/>
                    </a:lnTo>
                    <a:lnTo>
                      <a:pt x="48" y="16"/>
                    </a:lnTo>
                    <a:lnTo>
                      <a:pt x="60" y="12"/>
                    </a:lnTo>
                    <a:lnTo>
                      <a:pt x="74" y="10"/>
                    </a:lnTo>
                    <a:lnTo>
                      <a:pt x="86" y="12"/>
                    </a:lnTo>
                    <a:lnTo>
                      <a:pt x="98" y="16"/>
                    </a:lnTo>
                    <a:lnTo>
                      <a:pt x="168" y="56"/>
                    </a:lnTo>
                    <a:lnTo>
                      <a:pt x="174" y="62"/>
                    </a:lnTo>
                    <a:lnTo>
                      <a:pt x="176" y="68"/>
                    </a:lnTo>
                    <a:lnTo>
                      <a:pt x="176" y="80"/>
                    </a:lnTo>
                    <a:lnTo>
                      <a:pt x="174" y="86"/>
                    </a:lnTo>
                    <a:lnTo>
                      <a:pt x="168" y="92"/>
                    </a:lnTo>
                    <a:lnTo>
                      <a:pt x="138" y="108"/>
                    </a:lnTo>
                    <a:lnTo>
                      <a:pt x="134" y="110"/>
                    </a:lnTo>
                    <a:lnTo>
                      <a:pt x="122" y="114"/>
                    </a:lnTo>
                    <a:lnTo>
                      <a:pt x="110" y="114"/>
                    </a:lnTo>
                    <a:lnTo>
                      <a:pt x="98" y="112"/>
                    </a:lnTo>
                    <a:lnTo>
                      <a:pt x="88" y="108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2" name="Freeform 85"/>
              <p:cNvSpPr>
                <a:spLocks/>
              </p:cNvSpPr>
              <p:nvPr/>
            </p:nvSpPr>
            <p:spPr bwMode="auto">
              <a:xfrm>
                <a:off x="4160" y="1979"/>
                <a:ext cx="174" cy="74"/>
              </a:xfrm>
              <a:custGeom>
                <a:avLst/>
                <a:gdLst>
                  <a:gd name="T0" fmla="*/ 170 w 174"/>
                  <a:gd name="T1" fmla="*/ 32 h 74"/>
                  <a:gd name="T2" fmla="*/ 164 w 174"/>
                  <a:gd name="T3" fmla="*/ 40 h 74"/>
                  <a:gd name="T4" fmla="*/ 134 w 174"/>
                  <a:gd name="T5" fmla="*/ 56 h 74"/>
                  <a:gd name="T6" fmla="*/ 130 w 174"/>
                  <a:gd name="T7" fmla="*/ 58 h 74"/>
                  <a:gd name="T8" fmla="*/ 118 w 174"/>
                  <a:gd name="T9" fmla="*/ 62 h 74"/>
                  <a:gd name="T10" fmla="*/ 104 w 174"/>
                  <a:gd name="T11" fmla="*/ 62 h 74"/>
                  <a:gd name="T12" fmla="*/ 92 w 174"/>
                  <a:gd name="T13" fmla="*/ 60 h 74"/>
                  <a:gd name="T14" fmla="*/ 80 w 174"/>
                  <a:gd name="T15" fmla="*/ 56 h 74"/>
                  <a:gd name="T16" fmla="*/ 62 w 174"/>
                  <a:gd name="T17" fmla="*/ 46 h 74"/>
                  <a:gd name="T18" fmla="*/ 10 w 174"/>
                  <a:gd name="T19" fmla="*/ 16 h 74"/>
                  <a:gd name="T20" fmla="*/ 4 w 174"/>
                  <a:gd name="T21" fmla="*/ 10 h 74"/>
                  <a:gd name="T22" fmla="*/ 0 w 174"/>
                  <a:gd name="T23" fmla="*/ 6 h 74"/>
                  <a:gd name="T24" fmla="*/ 0 w 174"/>
                  <a:gd name="T25" fmla="*/ 0 h 74"/>
                  <a:gd name="T26" fmla="*/ 0 w 174"/>
                  <a:gd name="T27" fmla="*/ 12 h 74"/>
                  <a:gd name="T28" fmla="*/ 0 w 174"/>
                  <a:gd name="T29" fmla="*/ 18 h 74"/>
                  <a:gd name="T30" fmla="*/ 2 w 174"/>
                  <a:gd name="T31" fmla="*/ 22 h 74"/>
                  <a:gd name="T32" fmla="*/ 6 w 174"/>
                  <a:gd name="T33" fmla="*/ 24 h 74"/>
                  <a:gd name="T34" fmla="*/ 10 w 174"/>
                  <a:gd name="T35" fmla="*/ 28 h 74"/>
                  <a:gd name="T36" fmla="*/ 62 w 174"/>
                  <a:gd name="T37" fmla="*/ 58 h 74"/>
                  <a:gd name="T38" fmla="*/ 80 w 174"/>
                  <a:gd name="T39" fmla="*/ 68 h 74"/>
                  <a:gd name="T40" fmla="*/ 92 w 174"/>
                  <a:gd name="T41" fmla="*/ 72 h 74"/>
                  <a:gd name="T42" fmla="*/ 104 w 174"/>
                  <a:gd name="T43" fmla="*/ 74 h 74"/>
                  <a:gd name="T44" fmla="*/ 118 w 174"/>
                  <a:gd name="T45" fmla="*/ 74 h 74"/>
                  <a:gd name="T46" fmla="*/ 130 w 174"/>
                  <a:gd name="T47" fmla="*/ 70 h 74"/>
                  <a:gd name="T48" fmla="*/ 134 w 174"/>
                  <a:gd name="T49" fmla="*/ 68 h 74"/>
                  <a:gd name="T50" fmla="*/ 164 w 174"/>
                  <a:gd name="T51" fmla="*/ 52 h 74"/>
                  <a:gd name="T52" fmla="*/ 168 w 174"/>
                  <a:gd name="T53" fmla="*/ 48 h 74"/>
                  <a:gd name="T54" fmla="*/ 172 w 174"/>
                  <a:gd name="T55" fmla="*/ 44 h 74"/>
                  <a:gd name="T56" fmla="*/ 174 w 174"/>
                  <a:gd name="T57" fmla="*/ 40 h 74"/>
                  <a:gd name="T58" fmla="*/ 174 w 174"/>
                  <a:gd name="T59" fmla="*/ 36 h 74"/>
                  <a:gd name="T60" fmla="*/ 174 w 174"/>
                  <a:gd name="T61" fmla="*/ 24 h 74"/>
                  <a:gd name="T62" fmla="*/ 174 w 174"/>
                  <a:gd name="T63" fmla="*/ 28 h 74"/>
                  <a:gd name="T64" fmla="*/ 170 w 174"/>
                  <a:gd name="T65" fmla="*/ 32 h 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4"/>
                  <a:gd name="T100" fmla="*/ 0 h 74"/>
                  <a:gd name="T101" fmla="*/ 174 w 174"/>
                  <a:gd name="T102" fmla="*/ 74 h 7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4" h="74">
                    <a:moveTo>
                      <a:pt x="170" y="32"/>
                    </a:moveTo>
                    <a:lnTo>
                      <a:pt x="164" y="40"/>
                    </a:lnTo>
                    <a:lnTo>
                      <a:pt x="134" y="56"/>
                    </a:lnTo>
                    <a:lnTo>
                      <a:pt x="130" y="58"/>
                    </a:lnTo>
                    <a:lnTo>
                      <a:pt x="118" y="62"/>
                    </a:lnTo>
                    <a:lnTo>
                      <a:pt x="104" y="62"/>
                    </a:lnTo>
                    <a:lnTo>
                      <a:pt x="92" y="60"/>
                    </a:lnTo>
                    <a:lnTo>
                      <a:pt x="80" y="56"/>
                    </a:lnTo>
                    <a:lnTo>
                      <a:pt x="62" y="46"/>
                    </a:lnTo>
                    <a:lnTo>
                      <a:pt x="10" y="16"/>
                    </a:lnTo>
                    <a:lnTo>
                      <a:pt x="4" y="10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6" y="24"/>
                    </a:lnTo>
                    <a:lnTo>
                      <a:pt x="10" y="28"/>
                    </a:lnTo>
                    <a:lnTo>
                      <a:pt x="62" y="58"/>
                    </a:lnTo>
                    <a:lnTo>
                      <a:pt x="80" y="68"/>
                    </a:lnTo>
                    <a:lnTo>
                      <a:pt x="92" y="72"/>
                    </a:lnTo>
                    <a:lnTo>
                      <a:pt x="104" y="74"/>
                    </a:lnTo>
                    <a:lnTo>
                      <a:pt x="118" y="74"/>
                    </a:lnTo>
                    <a:lnTo>
                      <a:pt x="130" y="70"/>
                    </a:lnTo>
                    <a:lnTo>
                      <a:pt x="134" y="68"/>
                    </a:lnTo>
                    <a:lnTo>
                      <a:pt x="164" y="52"/>
                    </a:lnTo>
                    <a:lnTo>
                      <a:pt x="168" y="48"/>
                    </a:lnTo>
                    <a:lnTo>
                      <a:pt x="172" y="44"/>
                    </a:lnTo>
                    <a:lnTo>
                      <a:pt x="174" y="40"/>
                    </a:lnTo>
                    <a:lnTo>
                      <a:pt x="174" y="36"/>
                    </a:lnTo>
                    <a:lnTo>
                      <a:pt x="174" y="24"/>
                    </a:lnTo>
                    <a:lnTo>
                      <a:pt x="174" y="28"/>
                    </a:lnTo>
                    <a:lnTo>
                      <a:pt x="170" y="3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3" name="Freeform 86"/>
              <p:cNvSpPr>
                <a:spLocks/>
              </p:cNvSpPr>
              <p:nvPr/>
            </p:nvSpPr>
            <p:spPr bwMode="auto">
              <a:xfrm>
                <a:off x="4160" y="1941"/>
                <a:ext cx="174" cy="100"/>
              </a:xfrm>
              <a:custGeom>
                <a:avLst/>
                <a:gdLst>
                  <a:gd name="T0" fmla="*/ 164 w 174"/>
                  <a:gd name="T1" fmla="*/ 78 h 100"/>
                  <a:gd name="T2" fmla="*/ 168 w 174"/>
                  <a:gd name="T3" fmla="*/ 74 h 100"/>
                  <a:gd name="T4" fmla="*/ 172 w 174"/>
                  <a:gd name="T5" fmla="*/ 70 h 100"/>
                  <a:gd name="T6" fmla="*/ 174 w 174"/>
                  <a:gd name="T7" fmla="*/ 66 h 100"/>
                  <a:gd name="T8" fmla="*/ 174 w 174"/>
                  <a:gd name="T9" fmla="*/ 62 h 100"/>
                  <a:gd name="T10" fmla="*/ 174 w 174"/>
                  <a:gd name="T11" fmla="*/ 58 h 100"/>
                  <a:gd name="T12" fmla="*/ 172 w 174"/>
                  <a:gd name="T13" fmla="*/ 54 h 100"/>
                  <a:gd name="T14" fmla="*/ 168 w 174"/>
                  <a:gd name="T15" fmla="*/ 50 h 100"/>
                  <a:gd name="T16" fmla="*/ 164 w 174"/>
                  <a:gd name="T17" fmla="*/ 46 h 100"/>
                  <a:gd name="T18" fmla="*/ 94 w 174"/>
                  <a:gd name="T19" fmla="*/ 6 h 100"/>
                  <a:gd name="T20" fmla="*/ 82 w 174"/>
                  <a:gd name="T21" fmla="*/ 2 h 100"/>
                  <a:gd name="T22" fmla="*/ 68 w 174"/>
                  <a:gd name="T23" fmla="*/ 0 h 100"/>
                  <a:gd name="T24" fmla="*/ 52 w 174"/>
                  <a:gd name="T25" fmla="*/ 2 h 100"/>
                  <a:gd name="T26" fmla="*/ 40 w 174"/>
                  <a:gd name="T27" fmla="*/ 6 h 100"/>
                  <a:gd name="T28" fmla="*/ 10 w 174"/>
                  <a:gd name="T29" fmla="*/ 22 h 100"/>
                  <a:gd name="T30" fmla="*/ 6 w 174"/>
                  <a:gd name="T31" fmla="*/ 26 h 100"/>
                  <a:gd name="T32" fmla="*/ 2 w 174"/>
                  <a:gd name="T33" fmla="*/ 30 h 100"/>
                  <a:gd name="T34" fmla="*/ 0 w 174"/>
                  <a:gd name="T35" fmla="*/ 34 h 100"/>
                  <a:gd name="T36" fmla="*/ 0 w 174"/>
                  <a:gd name="T37" fmla="*/ 38 h 100"/>
                  <a:gd name="T38" fmla="*/ 0 w 174"/>
                  <a:gd name="T39" fmla="*/ 42 h 100"/>
                  <a:gd name="T40" fmla="*/ 2 w 174"/>
                  <a:gd name="T41" fmla="*/ 46 h 100"/>
                  <a:gd name="T42" fmla="*/ 6 w 174"/>
                  <a:gd name="T43" fmla="*/ 50 h 100"/>
                  <a:gd name="T44" fmla="*/ 10 w 174"/>
                  <a:gd name="T45" fmla="*/ 54 h 100"/>
                  <a:gd name="T46" fmla="*/ 80 w 174"/>
                  <a:gd name="T47" fmla="*/ 94 h 100"/>
                  <a:gd name="T48" fmla="*/ 92 w 174"/>
                  <a:gd name="T49" fmla="*/ 98 h 100"/>
                  <a:gd name="T50" fmla="*/ 108 w 174"/>
                  <a:gd name="T51" fmla="*/ 100 h 100"/>
                  <a:gd name="T52" fmla="*/ 122 w 174"/>
                  <a:gd name="T53" fmla="*/ 98 h 100"/>
                  <a:gd name="T54" fmla="*/ 134 w 174"/>
                  <a:gd name="T55" fmla="*/ 94 h 100"/>
                  <a:gd name="T56" fmla="*/ 164 w 174"/>
                  <a:gd name="T57" fmla="*/ 78 h 1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4"/>
                  <a:gd name="T88" fmla="*/ 0 h 100"/>
                  <a:gd name="T89" fmla="*/ 174 w 174"/>
                  <a:gd name="T90" fmla="*/ 100 h 10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4" h="100">
                    <a:moveTo>
                      <a:pt x="164" y="78"/>
                    </a:moveTo>
                    <a:lnTo>
                      <a:pt x="168" y="74"/>
                    </a:lnTo>
                    <a:lnTo>
                      <a:pt x="172" y="70"/>
                    </a:lnTo>
                    <a:lnTo>
                      <a:pt x="174" y="66"/>
                    </a:lnTo>
                    <a:lnTo>
                      <a:pt x="174" y="62"/>
                    </a:lnTo>
                    <a:lnTo>
                      <a:pt x="174" y="58"/>
                    </a:lnTo>
                    <a:lnTo>
                      <a:pt x="172" y="54"/>
                    </a:lnTo>
                    <a:lnTo>
                      <a:pt x="168" y="50"/>
                    </a:lnTo>
                    <a:lnTo>
                      <a:pt x="164" y="46"/>
                    </a:lnTo>
                    <a:lnTo>
                      <a:pt x="94" y="6"/>
                    </a:lnTo>
                    <a:lnTo>
                      <a:pt x="82" y="2"/>
                    </a:lnTo>
                    <a:lnTo>
                      <a:pt x="68" y="0"/>
                    </a:lnTo>
                    <a:lnTo>
                      <a:pt x="52" y="2"/>
                    </a:lnTo>
                    <a:lnTo>
                      <a:pt x="40" y="6"/>
                    </a:lnTo>
                    <a:lnTo>
                      <a:pt x="10" y="22"/>
                    </a:lnTo>
                    <a:lnTo>
                      <a:pt x="6" y="26"/>
                    </a:lnTo>
                    <a:lnTo>
                      <a:pt x="2" y="30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2" y="46"/>
                    </a:lnTo>
                    <a:lnTo>
                      <a:pt x="6" y="50"/>
                    </a:lnTo>
                    <a:lnTo>
                      <a:pt x="10" y="54"/>
                    </a:lnTo>
                    <a:lnTo>
                      <a:pt x="80" y="94"/>
                    </a:lnTo>
                    <a:lnTo>
                      <a:pt x="92" y="98"/>
                    </a:lnTo>
                    <a:lnTo>
                      <a:pt x="108" y="100"/>
                    </a:lnTo>
                    <a:lnTo>
                      <a:pt x="122" y="98"/>
                    </a:lnTo>
                    <a:lnTo>
                      <a:pt x="134" y="94"/>
                    </a:lnTo>
                    <a:lnTo>
                      <a:pt x="164" y="78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4" name="Freeform 87"/>
              <p:cNvSpPr>
                <a:spLocks/>
              </p:cNvSpPr>
              <p:nvPr/>
            </p:nvSpPr>
            <p:spPr bwMode="auto">
              <a:xfrm>
                <a:off x="4186" y="1836"/>
                <a:ext cx="136" cy="187"/>
              </a:xfrm>
              <a:custGeom>
                <a:avLst/>
                <a:gdLst>
                  <a:gd name="T0" fmla="*/ 0 w 136"/>
                  <a:gd name="T1" fmla="*/ 141 h 187"/>
                  <a:gd name="T2" fmla="*/ 80 w 136"/>
                  <a:gd name="T3" fmla="*/ 187 h 187"/>
                  <a:gd name="T4" fmla="*/ 90 w 136"/>
                  <a:gd name="T5" fmla="*/ 179 h 187"/>
                  <a:gd name="T6" fmla="*/ 100 w 136"/>
                  <a:gd name="T7" fmla="*/ 169 h 187"/>
                  <a:gd name="T8" fmla="*/ 110 w 136"/>
                  <a:gd name="T9" fmla="*/ 153 h 187"/>
                  <a:gd name="T10" fmla="*/ 122 w 136"/>
                  <a:gd name="T11" fmla="*/ 135 h 187"/>
                  <a:gd name="T12" fmla="*/ 130 w 136"/>
                  <a:gd name="T13" fmla="*/ 113 h 187"/>
                  <a:gd name="T14" fmla="*/ 134 w 136"/>
                  <a:gd name="T15" fmla="*/ 99 h 187"/>
                  <a:gd name="T16" fmla="*/ 136 w 136"/>
                  <a:gd name="T17" fmla="*/ 85 h 187"/>
                  <a:gd name="T18" fmla="*/ 136 w 136"/>
                  <a:gd name="T19" fmla="*/ 71 h 187"/>
                  <a:gd name="T20" fmla="*/ 136 w 136"/>
                  <a:gd name="T21" fmla="*/ 53 h 187"/>
                  <a:gd name="T22" fmla="*/ 42 w 136"/>
                  <a:gd name="T23" fmla="*/ 0 h 187"/>
                  <a:gd name="T24" fmla="*/ 46 w 136"/>
                  <a:gd name="T25" fmla="*/ 12 h 187"/>
                  <a:gd name="T26" fmla="*/ 48 w 136"/>
                  <a:gd name="T27" fmla="*/ 25 h 187"/>
                  <a:gd name="T28" fmla="*/ 48 w 136"/>
                  <a:gd name="T29" fmla="*/ 43 h 187"/>
                  <a:gd name="T30" fmla="*/ 44 w 136"/>
                  <a:gd name="T31" fmla="*/ 65 h 187"/>
                  <a:gd name="T32" fmla="*/ 42 w 136"/>
                  <a:gd name="T33" fmla="*/ 77 h 187"/>
                  <a:gd name="T34" fmla="*/ 36 w 136"/>
                  <a:gd name="T35" fmla="*/ 89 h 187"/>
                  <a:gd name="T36" fmla="*/ 30 w 136"/>
                  <a:gd name="T37" fmla="*/ 101 h 187"/>
                  <a:gd name="T38" fmla="*/ 22 w 136"/>
                  <a:gd name="T39" fmla="*/ 115 h 187"/>
                  <a:gd name="T40" fmla="*/ 12 w 136"/>
                  <a:gd name="T41" fmla="*/ 127 h 187"/>
                  <a:gd name="T42" fmla="*/ 0 w 136"/>
                  <a:gd name="T43" fmla="*/ 141 h 1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187"/>
                  <a:gd name="T68" fmla="*/ 136 w 136"/>
                  <a:gd name="T69" fmla="*/ 187 h 1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187">
                    <a:moveTo>
                      <a:pt x="0" y="141"/>
                    </a:moveTo>
                    <a:lnTo>
                      <a:pt x="80" y="187"/>
                    </a:lnTo>
                    <a:lnTo>
                      <a:pt x="90" y="179"/>
                    </a:lnTo>
                    <a:lnTo>
                      <a:pt x="100" y="169"/>
                    </a:lnTo>
                    <a:lnTo>
                      <a:pt x="110" y="153"/>
                    </a:lnTo>
                    <a:lnTo>
                      <a:pt x="122" y="135"/>
                    </a:lnTo>
                    <a:lnTo>
                      <a:pt x="130" y="113"/>
                    </a:lnTo>
                    <a:lnTo>
                      <a:pt x="134" y="99"/>
                    </a:lnTo>
                    <a:lnTo>
                      <a:pt x="136" y="85"/>
                    </a:lnTo>
                    <a:lnTo>
                      <a:pt x="136" y="71"/>
                    </a:lnTo>
                    <a:lnTo>
                      <a:pt x="136" y="53"/>
                    </a:lnTo>
                    <a:lnTo>
                      <a:pt x="42" y="0"/>
                    </a:lnTo>
                    <a:lnTo>
                      <a:pt x="46" y="12"/>
                    </a:lnTo>
                    <a:lnTo>
                      <a:pt x="48" y="25"/>
                    </a:lnTo>
                    <a:lnTo>
                      <a:pt x="48" y="43"/>
                    </a:lnTo>
                    <a:lnTo>
                      <a:pt x="44" y="65"/>
                    </a:lnTo>
                    <a:lnTo>
                      <a:pt x="42" y="77"/>
                    </a:lnTo>
                    <a:lnTo>
                      <a:pt x="36" y="89"/>
                    </a:lnTo>
                    <a:lnTo>
                      <a:pt x="30" y="101"/>
                    </a:lnTo>
                    <a:lnTo>
                      <a:pt x="22" y="115"/>
                    </a:lnTo>
                    <a:lnTo>
                      <a:pt x="12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5" name="Freeform 88"/>
              <p:cNvSpPr>
                <a:spLocks/>
              </p:cNvSpPr>
              <p:nvPr/>
            </p:nvSpPr>
            <p:spPr bwMode="auto">
              <a:xfrm>
                <a:off x="4266" y="1885"/>
                <a:ext cx="64" cy="138"/>
              </a:xfrm>
              <a:custGeom>
                <a:avLst/>
                <a:gdLst>
                  <a:gd name="T0" fmla="*/ 64 w 64"/>
                  <a:gd name="T1" fmla="*/ 0 h 138"/>
                  <a:gd name="T2" fmla="*/ 56 w 64"/>
                  <a:gd name="T3" fmla="*/ 4 h 138"/>
                  <a:gd name="T4" fmla="*/ 56 w 64"/>
                  <a:gd name="T5" fmla="*/ 26 h 138"/>
                  <a:gd name="T6" fmla="*/ 54 w 64"/>
                  <a:gd name="T7" fmla="*/ 44 h 138"/>
                  <a:gd name="T8" fmla="*/ 50 w 64"/>
                  <a:gd name="T9" fmla="*/ 60 h 138"/>
                  <a:gd name="T10" fmla="*/ 46 w 64"/>
                  <a:gd name="T11" fmla="*/ 76 h 138"/>
                  <a:gd name="T12" fmla="*/ 40 w 64"/>
                  <a:gd name="T13" fmla="*/ 90 h 138"/>
                  <a:gd name="T14" fmla="*/ 32 w 64"/>
                  <a:gd name="T15" fmla="*/ 102 h 138"/>
                  <a:gd name="T16" fmla="*/ 20 w 64"/>
                  <a:gd name="T17" fmla="*/ 120 h 138"/>
                  <a:gd name="T18" fmla="*/ 6 w 64"/>
                  <a:gd name="T19" fmla="*/ 134 h 138"/>
                  <a:gd name="T20" fmla="*/ 0 w 64"/>
                  <a:gd name="T21" fmla="*/ 138 h 138"/>
                  <a:gd name="T22" fmla="*/ 24 w 64"/>
                  <a:gd name="T23" fmla="*/ 124 h 138"/>
                  <a:gd name="T24" fmla="*/ 32 w 64"/>
                  <a:gd name="T25" fmla="*/ 116 h 138"/>
                  <a:gd name="T26" fmla="*/ 40 w 64"/>
                  <a:gd name="T27" fmla="*/ 108 h 138"/>
                  <a:gd name="T28" fmla="*/ 48 w 64"/>
                  <a:gd name="T29" fmla="*/ 96 h 138"/>
                  <a:gd name="T30" fmla="*/ 56 w 64"/>
                  <a:gd name="T31" fmla="*/ 78 h 138"/>
                  <a:gd name="T32" fmla="*/ 62 w 64"/>
                  <a:gd name="T33" fmla="*/ 56 h 138"/>
                  <a:gd name="T34" fmla="*/ 64 w 64"/>
                  <a:gd name="T35" fmla="*/ 30 h 138"/>
                  <a:gd name="T36" fmla="*/ 64 w 64"/>
                  <a:gd name="T37" fmla="*/ 0 h 1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4"/>
                  <a:gd name="T58" fmla="*/ 0 h 138"/>
                  <a:gd name="T59" fmla="*/ 64 w 64"/>
                  <a:gd name="T60" fmla="*/ 138 h 13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4" h="138">
                    <a:moveTo>
                      <a:pt x="64" y="0"/>
                    </a:moveTo>
                    <a:lnTo>
                      <a:pt x="56" y="4"/>
                    </a:lnTo>
                    <a:lnTo>
                      <a:pt x="56" y="26"/>
                    </a:lnTo>
                    <a:lnTo>
                      <a:pt x="54" y="44"/>
                    </a:lnTo>
                    <a:lnTo>
                      <a:pt x="50" y="60"/>
                    </a:lnTo>
                    <a:lnTo>
                      <a:pt x="46" y="76"/>
                    </a:lnTo>
                    <a:lnTo>
                      <a:pt x="40" y="90"/>
                    </a:lnTo>
                    <a:lnTo>
                      <a:pt x="32" y="102"/>
                    </a:lnTo>
                    <a:lnTo>
                      <a:pt x="20" y="120"/>
                    </a:lnTo>
                    <a:lnTo>
                      <a:pt x="6" y="134"/>
                    </a:lnTo>
                    <a:lnTo>
                      <a:pt x="0" y="138"/>
                    </a:lnTo>
                    <a:lnTo>
                      <a:pt x="24" y="124"/>
                    </a:lnTo>
                    <a:lnTo>
                      <a:pt x="32" y="116"/>
                    </a:lnTo>
                    <a:lnTo>
                      <a:pt x="40" y="108"/>
                    </a:lnTo>
                    <a:lnTo>
                      <a:pt x="48" y="96"/>
                    </a:lnTo>
                    <a:lnTo>
                      <a:pt x="56" y="78"/>
                    </a:lnTo>
                    <a:lnTo>
                      <a:pt x="62" y="56"/>
                    </a:lnTo>
                    <a:lnTo>
                      <a:pt x="64" y="3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6" name="Freeform 89"/>
              <p:cNvSpPr>
                <a:spLocks/>
              </p:cNvSpPr>
              <p:nvPr/>
            </p:nvSpPr>
            <p:spPr bwMode="auto">
              <a:xfrm>
                <a:off x="4072" y="1558"/>
                <a:ext cx="310" cy="463"/>
              </a:xfrm>
              <a:custGeom>
                <a:avLst/>
                <a:gdLst>
                  <a:gd name="T0" fmla="*/ 2 w 310"/>
                  <a:gd name="T1" fmla="*/ 8 h 463"/>
                  <a:gd name="T2" fmla="*/ 0 w 310"/>
                  <a:gd name="T3" fmla="*/ 10 h 463"/>
                  <a:gd name="T4" fmla="*/ 0 w 310"/>
                  <a:gd name="T5" fmla="*/ 12 h 463"/>
                  <a:gd name="T6" fmla="*/ 0 w 310"/>
                  <a:gd name="T7" fmla="*/ 298 h 463"/>
                  <a:gd name="T8" fmla="*/ 0 w 310"/>
                  <a:gd name="T9" fmla="*/ 300 h 463"/>
                  <a:gd name="T10" fmla="*/ 2 w 310"/>
                  <a:gd name="T11" fmla="*/ 301 h 463"/>
                  <a:gd name="T12" fmla="*/ 282 w 310"/>
                  <a:gd name="T13" fmla="*/ 463 h 463"/>
                  <a:gd name="T14" fmla="*/ 288 w 310"/>
                  <a:gd name="T15" fmla="*/ 463 h 463"/>
                  <a:gd name="T16" fmla="*/ 296 w 310"/>
                  <a:gd name="T17" fmla="*/ 457 h 463"/>
                  <a:gd name="T18" fmla="*/ 302 w 310"/>
                  <a:gd name="T19" fmla="*/ 449 h 463"/>
                  <a:gd name="T20" fmla="*/ 308 w 310"/>
                  <a:gd name="T21" fmla="*/ 441 h 463"/>
                  <a:gd name="T22" fmla="*/ 310 w 310"/>
                  <a:gd name="T23" fmla="*/ 435 h 463"/>
                  <a:gd name="T24" fmla="*/ 310 w 310"/>
                  <a:gd name="T25" fmla="*/ 164 h 463"/>
                  <a:gd name="T26" fmla="*/ 310 w 310"/>
                  <a:gd name="T27" fmla="*/ 160 h 463"/>
                  <a:gd name="T28" fmla="*/ 308 w 310"/>
                  <a:gd name="T29" fmla="*/ 158 h 463"/>
                  <a:gd name="T30" fmla="*/ 36 w 310"/>
                  <a:gd name="T31" fmla="*/ 2 h 463"/>
                  <a:gd name="T32" fmla="*/ 32 w 310"/>
                  <a:gd name="T33" fmla="*/ 0 h 463"/>
                  <a:gd name="T34" fmla="*/ 28 w 310"/>
                  <a:gd name="T35" fmla="*/ 0 h 463"/>
                  <a:gd name="T36" fmla="*/ 18 w 310"/>
                  <a:gd name="T37" fmla="*/ 2 h 463"/>
                  <a:gd name="T38" fmla="*/ 2 w 310"/>
                  <a:gd name="T39" fmla="*/ 8 h 463"/>
                  <a:gd name="T40" fmla="*/ 30 w 310"/>
                  <a:gd name="T41" fmla="*/ 10 h 463"/>
                  <a:gd name="T42" fmla="*/ 300 w 310"/>
                  <a:gd name="T43" fmla="*/ 166 h 463"/>
                  <a:gd name="T44" fmla="*/ 300 w 310"/>
                  <a:gd name="T45" fmla="*/ 435 h 463"/>
                  <a:gd name="T46" fmla="*/ 296 w 310"/>
                  <a:gd name="T47" fmla="*/ 443 h 463"/>
                  <a:gd name="T48" fmla="*/ 290 w 310"/>
                  <a:gd name="T49" fmla="*/ 449 h 463"/>
                  <a:gd name="T50" fmla="*/ 284 w 310"/>
                  <a:gd name="T51" fmla="*/ 453 h 463"/>
                  <a:gd name="T52" fmla="*/ 10 w 310"/>
                  <a:gd name="T53" fmla="*/ 294 h 463"/>
                  <a:gd name="T54" fmla="*/ 10 w 310"/>
                  <a:gd name="T55" fmla="*/ 16 h 463"/>
                  <a:gd name="T56" fmla="*/ 22 w 310"/>
                  <a:gd name="T57" fmla="*/ 10 h 463"/>
                  <a:gd name="T58" fmla="*/ 28 w 310"/>
                  <a:gd name="T59" fmla="*/ 10 h 463"/>
                  <a:gd name="T60" fmla="*/ 30 w 310"/>
                  <a:gd name="T61" fmla="*/ 10 h 463"/>
                  <a:gd name="T62" fmla="*/ 2 w 310"/>
                  <a:gd name="T63" fmla="*/ 8 h 463"/>
                  <a:gd name="T64" fmla="*/ 300 w 310"/>
                  <a:gd name="T65" fmla="*/ 435 h 463"/>
                  <a:gd name="T66" fmla="*/ 2 w 310"/>
                  <a:gd name="T67" fmla="*/ 8 h 46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10"/>
                  <a:gd name="T103" fmla="*/ 0 h 463"/>
                  <a:gd name="T104" fmla="*/ 310 w 310"/>
                  <a:gd name="T105" fmla="*/ 463 h 46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10" h="463">
                    <a:moveTo>
                      <a:pt x="2" y="8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0" y="298"/>
                    </a:lnTo>
                    <a:lnTo>
                      <a:pt x="0" y="300"/>
                    </a:lnTo>
                    <a:lnTo>
                      <a:pt x="2" y="301"/>
                    </a:lnTo>
                    <a:lnTo>
                      <a:pt x="282" y="463"/>
                    </a:lnTo>
                    <a:lnTo>
                      <a:pt x="288" y="463"/>
                    </a:lnTo>
                    <a:lnTo>
                      <a:pt x="296" y="457"/>
                    </a:lnTo>
                    <a:lnTo>
                      <a:pt x="302" y="449"/>
                    </a:lnTo>
                    <a:lnTo>
                      <a:pt x="308" y="441"/>
                    </a:lnTo>
                    <a:lnTo>
                      <a:pt x="310" y="435"/>
                    </a:lnTo>
                    <a:lnTo>
                      <a:pt x="310" y="164"/>
                    </a:lnTo>
                    <a:lnTo>
                      <a:pt x="310" y="160"/>
                    </a:lnTo>
                    <a:lnTo>
                      <a:pt x="308" y="158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18" y="2"/>
                    </a:lnTo>
                    <a:lnTo>
                      <a:pt x="2" y="8"/>
                    </a:lnTo>
                    <a:lnTo>
                      <a:pt x="30" y="10"/>
                    </a:lnTo>
                    <a:lnTo>
                      <a:pt x="300" y="166"/>
                    </a:lnTo>
                    <a:lnTo>
                      <a:pt x="300" y="435"/>
                    </a:lnTo>
                    <a:lnTo>
                      <a:pt x="296" y="443"/>
                    </a:lnTo>
                    <a:lnTo>
                      <a:pt x="290" y="449"/>
                    </a:lnTo>
                    <a:lnTo>
                      <a:pt x="284" y="453"/>
                    </a:lnTo>
                    <a:lnTo>
                      <a:pt x="10" y="294"/>
                    </a:lnTo>
                    <a:lnTo>
                      <a:pt x="10" y="16"/>
                    </a:lnTo>
                    <a:lnTo>
                      <a:pt x="22" y="10"/>
                    </a:lnTo>
                    <a:lnTo>
                      <a:pt x="28" y="10"/>
                    </a:lnTo>
                    <a:lnTo>
                      <a:pt x="30" y="10"/>
                    </a:lnTo>
                    <a:lnTo>
                      <a:pt x="2" y="8"/>
                    </a:lnTo>
                    <a:lnTo>
                      <a:pt x="300" y="435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7" name="Freeform 90"/>
              <p:cNvSpPr>
                <a:spLocks/>
              </p:cNvSpPr>
              <p:nvPr/>
            </p:nvSpPr>
            <p:spPr bwMode="auto">
              <a:xfrm>
                <a:off x="4076" y="1570"/>
                <a:ext cx="282" cy="445"/>
              </a:xfrm>
              <a:custGeom>
                <a:avLst/>
                <a:gdLst>
                  <a:gd name="T0" fmla="*/ 0 w 282"/>
                  <a:gd name="T1" fmla="*/ 0 h 445"/>
                  <a:gd name="T2" fmla="*/ 282 w 282"/>
                  <a:gd name="T3" fmla="*/ 162 h 445"/>
                  <a:gd name="T4" fmla="*/ 282 w 282"/>
                  <a:gd name="T5" fmla="*/ 445 h 445"/>
                  <a:gd name="T6" fmla="*/ 0 w 282"/>
                  <a:gd name="T7" fmla="*/ 284 h 445"/>
                  <a:gd name="T8" fmla="*/ 0 w 282"/>
                  <a:gd name="T9" fmla="*/ 0 h 4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445"/>
                  <a:gd name="T17" fmla="*/ 282 w 282"/>
                  <a:gd name="T18" fmla="*/ 445 h 4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445">
                    <a:moveTo>
                      <a:pt x="0" y="0"/>
                    </a:moveTo>
                    <a:lnTo>
                      <a:pt x="282" y="162"/>
                    </a:lnTo>
                    <a:lnTo>
                      <a:pt x="282" y="445"/>
                    </a:lnTo>
                    <a:lnTo>
                      <a:pt x="0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8" name="Freeform 91"/>
              <p:cNvSpPr>
                <a:spLocks/>
              </p:cNvSpPr>
              <p:nvPr/>
            </p:nvSpPr>
            <p:spPr bwMode="auto">
              <a:xfrm>
                <a:off x="4094" y="1602"/>
                <a:ext cx="246" cy="385"/>
              </a:xfrm>
              <a:custGeom>
                <a:avLst/>
                <a:gdLst>
                  <a:gd name="T0" fmla="*/ 0 w 246"/>
                  <a:gd name="T1" fmla="*/ 0 h 385"/>
                  <a:gd name="T2" fmla="*/ 246 w 246"/>
                  <a:gd name="T3" fmla="*/ 142 h 385"/>
                  <a:gd name="T4" fmla="*/ 246 w 246"/>
                  <a:gd name="T5" fmla="*/ 385 h 385"/>
                  <a:gd name="T6" fmla="*/ 0 w 246"/>
                  <a:gd name="T7" fmla="*/ 244 h 385"/>
                  <a:gd name="T8" fmla="*/ 0 w 246"/>
                  <a:gd name="T9" fmla="*/ 0 h 3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385"/>
                  <a:gd name="T17" fmla="*/ 246 w 246"/>
                  <a:gd name="T18" fmla="*/ 385 h 3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385">
                    <a:moveTo>
                      <a:pt x="0" y="0"/>
                    </a:moveTo>
                    <a:lnTo>
                      <a:pt x="246" y="142"/>
                    </a:lnTo>
                    <a:lnTo>
                      <a:pt x="246" y="385"/>
                    </a:lnTo>
                    <a:lnTo>
                      <a:pt x="0" y="2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8B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39" name="Freeform 92"/>
              <p:cNvSpPr>
                <a:spLocks/>
              </p:cNvSpPr>
              <p:nvPr/>
            </p:nvSpPr>
            <p:spPr bwMode="auto">
              <a:xfrm>
                <a:off x="4094" y="1602"/>
                <a:ext cx="246" cy="385"/>
              </a:xfrm>
              <a:custGeom>
                <a:avLst/>
                <a:gdLst>
                  <a:gd name="T0" fmla="*/ 4 w 246"/>
                  <a:gd name="T1" fmla="*/ 2 h 385"/>
                  <a:gd name="T2" fmla="*/ 4 w 246"/>
                  <a:gd name="T3" fmla="*/ 240 h 385"/>
                  <a:gd name="T4" fmla="*/ 246 w 246"/>
                  <a:gd name="T5" fmla="*/ 379 h 385"/>
                  <a:gd name="T6" fmla="*/ 246 w 246"/>
                  <a:gd name="T7" fmla="*/ 385 h 385"/>
                  <a:gd name="T8" fmla="*/ 0 w 246"/>
                  <a:gd name="T9" fmla="*/ 244 h 385"/>
                  <a:gd name="T10" fmla="*/ 0 w 246"/>
                  <a:gd name="T11" fmla="*/ 0 h 385"/>
                  <a:gd name="T12" fmla="*/ 4 w 246"/>
                  <a:gd name="T13" fmla="*/ 2 h 3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6"/>
                  <a:gd name="T22" fmla="*/ 0 h 385"/>
                  <a:gd name="T23" fmla="*/ 246 w 246"/>
                  <a:gd name="T24" fmla="*/ 385 h 3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6" h="385">
                    <a:moveTo>
                      <a:pt x="4" y="2"/>
                    </a:moveTo>
                    <a:lnTo>
                      <a:pt x="4" y="240"/>
                    </a:lnTo>
                    <a:lnTo>
                      <a:pt x="246" y="379"/>
                    </a:lnTo>
                    <a:lnTo>
                      <a:pt x="246" y="385"/>
                    </a:lnTo>
                    <a:lnTo>
                      <a:pt x="0" y="244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0" name="Freeform 93"/>
              <p:cNvSpPr>
                <a:spLocks/>
              </p:cNvSpPr>
              <p:nvPr/>
            </p:nvSpPr>
            <p:spPr bwMode="auto">
              <a:xfrm>
                <a:off x="4076" y="1562"/>
                <a:ext cx="302" cy="170"/>
              </a:xfrm>
              <a:custGeom>
                <a:avLst/>
                <a:gdLst>
                  <a:gd name="T0" fmla="*/ 30 w 302"/>
                  <a:gd name="T1" fmla="*/ 0 h 170"/>
                  <a:gd name="T2" fmla="*/ 302 w 302"/>
                  <a:gd name="T3" fmla="*/ 158 h 170"/>
                  <a:gd name="T4" fmla="*/ 282 w 302"/>
                  <a:gd name="T5" fmla="*/ 170 h 170"/>
                  <a:gd name="T6" fmla="*/ 0 w 302"/>
                  <a:gd name="T7" fmla="*/ 8 h 170"/>
                  <a:gd name="T8" fmla="*/ 12 w 302"/>
                  <a:gd name="T9" fmla="*/ 2 h 170"/>
                  <a:gd name="T10" fmla="*/ 22 w 302"/>
                  <a:gd name="T11" fmla="*/ 0 h 170"/>
                  <a:gd name="T12" fmla="*/ 26 w 302"/>
                  <a:gd name="T13" fmla="*/ 0 h 170"/>
                  <a:gd name="T14" fmla="*/ 30 w 302"/>
                  <a:gd name="T15" fmla="*/ 0 h 1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2"/>
                  <a:gd name="T25" fmla="*/ 0 h 170"/>
                  <a:gd name="T26" fmla="*/ 302 w 302"/>
                  <a:gd name="T27" fmla="*/ 170 h 1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2" h="170">
                    <a:moveTo>
                      <a:pt x="30" y="0"/>
                    </a:moveTo>
                    <a:lnTo>
                      <a:pt x="302" y="158"/>
                    </a:lnTo>
                    <a:lnTo>
                      <a:pt x="282" y="170"/>
                    </a:lnTo>
                    <a:lnTo>
                      <a:pt x="0" y="8"/>
                    </a:lnTo>
                    <a:lnTo>
                      <a:pt x="12" y="2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1" name="Freeform 94"/>
              <p:cNvSpPr>
                <a:spLocks/>
              </p:cNvSpPr>
              <p:nvPr/>
            </p:nvSpPr>
            <p:spPr bwMode="auto">
              <a:xfrm>
                <a:off x="4358" y="1720"/>
                <a:ext cx="20" cy="295"/>
              </a:xfrm>
              <a:custGeom>
                <a:avLst/>
                <a:gdLst>
                  <a:gd name="T0" fmla="*/ 0 w 20"/>
                  <a:gd name="T1" fmla="*/ 295 h 295"/>
                  <a:gd name="T2" fmla="*/ 0 w 20"/>
                  <a:gd name="T3" fmla="*/ 12 h 295"/>
                  <a:gd name="T4" fmla="*/ 20 w 20"/>
                  <a:gd name="T5" fmla="*/ 0 h 295"/>
                  <a:gd name="T6" fmla="*/ 20 w 20"/>
                  <a:gd name="T7" fmla="*/ 273 h 295"/>
                  <a:gd name="T8" fmla="*/ 14 w 20"/>
                  <a:gd name="T9" fmla="*/ 283 h 295"/>
                  <a:gd name="T10" fmla="*/ 6 w 20"/>
                  <a:gd name="T11" fmla="*/ 291 h 295"/>
                  <a:gd name="T12" fmla="*/ 0 w 20"/>
                  <a:gd name="T13" fmla="*/ 295 h 2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295"/>
                  <a:gd name="T23" fmla="*/ 20 w 20"/>
                  <a:gd name="T24" fmla="*/ 295 h 2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295">
                    <a:moveTo>
                      <a:pt x="0" y="295"/>
                    </a:moveTo>
                    <a:lnTo>
                      <a:pt x="0" y="12"/>
                    </a:lnTo>
                    <a:lnTo>
                      <a:pt x="20" y="0"/>
                    </a:lnTo>
                    <a:lnTo>
                      <a:pt x="20" y="273"/>
                    </a:lnTo>
                    <a:lnTo>
                      <a:pt x="14" y="283"/>
                    </a:lnTo>
                    <a:lnTo>
                      <a:pt x="6" y="291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2" name="Freeform 95"/>
              <p:cNvSpPr>
                <a:spLocks/>
              </p:cNvSpPr>
              <p:nvPr/>
            </p:nvSpPr>
            <p:spPr bwMode="auto">
              <a:xfrm>
                <a:off x="4392" y="1708"/>
                <a:ext cx="357" cy="501"/>
              </a:xfrm>
              <a:custGeom>
                <a:avLst/>
                <a:gdLst>
                  <a:gd name="T0" fmla="*/ 221 w 357"/>
                  <a:gd name="T1" fmla="*/ 2 h 501"/>
                  <a:gd name="T2" fmla="*/ 12 w 357"/>
                  <a:gd name="T3" fmla="*/ 124 h 501"/>
                  <a:gd name="T4" fmla="*/ 8 w 357"/>
                  <a:gd name="T5" fmla="*/ 128 h 501"/>
                  <a:gd name="T6" fmla="*/ 4 w 357"/>
                  <a:gd name="T7" fmla="*/ 132 h 501"/>
                  <a:gd name="T8" fmla="*/ 2 w 357"/>
                  <a:gd name="T9" fmla="*/ 138 h 501"/>
                  <a:gd name="T10" fmla="*/ 0 w 357"/>
                  <a:gd name="T11" fmla="*/ 142 h 501"/>
                  <a:gd name="T12" fmla="*/ 0 w 357"/>
                  <a:gd name="T13" fmla="*/ 421 h 501"/>
                  <a:gd name="T14" fmla="*/ 2 w 357"/>
                  <a:gd name="T15" fmla="*/ 427 h 501"/>
                  <a:gd name="T16" fmla="*/ 4 w 357"/>
                  <a:gd name="T17" fmla="*/ 431 h 501"/>
                  <a:gd name="T18" fmla="*/ 8 w 357"/>
                  <a:gd name="T19" fmla="*/ 435 h 501"/>
                  <a:gd name="T20" fmla="*/ 12 w 357"/>
                  <a:gd name="T21" fmla="*/ 439 h 501"/>
                  <a:gd name="T22" fmla="*/ 115 w 357"/>
                  <a:gd name="T23" fmla="*/ 499 h 501"/>
                  <a:gd name="T24" fmla="*/ 119 w 357"/>
                  <a:gd name="T25" fmla="*/ 501 h 501"/>
                  <a:gd name="T26" fmla="*/ 125 w 357"/>
                  <a:gd name="T27" fmla="*/ 501 h 501"/>
                  <a:gd name="T28" fmla="*/ 131 w 357"/>
                  <a:gd name="T29" fmla="*/ 501 h 501"/>
                  <a:gd name="T30" fmla="*/ 135 w 357"/>
                  <a:gd name="T31" fmla="*/ 499 h 501"/>
                  <a:gd name="T32" fmla="*/ 347 w 357"/>
                  <a:gd name="T33" fmla="*/ 377 h 501"/>
                  <a:gd name="T34" fmla="*/ 351 w 357"/>
                  <a:gd name="T35" fmla="*/ 373 h 501"/>
                  <a:gd name="T36" fmla="*/ 353 w 357"/>
                  <a:gd name="T37" fmla="*/ 369 h 501"/>
                  <a:gd name="T38" fmla="*/ 355 w 357"/>
                  <a:gd name="T39" fmla="*/ 365 h 501"/>
                  <a:gd name="T40" fmla="*/ 357 w 357"/>
                  <a:gd name="T41" fmla="*/ 359 h 501"/>
                  <a:gd name="T42" fmla="*/ 357 w 357"/>
                  <a:gd name="T43" fmla="*/ 80 h 501"/>
                  <a:gd name="T44" fmla="*/ 355 w 357"/>
                  <a:gd name="T45" fmla="*/ 76 h 501"/>
                  <a:gd name="T46" fmla="*/ 353 w 357"/>
                  <a:gd name="T47" fmla="*/ 70 h 501"/>
                  <a:gd name="T48" fmla="*/ 351 w 357"/>
                  <a:gd name="T49" fmla="*/ 66 h 501"/>
                  <a:gd name="T50" fmla="*/ 347 w 357"/>
                  <a:gd name="T51" fmla="*/ 62 h 501"/>
                  <a:gd name="T52" fmla="*/ 243 w 357"/>
                  <a:gd name="T53" fmla="*/ 2 h 501"/>
                  <a:gd name="T54" fmla="*/ 237 w 357"/>
                  <a:gd name="T55" fmla="*/ 0 h 501"/>
                  <a:gd name="T56" fmla="*/ 233 w 357"/>
                  <a:gd name="T57" fmla="*/ 0 h 501"/>
                  <a:gd name="T58" fmla="*/ 227 w 357"/>
                  <a:gd name="T59" fmla="*/ 0 h 501"/>
                  <a:gd name="T60" fmla="*/ 221 w 357"/>
                  <a:gd name="T61" fmla="*/ 2 h 501"/>
                  <a:gd name="T62" fmla="*/ 119 w 357"/>
                  <a:gd name="T63" fmla="*/ 491 h 501"/>
                  <a:gd name="T64" fmla="*/ 16 w 357"/>
                  <a:gd name="T65" fmla="*/ 431 h 501"/>
                  <a:gd name="T66" fmla="*/ 12 w 357"/>
                  <a:gd name="T67" fmla="*/ 427 h 501"/>
                  <a:gd name="T68" fmla="*/ 10 w 357"/>
                  <a:gd name="T69" fmla="*/ 421 h 501"/>
                  <a:gd name="T70" fmla="*/ 10 w 357"/>
                  <a:gd name="T71" fmla="*/ 142 h 501"/>
                  <a:gd name="T72" fmla="*/ 12 w 357"/>
                  <a:gd name="T73" fmla="*/ 136 h 501"/>
                  <a:gd name="T74" fmla="*/ 16 w 357"/>
                  <a:gd name="T75" fmla="*/ 132 h 501"/>
                  <a:gd name="T76" fmla="*/ 227 w 357"/>
                  <a:gd name="T77" fmla="*/ 10 h 501"/>
                  <a:gd name="T78" fmla="*/ 233 w 357"/>
                  <a:gd name="T79" fmla="*/ 10 h 501"/>
                  <a:gd name="T80" fmla="*/ 237 w 357"/>
                  <a:gd name="T81" fmla="*/ 10 h 501"/>
                  <a:gd name="T82" fmla="*/ 341 w 357"/>
                  <a:gd name="T83" fmla="*/ 70 h 501"/>
                  <a:gd name="T84" fmla="*/ 345 w 357"/>
                  <a:gd name="T85" fmla="*/ 74 h 501"/>
                  <a:gd name="T86" fmla="*/ 347 w 357"/>
                  <a:gd name="T87" fmla="*/ 80 h 501"/>
                  <a:gd name="T88" fmla="*/ 347 w 357"/>
                  <a:gd name="T89" fmla="*/ 359 h 501"/>
                  <a:gd name="T90" fmla="*/ 345 w 357"/>
                  <a:gd name="T91" fmla="*/ 365 h 501"/>
                  <a:gd name="T92" fmla="*/ 341 w 357"/>
                  <a:gd name="T93" fmla="*/ 369 h 501"/>
                  <a:gd name="T94" fmla="*/ 131 w 357"/>
                  <a:gd name="T95" fmla="*/ 491 h 501"/>
                  <a:gd name="T96" fmla="*/ 125 w 357"/>
                  <a:gd name="T97" fmla="*/ 493 h 501"/>
                  <a:gd name="T98" fmla="*/ 119 w 357"/>
                  <a:gd name="T99" fmla="*/ 491 h 501"/>
                  <a:gd name="T100" fmla="*/ 221 w 357"/>
                  <a:gd name="T101" fmla="*/ 2 h 50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57"/>
                  <a:gd name="T154" fmla="*/ 0 h 501"/>
                  <a:gd name="T155" fmla="*/ 357 w 357"/>
                  <a:gd name="T156" fmla="*/ 501 h 50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57" h="501">
                    <a:moveTo>
                      <a:pt x="221" y="2"/>
                    </a:moveTo>
                    <a:lnTo>
                      <a:pt x="12" y="124"/>
                    </a:lnTo>
                    <a:lnTo>
                      <a:pt x="8" y="128"/>
                    </a:lnTo>
                    <a:lnTo>
                      <a:pt x="4" y="132"/>
                    </a:lnTo>
                    <a:lnTo>
                      <a:pt x="2" y="138"/>
                    </a:lnTo>
                    <a:lnTo>
                      <a:pt x="0" y="142"/>
                    </a:lnTo>
                    <a:lnTo>
                      <a:pt x="0" y="421"/>
                    </a:lnTo>
                    <a:lnTo>
                      <a:pt x="2" y="427"/>
                    </a:lnTo>
                    <a:lnTo>
                      <a:pt x="4" y="431"/>
                    </a:lnTo>
                    <a:lnTo>
                      <a:pt x="8" y="435"/>
                    </a:lnTo>
                    <a:lnTo>
                      <a:pt x="12" y="439"/>
                    </a:lnTo>
                    <a:lnTo>
                      <a:pt x="115" y="499"/>
                    </a:lnTo>
                    <a:lnTo>
                      <a:pt x="119" y="501"/>
                    </a:lnTo>
                    <a:lnTo>
                      <a:pt x="125" y="501"/>
                    </a:lnTo>
                    <a:lnTo>
                      <a:pt x="131" y="501"/>
                    </a:lnTo>
                    <a:lnTo>
                      <a:pt x="135" y="499"/>
                    </a:lnTo>
                    <a:lnTo>
                      <a:pt x="347" y="377"/>
                    </a:lnTo>
                    <a:lnTo>
                      <a:pt x="351" y="373"/>
                    </a:lnTo>
                    <a:lnTo>
                      <a:pt x="353" y="369"/>
                    </a:lnTo>
                    <a:lnTo>
                      <a:pt x="355" y="365"/>
                    </a:lnTo>
                    <a:lnTo>
                      <a:pt x="357" y="359"/>
                    </a:lnTo>
                    <a:lnTo>
                      <a:pt x="357" y="80"/>
                    </a:lnTo>
                    <a:lnTo>
                      <a:pt x="355" y="76"/>
                    </a:lnTo>
                    <a:lnTo>
                      <a:pt x="353" y="70"/>
                    </a:lnTo>
                    <a:lnTo>
                      <a:pt x="351" y="66"/>
                    </a:lnTo>
                    <a:lnTo>
                      <a:pt x="347" y="62"/>
                    </a:lnTo>
                    <a:lnTo>
                      <a:pt x="243" y="2"/>
                    </a:lnTo>
                    <a:lnTo>
                      <a:pt x="237" y="0"/>
                    </a:lnTo>
                    <a:lnTo>
                      <a:pt x="233" y="0"/>
                    </a:lnTo>
                    <a:lnTo>
                      <a:pt x="227" y="0"/>
                    </a:lnTo>
                    <a:lnTo>
                      <a:pt x="221" y="2"/>
                    </a:lnTo>
                    <a:lnTo>
                      <a:pt x="119" y="491"/>
                    </a:lnTo>
                    <a:lnTo>
                      <a:pt x="16" y="431"/>
                    </a:lnTo>
                    <a:lnTo>
                      <a:pt x="12" y="427"/>
                    </a:lnTo>
                    <a:lnTo>
                      <a:pt x="10" y="421"/>
                    </a:lnTo>
                    <a:lnTo>
                      <a:pt x="10" y="142"/>
                    </a:lnTo>
                    <a:lnTo>
                      <a:pt x="12" y="136"/>
                    </a:lnTo>
                    <a:lnTo>
                      <a:pt x="16" y="132"/>
                    </a:lnTo>
                    <a:lnTo>
                      <a:pt x="227" y="10"/>
                    </a:lnTo>
                    <a:lnTo>
                      <a:pt x="233" y="10"/>
                    </a:lnTo>
                    <a:lnTo>
                      <a:pt x="237" y="10"/>
                    </a:lnTo>
                    <a:lnTo>
                      <a:pt x="341" y="70"/>
                    </a:lnTo>
                    <a:lnTo>
                      <a:pt x="345" y="74"/>
                    </a:lnTo>
                    <a:lnTo>
                      <a:pt x="347" y="80"/>
                    </a:lnTo>
                    <a:lnTo>
                      <a:pt x="347" y="359"/>
                    </a:lnTo>
                    <a:lnTo>
                      <a:pt x="345" y="365"/>
                    </a:lnTo>
                    <a:lnTo>
                      <a:pt x="341" y="369"/>
                    </a:lnTo>
                    <a:lnTo>
                      <a:pt x="131" y="491"/>
                    </a:lnTo>
                    <a:lnTo>
                      <a:pt x="125" y="493"/>
                    </a:lnTo>
                    <a:lnTo>
                      <a:pt x="119" y="491"/>
                    </a:lnTo>
                    <a:lnTo>
                      <a:pt x="221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3" name="Freeform 96"/>
              <p:cNvSpPr>
                <a:spLocks/>
              </p:cNvSpPr>
              <p:nvPr/>
            </p:nvSpPr>
            <p:spPr bwMode="auto">
              <a:xfrm>
                <a:off x="4398" y="1842"/>
                <a:ext cx="119" cy="363"/>
              </a:xfrm>
              <a:custGeom>
                <a:avLst/>
                <a:gdLst>
                  <a:gd name="T0" fmla="*/ 119 w 119"/>
                  <a:gd name="T1" fmla="*/ 363 h 363"/>
                  <a:gd name="T2" fmla="*/ 119 w 119"/>
                  <a:gd name="T3" fmla="*/ 69 h 363"/>
                  <a:gd name="T4" fmla="*/ 2 w 119"/>
                  <a:gd name="T5" fmla="*/ 0 h 363"/>
                  <a:gd name="T6" fmla="*/ 0 w 119"/>
                  <a:gd name="T7" fmla="*/ 8 h 363"/>
                  <a:gd name="T8" fmla="*/ 0 w 119"/>
                  <a:gd name="T9" fmla="*/ 287 h 363"/>
                  <a:gd name="T10" fmla="*/ 2 w 119"/>
                  <a:gd name="T11" fmla="*/ 295 h 363"/>
                  <a:gd name="T12" fmla="*/ 8 w 119"/>
                  <a:gd name="T13" fmla="*/ 301 h 363"/>
                  <a:gd name="T14" fmla="*/ 111 w 119"/>
                  <a:gd name="T15" fmla="*/ 361 h 363"/>
                  <a:gd name="T16" fmla="*/ 119 w 119"/>
                  <a:gd name="T17" fmla="*/ 363 h 3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9"/>
                  <a:gd name="T28" fmla="*/ 0 h 363"/>
                  <a:gd name="T29" fmla="*/ 119 w 119"/>
                  <a:gd name="T30" fmla="*/ 363 h 3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9" h="363">
                    <a:moveTo>
                      <a:pt x="119" y="363"/>
                    </a:moveTo>
                    <a:lnTo>
                      <a:pt x="119" y="69"/>
                    </a:lnTo>
                    <a:lnTo>
                      <a:pt x="2" y="0"/>
                    </a:lnTo>
                    <a:lnTo>
                      <a:pt x="0" y="8"/>
                    </a:lnTo>
                    <a:lnTo>
                      <a:pt x="0" y="287"/>
                    </a:lnTo>
                    <a:lnTo>
                      <a:pt x="2" y="295"/>
                    </a:lnTo>
                    <a:lnTo>
                      <a:pt x="8" y="301"/>
                    </a:lnTo>
                    <a:lnTo>
                      <a:pt x="111" y="361"/>
                    </a:lnTo>
                    <a:lnTo>
                      <a:pt x="119" y="36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4" name="Freeform 97"/>
              <p:cNvSpPr>
                <a:spLocks/>
              </p:cNvSpPr>
              <p:nvPr/>
            </p:nvSpPr>
            <p:spPr bwMode="auto">
              <a:xfrm>
                <a:off x="4406" y="1873"/>
                <a:ext cx="99" cy="168"/>
              </a:xfrm>
              <a:custGeom>
                <a:avLst/>
                <a:gdLst>
                  <a:gd name="T0" fmla="*/ 0 w 99"/>
                  <a:gd name="T1" fmla="*/ 0 h 168"/>
                  <a:gd name="T2" fmla="*/ 99 w 99"/>
                  <a:gd name="T3" fmla="*/ 58 h 168"/>
                  <a:gd name="T4" fmla="*/ 99 w 99"/>
                  <a:gd name="T5" fmla="*/ 168 h 168"/>
                  <a:gd name="T6" fmla="*/ 0 w 99"/>
                  <a:gd name="T7" fmla="*/ 110 h 168"/>
                  <a:gd name="T8" fmla="*/ 0 w 99"/>
                  <a:gd name="T9" fmla="*/ 0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168"/>
                  <a:gd name="T17" fmla="*/ 99 w 99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168">
                    <a:moveTo>
                      <a:pt x="0" y="0"/>
                    </a:moveTo>
                    <a:lnTo>
                      <a:pt x="99" y="58"/>
                    </a:lnTo>
                    <a:lnTo>
                      <a:pt x="99" y="168"/>
                    </a:lnTo>
                    <a:lnTo>
                      <a:pt x="0" y="1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5" name="Freeform 98"/>
              <p:cNvSpPr>
                <a:spLocks/>
              </p:cNvSpPr>
              <p:nvPr/>
            </p:nvSpPr>
            <p:spPr bwMode="auto">
              <a:xfrm>
                <a:off x="4406" y="1873"/>
                <a:ext cx="99" cy="168"/>
              </a:xfrm>
              <a:custGeom>
                <a:avLst/>
                <a:gdLst>
                  <a:gd name="T0" fmla="*/ 4 w 99"/>
                  <a:gd name="T1" fmla="*/ 2 h 168"/>
                  <a:gd name="T2" fmla="*/ 4 w 99"/>
                  <a:gd name="T3" fmla="*/ 106 h 168"/>
                  <a:gd name="T4" fmla="*/ 99 w 99"/>
                  <a:gd name="T5" fmla="*/ 162 h 168"/>
                  <a:gd name="T6" fmla="*/ 99 w 99"/>
                  <a:gd name="T7" fmla="*/ 168 h 168"/>
                  <a:gd name="T8" fmla="*/ 0 w 99"/>
                  <a:gd name="T9" fmla="*/ 110 h 168"/>
                  <a:gd name="T10" fmla="*/ 0 w 99"/>
                  <a:gd name="T11" fmla="*/ 0 h 168"/>
                  <a:gd name="T12" fmla="*/ 4 w 99"/>
                  <a:gd name="T13" fmla="*/ 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9"/>
                  <a:gd name="T22" fmla="*/ 0 h 168"/>
                  <a:gd name="T23" fmla="*/ 99 w 9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9" h="168">
                    <a:moveTo>
                      <a:pt x="4" y="2"/>
                    </a:moveTo>
                    <a:lnTo>
                      <a:pt x="4" y="106"/>
                    </a:lnTo>
                    <a:lnTo>
                      <a:pt x="99" y="162"/>
                    </a:lnTo>
                    <a:lnTo>
                      <a:pt x="99" y="168"/>
                    </a:lnTo>
                    <a:lnTo>
                      <a:pt x="0" y="110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6" name="Freeform 99"/>
              <p:cNvSpPr>
                <a:spLocks/>
              </p:cNvSpPr>
              <p:nvPr/>
            </p:nvSpPr>
            <p:spPr bwMode="auto">
              <a:xfrm>
                <a:off x="4420" y="1903"/>
                <a:ext cx="75" cy="44"/>
              </a:xfrm>
              <a:custGeom>
                <a:avLst/>
                <a:gdLst>
                  <a:gd name="T0" fmla="*/ 0 w 75"/>
                  <a:gd name="T1" fmla="*/ 2 h 44"/>
                  <a:gd name="T2" fmla="*/ 2 w 75"/>
                  <a:gd name="T3" fmla="*/ 4 h 44"/>
                  <a:gd name="T4" fmla="*/ 73 w 75"/>
                  <a:gd name="T5" fmla="*/ 44 h 44"/>
                  <a:gd name="T6" fmla="*/ 75 w 75"/>
                  <a:gd name="T7" fmla="*/ 44 h 44"/>
                  <a:gd name="T8" fmla="*/ 75 w 75"/>
                  <a:gd name="T9" fmla="*/ 42 h 44"/>
                  <a:gd name="T10" fmla="*/ 75 w 75"/>
                  <a:gd name="T11" fmla="*/ 40 h 44"/>
                  <a:gd name="T12" fmla="*/ 4 w 75"/>
                  <a:gd name="T13" fmla="*/ 0 h 44"/>
                  <a:gd name="T14" fmla="*/ 2 w 75"/>
                  <a:gd name="T15" fmla="*/ 0 h 44"/>
                  <a:gd name="T16" fmla="*/ 0 w 75"/>
                  <a:gd name="T17" fmla="*/ 2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5"/>
                  <a:gd name="T28" fmla="*/ 0 h 44"/>
                  <a:gd name="T29" fmla="*/ 75 w 75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5" h="44">
                    <a:moveTo>
                      <a:pt x="0" y="2"/>
                    </a:moveTo>
                    <a:lnTo>
                      <a:pt x="2" y="4"/>
                    </a:lnTo>
                    <a:lnTo>
                      <a:pt x="73" y="44"/>
                    </a:lnTo>
                    <a:lnTo>
                      <a:pt x="75" y="44"/>
                    </a:lnTo>
                    <a:lnTo>
                      <a:pt x="75" y="42"/>
                    </a:lnTo>
                    <a:lnTo>
                      <a:pt x="75" y="4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7" name="Freeform 100"/>
              <p:cNvSpPr>
                <a:spLocks/>
              </p:cNvSpPr>
              <p:nvPr/>
            </p:nvSpPr>
            <p:spPr bwMode="auto">
              <a:xfrm>
                <a:off x="4420" y="1931"/>
                <a:ext cx="75" cy="44"/>
              </a:xfrm>
              <a:custGeom>
                <a:avLst/>
                <a:gdLst>
                  <a:gd name="T0" fmla="*/ 0 w 75"/>
                  <a:gd name="T1" fmla="*/ 2 h 44"/>
                  <a:gd name="T2" fmla="*/ 2 w 75"/>
                  <a:gd name="T3" fmla="*/ 4 h 44"/>
                  <a:gd name="T4" fmla="*/ 73 w 75"/>
                  <a:gd name="T5" fmla="*/ 44 h 44"/>
                  <a:gd name="T6" fmla="*/ 75 w 75"/>
                  <a:gd name="T7" fmla="*/ 44 h 44"/>
                  <a:gd name="T8" fmla="*/ 75 w 75"/>
                  <a:gd name="T9" fmla="*/ 42 h 44"/>
                  <a:gd name="T10" fmla="*/ 75 w 75"/>
                  <a:gd name="T11" fmla="*/ 40 h 44"/>
                  <a:gd name="T12" fmla="*/ 4 w 75"/>
                  <a:gd name="T13" fmla="*/ 0 h 44"/>
                  <a:gd name="T14" fmla="*/ 2 w 75"/>
                  <a:gd name="T15" fmla="*/ 0 h 44"/>
                  <a:gd name="T16" fmla="*/ 0 w 75"/>
                  <a:gd name="T17" fmla="*/ 2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5"/>
                  <a:gd name="T28" fmla="*/ 0 h 44"/>
                  <a:gd name="T29" fmla="*/ 75 w 75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5" h="44">
                    <a:moveTo>
                      <a:pt x="0" y="2"/>
                    </a:moveTo>
                    <a:lnTo>
                      <a:pt x="2" y="4"/>
                    </a:lnTo>
                    <a:lnTo>
                      <a:pt x="73" y="44"/>
                    </a:lnTo>
                    <a:lnTo>
                      <a:pt x="75" y="44"/>
                    </a:lnTo>
                    <a:lnTo>
                      <a:pt x="75" y="42"/>
                    </a:lnTo>
                    <a:lnTo>
                      <a:pt x="75" y="4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8" name="Freeform 101"/>
              <p:cNvSpPr>
                <a:spLocks/>
              </p:cNvSpPr>
              <p:nvPr/>
            </p:nvSpPr>
            <p:spPr bwMode="auto">
              <a:xfrm>
                <a:off x="4439" y="2027"/>
                <a:ext cx="26" cy="34"/>
              </a:xfrm>
              <a:custGeom>
                <a:avLst/>
                <a:gdLst>
                  <a:gd name="T0" fmla="*/ 26 w 26"/>
                  <a:gd name="T1" fmla="*/ 24 h 34"/>
                  <a:gd name="T2" fmla="*/ 24 w 26"/>
                  <a:gd name="T3" fmla="*/ 30 h 34"/>
                  <a:gd name="T4" fmla="*/ 22 w 26"/>
                  <a:gd name="T5" fmla="*/ 34 h 34"/>
                  <a:gd name="T6" fmla="*/ 18 w 26"/>
                  <a:gd name="T7" fmla="*/ 34 h 34"/>
                  <a:gd name="T8" fmla="*/ 12 w 26"/>
                  <a:gd name="T9" fmla="*/ 32 h 34"/>
                  <a:gd name="T10" fmla="*/ 8 w 26"/>
                  <a:gd name="T11" fmla="*/ 28 h 34"/>
                  <a:gd name="T12" fmla="*/ 4 w 26"/>
                  <a:gd name="T13" fmla="*/ 22 h 34"/>
                  <a:gd name="T14" fmla="*/ 0 w 26"/>
                  <a:gd name="T15" fmla="*/ 16 h 34"/>
                  <a:gd name="T16" fmla="*/ 0 w 26"/>
                  <a:gd name="T17" fmla="*/ 10 h 34"/>
                  <a:gd name="T18" fmla="*/ 0 w 26"/>
                  <a:gd name="T19" fmla="*/ 4 h 34"/>
                  <a:gd name="T20" fmla="*/ 4 w 26"/>
                  <a:gd name="T21" fmla="*/ 2 h 34"/>
                  <a:gd name="T22" fmla="*/ 8 w 26"/>
                  <a:gd name="T23" fmla="*/ 0 h 34"/>
                  <a:gd name="T24" fmla="*/ 12 w 26"/>
                  <a:gd name="T25" fmla="*/ 2 h 34"/>
                  <a:gd name="T26" fmla="*/ 18 w 26"/>
                  <a:gd name="T27" fmla="*/ 6 h 34"/>
                  <a:gd name="T28" fmla="*/ 22 w 26"/>
                  <a:gd name="T29" fmla="*/ 12 h 34"/>
                  <a:gd name="T30" fmla="*/ 24 w 26"/>
                  <a:gd name="T31" fmla="*/ 18 h 34"/>
                  <a:gd name="T32" fmla="*/ 26 w 26"/>
                  <a:gd name="T33" fmla="*/ 2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34"/>
                  <a:gd name="T53" fmla="*/ 26 w 26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34">
                    <a:moveTo>
                      <a:pt x="26" y="24"/>
                    </a:moveTo>
                    <a:lnTo>
                      <a:pt x="24" y="30"/>
                    </a:lnTo>
                    <a:lnTo>
                      <a:pt x="22" y="34"/>
                    </a:lnTo>
                    <a:lnTo>
                      <a:pt x="18" y="34"/>
                    </a:lnTo>
                    <a:lnTo>
                      <a:pt x="12" y="32"/>
                    </a:lnTo>
                    <a:lnTo>
                      <a:pt x="8" y="28"/>
                    </a:lnTo>
                    <a:lnTo>
                      <a:pt x="4" y="22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8" y="6"/>
                    </a:lnTo>
                    <a:lnTo>
                      <a:pt x="22" y="12"/>
                    </a:lnTo>
                    <a:lnTo>
                      <a:pt x="24" y="18"/>
                    </a:lnTo>
                    <a:lnTo>
                      <a:pt x="26" y="2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49" name="Freeform 102"/>
              <p:cNvSpPr>
                <a:spLocks/>
              </p:cNvSpPr>
              <p:nvPr/>
            </p:nvSpPr>
            <p:spPr bwMode="auto">
              <a:xfrm>
                <a:off x="4416" y="2115"/>
                <a:ext cx="79" cy="58"/>
              </a:xfrm>
              <a:custGeom>
                <a:avLst/>
                <a:gdLst>
                  <a:gd name="T0" fmla="*/ 8 w 79"/>
                  <a:gd name="T1" fmla="*/ 2 h 58"/>
                  <a:gd name="T2" fmla="*/ 4 w 79"/>
                  <a:gd name="T3" fmla="*/ 0 h 58"/>
                  <a:gd name="T4" fmla="*/ 2 w 79"/>
                  <a:gd name="T5" fmla="*/ 2 h 58"/>
                  <a:gd name="T6" fmla="*/ 2 w 79"/>
                  <a:gd name="T7" fmla="*/ 4 h 58"/>
                  <a:gd name="T8" fmla="*/ 0 w 79"/>
                  <a:gd name="T9" fmla="*/ 6 h 58"/>
                  <a:gd name="T10" fmla="*/ 2 w 79"/>
                  <a:gd name="T11" fmla="*/ 12 h 58"/>
                  <a:gd name="T12" fmla="*/ 8 w 79"/>
                  <a:gd name="T13" fmla="*/ 18 h 58"/>
                  <a:gd name="T14" fmla="*/ 73 w 79"/>
                  <a:gd name="T15" fmla="*/ 56 h 58"/>
                  <a:gd name="T16" fmla="*/ 75 w 79"/>
                  <a:gd name="T17" fmla="*/ 58 h 58"/>
                  <a:gd name="T18" fmla="*/ 77 w 79"/>
                  <a:gd name="T19" fmla="*/ 56 h 58"/>
                  <a:gd name="T20" fmla="*/ 79 w 79"/>
                  <a:gd name="T21" fmla="*/ 56 h 58"/>
                  <a:gd name="T22" fmla="*/ 79 w 79"/>
                  <a:gd name="T23" fmla="*/ 52 h 58"/>
                  <a:gd name="T24" fmla="*/ 77 w 79"/>
                  <a:gd name="T25" fmla="*/ 46 h 58"/>
                  <a:gd name="T26" fmla="*/ 73 w 79"/>
                  <a:gd name="T27" fmla="*/ 40 h 58"/>
                  <a:gd name="T28" fmla="*/ 8 w 79"/>
                  <a:gd name="T29" fmla="*/ 2 h 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9"/>
                  <a:gd name="T46" fmla="*/ 0 h 58"/>
                  <a:gd name="T47" fmla="*/ 79 w 79"/>
                  <a:gd name="T48" fmla="*/ 58 h 5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9" h="58">
                    <a:moveTo>
                      <a:pt x="8" y="2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8" y="18"/>
                    </a:lnTo>
                    <a:lnTo>
                      <a:pt x="73" y="56"/>
                    </a:lnTo>
                    <a:lnTo>
                      <a:pt x="75" y="58"/>
                    </a:lnTo>
                    <a:lnTo>
                      <a:pt x="77" y="56"/>
                    </a:lnTo>
                    <a:lnTo>
                      <a:pt x="79" y="56"/>
                    </a:lnTo>
                    <a:lnTo>
                      <a:pt x="79" y="52"/>
                    </a:lnTo>
                    <a:lnTo>
                      <a:pt x="77" y="46"/>
                    </a:lnTo>
                    <a:lnTo>
                      <a:pt x="73" y="4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0" name="Freeform 103"/>
              <p:cNvSpPr>
                <a:spLocks/>
              </p:cNvSpPr>
              <p:nvPr/>
            </p:nvSpPr>
            <p:spPr bwMode="auto">
              <a:xfrm>
                <a:off x="4400" y="1712"/>
                <a:ext cx="341" cy="199"/>
              </a:xfrm>
              <a:custGeom>
                <a:avLst/>
                <a:gdLst>
                  <a:gd name="T0" fmla="*/ 335 w 341"/>
                  <a:gd name="T1" fmla="*/ 62 h 199"/>
                  <a:gd name="T2" fmla="*/ 233 w 341"/>
                  <a:gd name="T3" fmla="*/ 2 h 199"/>
                  <a:gd name="T4" fmla="*/ 225 w 341"/>
                  <a:gd name="T5" fmla="*/ 0 h 199"/>
                  <a:gd name="T6" fmla="*/ 215 w 341"/>
                  <a:gd name="T7" fmla="*/ 2 h 199"/>
                  <a:gd name="T8" fmla="*/ 6 w 341"/>
                  <a:gd name="T9" fmla="*/ 124 h 199"/>
                  <a:gd name="T10" fmla="*/ 0 w 341"/>
                  <a:gd name="T11" fmla="*/ 130 h 199"/>
                  <a:gd name="T12" fmla="*/ 117 w 341"/>
                  <a:gd name="T13" fmla="*/ 199 h 199"/>
                  <a:gd name="T14" fmla="*/ 341 w 341"/>
                  <a:gd name="T15" fmla="*/ 68 h 199"/>
                  <a:gd name="T16" fmla="*/ 335 w 341"/>
                  <a:gd name="T17" fmla="*/ 62 h 1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41"/>
                  <a:gd name="T28" fmla="*/ 0 h 199"/>
                  <a:gd name="T29" fmla="*/ 341 w 341"/>
                  <a:gd name="T30" fmla="*/ 199 h 1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41" h="199">
                    <a:moveTo>
                      <a:pt x="335" y="62"/>
                    </a:moveTo>
                    <a:lnTo>
                      <a:pt x="233" y="2"/>
                    </a:lnTo>
                    <a:lnTo>
                      <a:pt x="225" y="0"/>
                    </a:lnTo>
                    <a:lnTo>
                      <a:pt x="215" y="2"/>
                    </a:lnTo>
                    <a:lnTo>
                      <a:pt x="6" y="124"/>
                    </a:lnTo>
                    <a:lnTo>
                      <a:pt x="0" y="130"/>
                    </a:lnTo>
                    <a:lnTo>
                      <a:pt x="117" y="199"/>
                    </a:lnTo>
                    <a:lnTo>
                      <a:pt x="341" y="68"/>
                    </a:lnTo>
                    <a:lnTo>
                      <a:pt x="335" y="62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1" name="Freeform 104"/>
              <p:cNvSpPr>
                <a:spLocks/>
              </p:cNvSpPr>
              <p:nvPr/>
            </p:nvSpPr>
            <p:spPr bwMode="auto">
              <a:xfrm>
                <a:off x="4517" y="1780"/>
                <a:ext cx="226" cy="425"/>
              </a:xfrm>
              <a:custGeom>
                <a:avLst/>
                <a:gdLst>
                  <a:gd name="T0" fmla="*/ 0 w 226"/>
                  <a:gd name="T1" fmla="*/ 131 h 425"/>
                  <a:gd name="T2" fmla="*/ 0 w 226"/>
                  <a:gd name="T3" fmla="*/ 425 h 425"/>
                  <a:gd name="T4" fmla="*/ 8 w 226"/>
                  <a:gd name="T5" fmla="*/ 423 h 425"/>
                  <a:gd name="T6" fmla="*/ 218 w 226"/>
                  <a:gd name="T7" fmla="*/ 301 h 425"/>
                  <a:gd name="T8" fmla="*/ 224 w 226"/>
                  <a:gd name="T9" fmla="*/ 295 h 425"/>
                  <a:gd name="T10" fmla="*/ 226 w 226"/>
                  <a:gd name="T11" fmla="*/ 287 h 425"/>
                  <a:gd name="T12" fmla="*/ 226 w 226"/>
                  <a:gd name="T13" fmla="*/ 8 h 425"/>
                  <a:gd name="T14" fmla="*/ 224 w 226"/>
                  <a:gd name="T15" fmla="*/ 0 h 425"/>
                  <a:gd name="T16" fmla="*/ 0 w 226"/>
                  <a:gd name="T17" fmla="*/ 131 h 4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6"/>
                  <a:gd name="T28" fmla="*/ 0 h 425"/>
                  <a:gd name="T29" fmla="*/ 226 w 226"/>
                  <a:gd name="T30" fmla="*/ 425 h 4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6" h="425">
                    <a:moveTo>
                      <a:pt x="0" y="131"/>
                    </a:moveTo>
                    <a:lnTo>
                      <a:pt x="0" y="425"/>
                    </a:lnTo>
                    <a:lnTo>
                      <a:pt x="8" y="423"/>
                    </a:lnTo>
                    <a:lnTo>
                      <a:pt x="218" y="301"/>
                    </a:lnTo>
                    <a:lnTo>
                      <a:pt x="224" y="295"/>
                    </a:lnTo>
                    <a:lnTo>
                      <a:pt x="226" y="287"/>
                    </a:lnTo>
                    <a:lnTo>
                      <a:pt x="226" y="8"/>
                    </a:lnTo>
                    <a:lnTo>
                      <a:pt x="224" y="0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2" name="Freeform 105"/>
              <p:cNvSpPr>
                <a:spLocks/>
              </p:cNvSpPr>
              <p:nvPr/>
            </p:nvSpPr>
            <p:spPr bwMode="auto">
              <a:xfrm>
                <a:off x="4875" y="2486"/>
                <a:ext cx="184" cy="122"/>
              </a:xfrm>
              <a:custGeom>
                <a:avLst/>
                <a:gdLst>
                  <a:gd name="T0" fmla="*/ 42 w 184"/>
                  <a:gd name="T1" fmla="*/ 8 h 122"/>
                  <a:gd name="T2" fmla="*/ 14 w 184"/>
                  <a:gd name="T3" fmla="*/ 24 h 122"/>
                  <a:gd name="T4" fmla="*/ 6 w 184"/>
                  <a:gd name="T5" fmla="*/ 32 h 122"/>
                  <a:gd name="T6" fmla="*/ 2 w 184"/>
                  <a:gd name="T7" fmla="*/ 40 h 122"/>
                  <a:gd name="T8" fmla="*/ 0 w 184"/>
                  <a:gd name="T9" fmla="*/ 40 h 122"/>
                  <a:gd name="T10" fmla="*/ 0 w 184"/>
                  <a:gd name="T11" fmla="*/ 44 h 122"/>
                  <a:gd name="T12" fmla="*/ 0 w 184"/>
                  <a:gd name="T13" fmla="*/ 56 h 122"/>
                  <a:gd name="T14" fmla="*/ 0 w 184"/>
                  <a:gd name="T15" fmla="*/ 62 h 122"/>
                  <a:gd name="T16" fmla="*/ 4 w 184"/>
                  <a:gd name="T17" fmla="*/ 68 h 122"/>
                  <a:gd name="T18" fmla="*/ 8 w 184"/>
                  <a:gd name="T19" fmla="*/ 72 h 122"/>
                  <a:gd name="T20" fmla="*/ 14 w 184"/>
                  <a:gd name="T21" fmla="*/ 76 h 122"/>
                  <a:gd name="T22" fmla="*/ 82 w 184"/>
                  <a:gd name="T23" fmla="*/ 116 h 122"/>
                  <a:gd name="T24" fmla="*/ 94 w 184"/>
                  <a:gd name="T25" fmla="*/ 120 h 122"/>
                  <a:gd name="T26" fmla="*/ 108 w 184"/>
                  <a:gd name="T27" fmla="*/ 122 h 122"/>
                  <a:gd name="T28" fmla="*/ 124 w 184"/>
                  <a:gd name="T29" fmla="*/ 122 h 122"/>
                  <a:gd name="T30" fmla="*/ 136 w 184"/>
                  <a:gd name="T31" fmla="*/ 118 h 122"/>
                  <a:gd name="T32" fmla="*/ 142 w 184"/>
                  <a:gd name="T33" fmla="*/ 116 h 122"/>
                  <a:gd name="T34" fmla="*/ 170 w 184"/>
                  <a:gd name="T35" fmla="*/ 100 h 122"/>
                  <a:gd name="T36" fmla="*/ 176 w 184"/>
                  <a:gd name="T37" fmla="*/ 94 h 122"/>
                  <a:gd name="T38" fmla="*/ 180 w 184"/>
                  <a:gd name="T39" fmla="*/ 90 h 122"/>
                  <a:gd name="T40" fmla="*/ 184 w 184"/>
                  <a:gd name="T41" fmla="*/ 84 h 122"/>
                  <a:gd name="T42" fmla="*/ 184 w 184"/>
                  <a:gd name="T43" fmla="*/ 80 h 122"/>
                  <a:gd name="T44" fmla="*/ 184 w 184"/>
                  <a:gd name="T45" fmla="*/ 66 h 122"/>
                  <a:gd name="T46" fmla="*/ 184 w 184"/>
                  <a:gd name="T47" fmla="*/ 62 h 122"/>
                  <a:gd name="T48" fmla="*/ 180 w 184"/>
                  <a:gd name="T49" fmla="*/ 56 h 122"/>
                  <a:gd name="T50" fmla="*/ 176 w 184"/>
                  <a:gd name="T51" fmla="*/ 52 h 122"/>
                  <a:gd name="T52" fmla="*/ 170 w 184"/>
                  <a:gd name="T53" fmla="*/ 48 h 122"/>
                  <a:gd name="T54" fmla="*/ 102 w 184"/>
                  <a:gd name="T55" fmla="*/ 8 h 122"/>
                  <a:gd name="T56" fmla="*/ 88 w 184"/>
                  <a:gd name="T57" fmla="*/ 2 h 122"/>
                  <a:gd name="T58" fmla="*/ 72 w 184"/>
                  <a:gd name="T59" fmla="*/ 0 h 122"/>
                  <a:gd name="T60" fmla="*/ 56 w 184"/>
                  <a:gd name="T61" fmla="*/ 2 h 122"/>
                  <a:gd name="T62" fmla="*/ 42 w 184"/>
                  <a:gd name="T63" fmla="*/ 8 h 122"/>
                  <a:gd name="T64" fmla="*/ 2 w 184"/>
                  <a:gd name="T65" fmla="*/ 38 h 122"/>
                  <a:gd name="T66" fmla="*/ 42 w 184"/>
                  <a:gd name="T67" fmla="*/ 8 h 122"/>
                  <a:gd name="T68" fmla="*/ 88 w 184"/>
                  <a:gd name="T69" fmla="*/ 108 h 122"/>
                  <a:gd name="T70" fmla="*/ 18 w 184"/>
                  <a:gd name="T71" fmla="*/ 68 h 122"/>
                  <a:gd name="T72" fmla="*/ 12 w 184"/>
                  <a:gd name="T73" fmla="*/ 62 h 122"/>
                  <a:gd name="T74" fmla="*/ 10 w 184"/>
                  <a:gd name="T75" fmla="*/ 56 h 122"/>
                  <a:gd name="T76" fmla="*/ 10 w 184"/>
                  <a:gd name="T77" fmla="*/ 44 h 122"/>
                  <a:gd name="T78" fmla="*/ 10 w 184"/>
                  <a:gd name="T79" fmla="*/ 42 h 122"/>
                  <a:gd name="T80" fmla="*/ 12 w 184"/>
                  <a:gd name="T81" fmla="*/ 38 h 122"/>
                  <a:gd name="T82" fmla="*/ 18 w 184"/>
                  <a:gd name="T83" fmla="*/ 32 h 122"/>
                  <a:gd name="T84" fmla="*/ 48 w 184"/>
                  <a:gd name="T85" fmla="*/ 16 h 122"/>
                  <a:gd name="T86" fmla="*/ 58 w 184"/>
                  <a:gd name="T87" fmla="*/ 12 h 122"/>
                  <a:gd name="T88" fmla="*/ 72 w 184"/>
                  <a:gd name="T89" fmla="*/ 10 h 122"/>
                  <a:gd name="T90" fmla="*/ 86 w 184"/>
                  <a:gd name="T91" fmla="*/ 12 h 122"/>
                  <a:gd name="T92" fmla="*/ 98 w 184"/>
                  <a:gd name="T93" fmla="*/ 16 h 122"/>
                  <a:gd name="T94" fmla="*/ 166 w 184"/>
                  <a:gd name="T95" fmla="*/ 56 h 122"/>
                  <a:gd name="T96" fmla="*/ 172 w 184"/>
                  <a:gd name="T97" fmla="*/ 60 h 122"/>
                  <a:gd name="T98" fmla="*/ 174 w 184"/>
                  <a:gd name="T99" fmla="*/ 66 h 122"/>
                  <a:gd name="T100" fmla="*/ 174 w 184"/>
                  <a:gd name="T101" fmla="*/ 80 h 122"/>
                  <a:gd name="T102" fmla="*/ 172 w 184"/>
                  <a:gd name="T103" fmla="*/ 86 h 122"/>
                  <a:gd name="T104" fmla="*/ 166 w 184"/>
                  <a:gd name="T105" fmla="*/ 90 h 122"/>
                  <a:gd name="T106" fmla="*/ 136 w 184"/>
                  <a:gd name="T107" fmla="*/ 108 h 122"/>
                  <a:gd name="T108" fmla="*/ 134 w 184"/>
                  <a:gd name="T109" fmla="*/ 110 h 122"/>
                  <a:gd name="T110" fmla="*/ 122 w 184"/>
                  <a:gd name="T111" fmla="*/ 112 h 122"/>
                  <a:gd name="T112" fmla="*/ 110 w 184"/>
                  <a:gd name="T113" fmla="*/ 114 h 122"/>
                  <a:gd name="T114" fmla="*/ 98 w 184"/>
                  <a:gd name="T115" fmla="*/ 112 h 122"/>
                  <a:gd name="T116" fmla="*/ 88 w 184"/>
                  <a:gd name="T117" fmla="*/ 108 h 122"/>
                  <a:gd name="T118" fmla="*/ 42 w 184"/>
                  <a:gd name="T119" fmla="*/ 8 h 12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4"/>
                  <a:gd name="T181" fmla="*/ 0 h 122"/>
                  <a:gd name="T182" fmla="*/ 184 w 184"/>
                  <a:gd name="T183" fmla="*/ 122 h 12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4" h="122">
                    <a:moveTo>
                      <a:pt x="42" y="8"/>
                    </a:moveTo>
                    <a:lnTo>
                      <a:pt x="14" y="24"/>
                    </a:lnTo>
                    <a:lnTo>
                      <a:pt x="6" y="32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0" y="56"/>
                    </a:lnTo>
                    <a:lnTo>
                      <a:pt x="0" y="62"/>
                    </a:lnTo>
                    <a:lnTo>
                      <a:pt x="4" y="68"/>
                    </a:lnTo>
                    <a:lnTo>
                      <a:pt x="8" y="72"/>
                    </a:lnTo>
                    <a:lnTo>
                      <a:pt x="14" y="76"/>
                    </a:lnTo>
                    <a:lnTo>
                      <a:pt x="82" y="116"/>
                    </a:lnTo>
                    <a:lnTo>
                      <a:pt x="94" y="120"/>
                    </a:lnTo>
                    <a:lnTo>
                      <a:pt x="108" y="122"/>
                    </a:lnTo>
                    <a:lnTo>
                      <a:pt x="124" y="122"/>
                    </a:lnTo>
                    <a:lnTo>
                      <a:pt x="136" y="118"/>
                    </a:lnTo>
                    <a:lnTo>
                      <a:pt x="142" y="116"/>
                    </a:lnTo>
                    <a:lnTo>
                      <a:pt x="170" y="100"/>
                    </a:lnTo>
                    <a:lnTo>
                      <a:pt x="176" y="94"/>
                    </a:lnTo>
                    <a:lnTo>
                      <a:pt x="180" y="90"/>
                    </a:lnTo>
                    <a:lnTo>
                      <a:pt x="184" y="84"/>
                    </a:lnTo>
                    <a:lnTo>
                      <a:pt x="184" y="80"/>
                    </a:lnTo>
                    <a:lnTo>
                      <a:pt x="184" y="66"/>
                    </a:lnTo>
                    <a:lnTo>
                      <a:pt x="184" y="62"/>
                    </a:lnTo>
                    <a:lnTo>
                      <a:pt x="180" y="56"/>
                    </a:lnTo>
                    <a:lnTo>
                      <a:pt x="176" y="52"/>
                    </a:lnTo>
                    <a:lnTo>
                      <a:pt x="170" y="48"/>
                    </a:lnTo>
                    <a:lnTo>
                      <a:pt x="102" y="8"/>
                    </a:lnTo>
                    <a:lnTo>
                      <a:pt x="88" y="2"/>
                    </a:lnTo>
                    <a:lnTo>
                      <a:pt x="72" y="0"/>
                    </a:lnTo>
                    <a:lnTo>
                      <a:pt x="56" y="2"/>
                    </a:lnTo>
                    <a:lnTo>
                      <a:pt x="42" y="8"/>
                    </a:lnTo>
                    <a:lnTo>
                      <a:pt x="2" y="38"/>
                    </a:lnTo>
                    <a:lnTo>
                      <a:pt x="42" y="8"/>
                    </a:lnTo>
                    <a:lnTo>
                      <a:pt x="88" y="108"/>
                    </a:lnTo>
                    <a:lnTo>
                      <a:pt x="18" y="68"/>
                    </a:lnTo>
                    <a:lnTo>
                      <a:pt x="12" y="62"/>
                    </a:lnTo>
                    <a:lnTo>
                      <a:pt x="10" y="56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2" y="38"/>
                    </a:lnTo>
                    <a:lnTo>
                      <a:pt x="18" y="32"/>
                    </a:lnTo>
                    <a:lnTo>
                      <a:pt x="48" y="16"/>
                    </a:lnTo>
                    <a:lnTo>
                      <a:pt x="58" y="12"/>
                    </a:lnTo>
                    <a:lnTo>
                      <a:pt x="72" y="10"/>
                    </a:lnTo>
                    <a:lnTo>
                      <a:pt x="86" y="12"/>
                    </a:lnTo>
                    <a:lnTo>
                      <a:pt x="98" y="16"/>
                    </a:lnTo>
                    <a:lnTo>
                      <a:pt x="166" y="56"/>
                    </a:lnTo>
                    <a:lnTo>
                      <a:pt x="172" y="60"/>
                    </a:lnTo>
                    <a:lnTo>
                      <a:pt x="174" y="66"/>
                    </a:lnTo>
                    <a:lnTo>
                      <a:pt x="174" y="80"/>
                    </a:lnTo>
                    <a:lnTo>
                      <a:pt x="172" y="86"/>
                    </a:lnTo>
                    <a:lnTo>
                      <a:pt x="166" y="90"/>
                    </a:lnTo>
                    <a:lnTo>
                      <a:pt x="136" y="108"/>
                    </a:lnTo>
                    <a:lnTo>
                      <a:pt x="134" y="110"/>
                    </a:lnTo>
                    <a:lnTo>
                      <a:pt x="122" y="112"/>
                    </a:lnTo>
                    <a:lnTo>
                      <a:pt x="110" y="114"/>
                    </a:lnTo>
                    <a:lnTo>
                      <a:pt x="98" y="112"/>
                    </a:lnTo>
                    <a:lnTo>
                      <a:pt x="88" y="108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3" name="Freeform 106"/>
              <p:cNvSpPr>
                <a:spLocks/>
              </p:cNvSpPr>
              <p:nvPr/>
            </p:nvSpPr>
            <p:spPr bwMode="auto">
              <a:xfrm>
                <a:off x="4879" y="2530"/>
                <a:ext cx="176" cy="74"/>
              </a:xfrm>
              <a:custGeom>
                <a:avLst/>
                <a:gdLst>
                  <a:gd name="T0" fmla="*/ 172 w 176"/>
                  <a:gd name="T1" fmla="*/ 32 h 74"/>
                  <a:gd name="T2" fmla="*/ 164 w 176"/>
                  <a:gd name="T3" fmla="*/ 38 h 74"/>
                  <a:gd name="T4" fmla="*/ 136 w 176"/>
                  <a:gd name="T5" fmla="*/ 56 h 74"/>
                  <a:gd name="T6" fmla="*/ 130 w 176"/>
                  <a:gd name="T7" fmla="*/ 58 h 74"/>
                  <a:gd name="T8" fmla="*/ 118 w 176"/>
                  <a:gd name="T9" fmla="*/ 62 h 74"/>
                  <a:gd name="T10" fmla="*/ 106 w 176"/>
                  <a:gd name="T11" fmla="*/ 62 h 74"/>
                  <a:gd name="T12" fmla="*/ 92 w 176"/>
                  <a:gd name="T13" fmla="*/ 60 h 74"/>
                  <a:gd name="T14" fmla="*/ 82 w 176"/>
                  <a:gd name="T15" fmla="*/ 56 h 74"/>
                  <a:gd name="T16" fmla="*/ 62 w 176"/>
                  <a:gd name="T17" fmla="*/ 44 h 74"/>
                  <a:gd name="T18" fmla="*/ 12 w 176"/>
                  <a:gd name="T19" fmla="*/ 16 h 74"/>
                  <a:gd name="T20" fmla="*/ 4 w 176"/>
                  <a:gd name="T21" fmla="*/ 10 h 74"/>
                  <a:gd name="T22" fmla="*/ 2 w 176"/>
                  <a:gd name="T23" fmla="*/ 4 h 74"/>
                  <a:gd name="T24" fmla="*/ 0 w 176"/>
                  <a:gd name="T25" fmla="*/ 0 h 74"/>
                  <a:gd name="T26" fmla="*/ 0 w 176"/>
                  <a:gd name="T27" fmla="*/ 12 h 74"/>
                  <a:gd name="T28" fmla="*/ 2 w 176"/>
                  <a:gd name="T29" fmla="*/ 16 h 74"/>
                  <a:gd name="T30" fmla="*/ 4 w 176"/>
                  <a:gd name="T31" fmla="*/ 20 h 74"/>
                  <a:gd name="T32" fmla="*/ 8 w 176"/>
                  <a:gd name="T33" fmla="*/ 24 h 74"/>
                  <a:gd name="T34" fmla="*/ 12 w 176"/>
                  <a:gd name="T35" fmla="*/ 28 h 74"/>
                  <a:gd name="T36" fmla="*/ 62 w 176"/>
                  <a:gd name="T37" fmla="*/ 58 h 74"/>
                  <a:gd name="T38" fmla="*/ 82 w 176"/>
                  <a:gd name="T39" fmla="*/ 68 h 74"/>
                  <a:gd name="T40" fmla="*/ 92 w 176"/>
                  <a:gd name="T41" fmla="*/ 72 h 74"/>
                  <a:gd name="T42" fmla="*/ 106 w 176"/>
                  <a:gd name="T43" fmla="*/ 74 h 74"/>
                  <a:gd name="T44" fmla="*/ 118 w 176"/>
                  <a:gd name="T45" fmla="*/ 74 h 74"/>
                  <a:gd name="T46" fmla="*/ 130 w 176"/>
                  <a:gd name="T47" fmla="*/ 70 h 74"/>
                  <a:gd name="T48" fmla="*/ 136 w 176"/>
                  <a:gd name="T49" fmla="*/ 68 h 74"/>
                  <a:gd name="T50" fmla="*/ 164 w 176"/>
                  <a:gd name="T51" fmla="*/ 50 h 74"/>
                  <a:gd name="T52" fmla="*/ 170 w 176"/>
                  <a:gd name="T53" fmla="*/ 48 h 74"/>
                  <a:gd name="T54" fmla="*/ 172 w 176"/>
                  <a:gd name="T55" fmla="*/ 44 h 74"/>
                  <a:gd name="T56" fmla="*/ 174 w 176"/>
                  <a:gd name="T57" fmla="*/ 40 h 74"/>
                  <a:gd name="T58" fmla="*/ 176 w 176"/>
                  <a:gd name="T59" fmla="*/ 36 h 74"/>
                  <a:gd name="T60" fmla="*/ 176 w 176"/>
                  <a:gd name="T61" fmla="*/ 22 h 74"/>
                  <a:gd name="T62" fmla="*/ 174 w 176"/>
                  <a:gd name="T63" fmla="*/ 28 h 74"/>
                  <a:gd name="T64" fmla="*/ 172 w 176"/>
                  <a:gd name="T65" fmla="*/ 32 h 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6"/>
                  <a:gd name="T100" fmla="*/ 0 h 74"/>
                  <a:gd name="T101" fmla="*/ 176 w 176"/>
                  <a:gd name="T102" fmla="*/ 74 h 7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6" h="74">
                    <a:moveTo>
                      <a:pt x="172" y="32"/>
                    </a:moveTo>
                    <a:lnTo>
                      <a:pt x="164" y="38"/>
                    </a:lnTo>
                    <a:lnTo>
                      <a:pt x="136" y="56"/>
                    </a:lnTo>
                    <a:lnTo>
                      <a:pt x="130" y="58"/>
                    </a:lnTo>
                    <a:lnTo>
                      <a:pt x="118" y="62"/>
                    </a:lnTo>
                    <a:lnTo>
                      <a:pt x="106" y="62"/>
                    </a:lnTo>
                    <a:lnTo>
                      <a:pt x="92" y="60"/>
                    </a:lnTo>
                    <a:lnTo>
                      <a:pt x="82" y="56"/>
                    </a:lnTo>
                    <a:lnTo>
                      <a:pt x="62" y="44"/>
                    </a:lnTo>
                    <a:lnTo>
                      <a:pt x="12" y="16"/>
                    </a:lnTo>
                    <a:lnTo>
                      <a:pt x="4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8" y="24"/>
                    </a:lnTo>
                    <a:lnTo>
                      <a:pt x="12" y="28"/>
                    </a:lnTo>
                    <a:lnTo>
                      <a:pt x="62" y="58"/>
                    </a:lnTo>
                    <a:lnTo>
                      <a:pt x="82" y="68"/>
                    </a:lnTo>
                    <a:lnTo>
                      <a:pt x="92" y="72"/>
                    </a:lnTo>
                    <a:lnTo>
                      <a:pt x="106" y="74"/>
                    </a:lnTo>
                    <a:lnTo>
                      <a:pt x="118" y="74"/>
                    </a:lnTo>
                    <a:lnTo>
                      <a:pt x="130" y="70"/>
                    </a:lnTo>
                    <a:lnTo>
                      <a:pt x="136" y="68"/>
                    </a:lnTo>
                    <a:lnTo>
                      <a:pt x="164" y="50"/>
                    </a:lnTo>
                    <a:lnTo>
                      <a:pt x="170" y="48"/>
                    </a:lnTo>
                    <a:lnTo>
                      <a:pt x="172" y="44"/>
                    </a:lnTo>
                    <a:lnTo>
                      <a:pt x="174" y="40"/>
                    </a:lnTo>
                    <a:lnTo>
                      <a:pt x="176" y="36"/>
                    </a:lnTo>
                    <a:lnTo>
                      <a:pt x="176" y="22"/>
                    </a:lnTo>
                    <a:lnTo>
                      <a:pt x="174" y="28"/>
                    </a:lnTo>
                    <a:lnTo>
                      <a:pt x="172" y="3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4" name="Freeform 107"/>
              <p:cNvSpPr>
                <a:spLocks/>
              </p:cNvSpPr>
              <p:nvPr/>
            </p:nvSpPr>
            <p:spPr bwMode="auto">
              <a:xfrm>
                <a:off x="4879" y="2490"/>
                <a:ext cx="176" cy="102"/>
              </a:xfrm>
              <a:custGeom>
                <a:avLst/>
                <a:gdLst>
                  <a:gd name="T0" fmla="*/ 164 w 176"/>
                  <a:gd name="T1" fmla="*/ 78 h 102"/>
                  <a:gd name="T2" fmla="*/ 170 w 176"/>
                  <a:gd name="T3" fmla="*/ 76 h 102"/>
                  <a:gd name="T4" fmla="*/ 172 w 176"/>
                  <a:gd name="T5" fmla="*/ 72 h 102"/>
                  <a:gd name="T6" fmla="*/ 174 w 176"/>
                  <a:gd name="T7" fmla="*/ 68 h 102"/>
                  <a:gd name="T8" fmla="*/ 176 w 176"/>
                  <a:gd name="T9" fmla="*/ 62 h 102"/>
                  <a:gd name="T10" fmla="*/ 174 w 176"/>
                  <a:gd name="T11" fmla="*/ 58 h 102"/>
                  <a:gd name="T12" fmla="*/ 172 w 176"/>
                  <a:gd name="T13" fmla="*/ 54 h 102"/>
                  <a:gd name="T14" fmla="*/ 170 w 176"/>
                  <a:gd name="T15" fmla="*/ 50 h 102"/>
                  <a:gd name="T16" fmla="*/ 164 w 176"/>
                  <a:gd name="T17" fmla="*/ 48 h 102"/>
                  <a:gd name="T18" fmla="*/ 96 w 176"/>
                  <a:gd name="T19" fmla="*/ 8 h 102"/>
                  <a:gd name="T20" fmla="*/ 82 w 176"/>
                  <a:gd name="T21" fmla="*/ 2 h 102"/>
                  <a:gd name="T22" fmla="*/ 68 w 176"/>
                  <a:gd name="T23" fmla="*/ 0 h 102"/>
                  <a:gd name="T24" fmla="*/ 54 w 176"/>
                  <a:gd name="T25" fmla="*/ 2 h 102"/>
                  <a:gd name="T26" fmla="*/ 42 w 176"/>
                  <a:gd name="T27" fmla="*/ 8 h 102"/>
                  <a:gd name="T28" fmla="*/ 12 w 176"/>
                  <a:gd name="T29" fmla="*/ 24 h 102"/>
                  <a:gd name="T30" fmla="*/ 8 w 176"/>
                  <a:gd name="T31" fmla="*/ 28 h 102"/>
                  <a:gd name="T32" fmla="*/ 4 w 176"/>
                  <a:gd name="T33" fmla="*/ 32 h 102"/>
                  <a:gd name="T34" fmla="*/ 2 w 176"/>
                  <a:gd name="T35" fmla="*/ 36 h 102"/>
                  <a:gd name="T36" fmla="*/ 0 w 176"/>
                  <a:gd name="T37" fmla="*/ 40 h 102"/>
                  <a:gd name="T38" fmla="*/ 2 w 176"/>
                  <a:gd name="T39" fmla="*/ 44 h 102"/>
                  <a:gd name="T40" fmla="*/ 4 w 176"/>
                  <a:gd name="T41" fmla="*/ 48 h 102"/>
                  <a:gd name="T42" fmla="*/ 8 w 176"/>
                  <a:gd name="T43" fmla="*/ 52 h 102"/>
                  <a:gd name="T44" fmla="*/ 12 w 176"/>
                  <a:gd name="T45" fmla="*/ 56 h 102"/>
                  <a:gd name="T46" fmla="*/ 82 w 176"/>
                  <a:gd name="T47" fmla="*/ 96 h 102"/>
                  <a:gd name="T48" fmla="*/ 94 w 176"/>
                  <a:gd name="T49" fmla="*/ 100 h 102"/>
                  <a:gd name="T50" fmla="*/ 108 w 176"/>
                  <a:gd name="T51" fmla="*/ 102 h 102"/>
                  <a:gd name="T52" fmla="*/ 122 w 176"/>
                  <a:gd name="T53" fmla="*/ 100 h 102"/>
                  <a:gd name="T54" fmla="*/ 136 w 176"/>
                  <a:gd name="T55" fmla="*/ 96 h 102"/>
                  <a:gd name="T56" fmla="*/ 164 w 176"/>
                  <a:gd name="T57" fmla="*/ 78 h 10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6"/>
                  <a:gd name="T88" fmla="*/ 0 h 102"/>
                  <a:gd name="T89" fmla="*/ 176 w 176"/>
                  <a:gd name="T90" fmla="*/ 102 h 10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6" h="102">
                    <a:moveTo>
                      <a:pt x="164" y="78"/>
                    </a:moveTo>
                    <a:lnTo>
                      <a:pt x="170" y="76"/>
                    </a:lnTo>
                    <a:lnTo>
                      <a:pt x="172" y="72"/>
                    </a:lnTo>
                    <a:lnTo>
                      <a:pt x="174" y="68"/>
                    </a:lnTo>
                    <a:lnTo>
                      <a:pt x="176" y="62"/>
                    </a:lnTo>
                    <a:lnTo>
                      <a:pt x="174" y="58"/>
                    </a:lnTo>
                    <a:lnTo>
                      <a:pt x="172" y="54"/>
                    </a:lnTo>
                    <a:lnTo>
                      <a:pt x="170" y="50"/>
                    </a:lnTo>
                    <a:lnTo>
                      <a:pt x="164" y="48"/>
                    </a:lnTo>
                    <a:lnTo>
                      <a:pt x="96" y="8"/>
                    </a:lnTo>
                    <a:lnTo>
                      <a:pt x="82" y="2"/>
                    </a:lnTo>
                    <a:lnTo>
                      <a:pt x="68" y="0"/>
                    </a:lnTo>
                    <a:lnTo>
                      <a:pt x="54" y="2"/>
                    </a:lnTo>
                    <a:lnTo>
                      <a:pt x="42" y="8"/>
                    </a:lnTo>
                    <a:lnTo>
                      <a:pt x="12" y="24"/>
                    </a:lnTo>
                    <a:lnTo>
                      <a:pt x="8" y="28"/>
                    </a:lnTo>
                    <a:lnTo>
                      <a:pt x="4" y="32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8"/>
                    </a:lnTo>
                    <a:lnTo>
                      <a:pt x="8" y="52"/>
                    </a:lnTo>
                    <a:lnTo>
                      <a:pt x="12" y="56"/>
                    </a:lnTo>
                    <a:lnTo>
                      <a:pt x="82" y="96"/>
                    </a:lnTo>
                    <a:lnTo>
                      <a:pt x="94" y="100"/>
                    </a:lnTo>
                    <a:lnTo>
                      <a:pt x="108" y="102"/>
                    </a:lnTo>
                    <a:lnTo>
                      <a:pt x="122" y="100"/>
                    </a:lnTo>
                    <a:lnTo>
                      <a:pt x="136" y="96"/>
                    </a:lnTo>
                    <a:lnTo>
                      <a:pt x="164" y="78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5" name="Freeform 108"/>
              <p:cNvSpPr>
                <a:spLocks/>
              </p:cNvSpPr>
              <p:nvPr/>
            </p:nvSpPr>
            <p:spPr bwMode="auto">
              <a:xfrm>
                <a:off x="4907" y="2387"/>
                <a:ext cx="136" cy="185"/>
              </a:xfrm>
              <a:custGeom>
                <a:avLst/>
                <a:gdLst>
                  <a:gd name="T0" fmla="*/ 0 w 136"/>
                  <a:gd name="T1" fmla="*/ 139 h 185"/>
                  <a:gd name="T2" fmla="*/ 80 w 136"/>
                  <a:gd name="T3" fmla="*/ 185 h 185"/>
                  <a:gd name="T4" fmla="*/ 88 w 136"/>
                  <a:gd name="T5" fmla="*/ 177 h 185"/>
                  <a:gd name="T6" fmla="*/ 98 w 136"/>
                  <a:gd name="T7" fmla="*/ 167 h 185"/>
                  <a:gd name="T8" fmla="*/ 110 w 136"/>
                  <a:gd name="T9" fmla="*/ 153 h 185"/>
                  <a:gd name="T10" fmla="*/ 120 w 136"/>
                  <a:gd name="T11" fmla="*/ 135 h 185"/>
                  <a:gd name="T12" fmla="*/ 130 w 136"/>
                  <a:gd name="T13" fmla="*/ 111 h 185"/>
                  <a:gd name="T14" fmla="*/ 132 w 136"/>
                  <a:gd name="T15" fmla="*/ 99 h 185"/>
                  <a:gd name="T16" fmla="*/ 134 w 136"/>
                  <a:gd name="T17" fmla="*/ 85 h 185"/>
                  <a:gd name="T18" fmla="*/ 136 w 136"/>
                  <a:gd name="T19" fmla="*/ 70 h 185"/>
                  <a:gd name="T20" fmla="*/ 134 w 136"/>
                  <a:gd name="T21" fmla="*/ 54 h 185"/>
                  <a:gd name="T22" fmla="*/ 40 w 136"/>
                  <a:gd name="T23" fmla="*/ 0 h 185"/>
                  <a:gd name="T24" fmla="*/ 44 w 136"/>
                  <a:gd name="T25" fmla="*/ 12 h 185"/>
                  <a:gd name="T26" fmla="*/ 46 w 136"/>
                  <a:gd name="T27" fmla="*/ 26 h 185"/>
                  <a:gd name="T28" fmla="*/ 46 w 136"/>
                  <a:gd name="T29" fmla="*/ 44 h 185"/>
                  <a:gd name="T30" fmla="*/ 44 w 136"/>
                  <a:gd name="T31" fmla="*/ 66 h 185"/>
                  <a:gd name="T32" fmla="*/ 40 w 136"/>
                  <a:gd name="T33" fmla="*/ 77 h 185"/>
                  <a:gd name="T34" fmla="*/ 36 w 136"/>
                  <a:gd name="T35" fmla="*/ 89 h 185"/>
                  <a:gd name="T36" fmla="*/ 30 w 136"/>
                  <a:gd name="T37" fmla="*/ 101 h 185"/>
                  <a:gd name="T38" fmla="*/ 22 w 136"/>
                  <a:gd name="T39" fmla="*/ 113 h 185"/>
                  <a:gd name="T40" fmla="*/ 12 w 136"/>
                  <a:gd name="T41" fmla="*/ 127 h 185"/>
                  <a:gd name="T42" fmla="*/ 0 w 136"/>
                  <a:gd name="T43" fmla="*/ 139 h 18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185"/>
                  <a:gd name="T68" fmla="*/ 136 w 136"/>
                  <a:gd name="T69" fmla="*/ 185 h 18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185">
                    <a:moveTo>
                      <a:pt x="0" y="139"/>
                    </a:moveTo>
                    <a:lnTo>
                      <a:pt x="80" y="185"/>
                    </a:lnTo>
                    <a:lnTo>
                      <a:pt x="88" y="177"/>
                    </a:lnTo>
                    <a:lnTo>
                      <a:pt x="98" y="167"/>
                    </a:lnTo>
                    <a:lnTo>
                      <a:pt x="110" y="153"/>
                    </a:lnTo>
                    <a:lnTo>
                      <a:pt x="120" y="135"/>
                    </a:lnTo>
                    <a:lnTo>
                      <a:pt x="130" y="111"/>
                    </a:lnTo>
                    <a:lnTo>
                      <a:pt x="132" y="99"/>
                    </a:lnTo>
                    <a:lnTo>
                      <a:pt x="134" y="85"/>
                    </a:lnTo>
                    <a:lnTo>
                      <a:pt x="136" y="70"/>
                    </a:lnTo>
                    <a:lnTo>
                      <a:pt x="134" y="54"/>
                    </a:lnTo>
                    <a:lnTo>
                      <a:pt x="40" y="0"/>
                    </a:lnTo>
                    <a:lnTo>
                      <a:pt x="44" y="12"/>
                    </a:lnTo>
                    <a:lnTo>
                      <a:pt x="46" y="26"/>
                    </a:lnTo>
                    <a:lnTo>
                      <a:pt x="46" y="44"/>
                    </a:lnTo>
                    <a:lnTo>
                      <a:pt x="44" y="66"/>
                    </a:lnTo>
                    <a:lnTo>
                      <a:pt x="40" y="77"/>
                    </a:lnTo>
                    <a:lnTo>
                      <a:pt x="36" y="89"/>
                    </a:lnTo>
                    <a:lnTo>
                      <a:pt x="30" y="101"/>
                    </a:lnTo>
                    <a:lnTo>
                      <a:pt x="22" y="113"/>
                    </a:lnTo>
                    <a:lnTo>
                      <a:pt x="12" y="127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6" name="Freeform 109"/>
              <p:cNvSpPr>
                <a:spLocks/>
              </p:cNvSpPr>
              <p:nvPr/>
            </p:nvSpPr>
            <p:spPr bwMode="auto">
              <a:xfrm>
                <a:off x="4987" y="2437"/>
                <a:ext cx="64" cy="135"/>
              </a:xfrm>
              <a:custGeom>
                <a:avLst/>
                <a:gdLst>
                  <a:gd name="T0" fmla="*/ 64 w 64"/>
                  <a:gd name="T1" fmla="*/ 0 h 135"/>
                  <a:gd name="T2" fmla="*/ 54 w 64"/>
                  <a:gd name="T3" fmla="*/ 4 h 135"/>
                  <a:gd name="T4" fmla="*/ 56 w 64"/>
                  <a:gd name="T5" fmla="*/ 24 h 135"/>
                  <a:gd name="T6" fmla="*/ 54 w 64"/>
                  <a:gd name="T7" fmla="*/ 43 h 135"/>
                  <a:gd name="T8" fmla="*/ 50 w 64"/>
                  <a:gd name="T9" fmla="*/ 59 h 135"/>
                  <a:gd name="T10" fmla="*/ 44 w 64"/>
                  <a:gd name="T11" fmla="*/ 75 h 135"/>
                  <a:gd name="T12" fmla="*/ 38 w 64"/>
                  <a:gd name="T13" fmla="*/ 87 h 135"/>
                  <a:gd name="T14" fmla="*/ 32 w 64"/>
                  <a:gd name="T15" fmla="*/ 99 h 135"/>
                  <a:gd name="T16" fmla="*/ 18 w 64"/>
                  <a:gd name="T17" fmla="*/ 119 h 135"/>
                  <a:gd name="T18" fmla="*/ 4 w 64"/>
                  <a:gd name="T19" fmla="*/ 131 h 135"/>
                  <a:gd name="T20" fmla="*/ 0 w 64"/>
                  <a:gd name="T21" fmla="*/ 135 h 135"/>
                  <a:gd name="T22" fmla="*/ 24 w 64"/>
                  <a:gd name="T23" fmla="*/ 121 h 135"/>
                  <a:gd name="T24" fmla="*/ 32 w 64"/>
                  <a:gd name="T25" fmla="*/ 115 h 135"/>
                  <a:gd name="T26" fmla="*/ 38 w 64"/>
                  <a:gd name="T27" fmla="*/ 107 h 135"/>
                  <a:gd name="T28" fmla="*/ 46 w 64"/>
                  <a:gd name="T29" fmla="*/ 93 h 135"/>
                  <a:gd name="T30" fmla="*/ 54 w 64"/>
                  <a:gd name="T31" fmla="*/ 77 h 135"/>
                  <a:gd name="T32" fmla="*/ 60 w 64"/>
                  <a:gd name="T33" fmla="*/ 55 h 135"/>
                  <a:gd name="T34" fmla="*/ 64 w 64"/>
                  <a:gd name="T35" fmla="*/ 29 h 135"/>
                  <a:gd name="T36" fmla="*/ 64 w 64"/>
                  <a:gd name="T37" fmla="*/ 0 h 1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4"/>
                  <a:gd name="T58" fmla="*/ 0 h 135"/>
                  <a:gd name="T59" fmla="*/ 64 w 64"/>
                  <a:gd name="T60" fmla="*/ 135 h 13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4" h="135">
                    <a:moveTo>
                      <a:pt x="64" y="0"/>
                    </a:moveTo>
                    <a:lnTo>
                      <a:pt x="54" y="4"/>
                    </a:lnTo>
                    <a:lnTo>
                      <a:pt x="56" y="24"/>
                    </a:lnTo>
                    <a:lnTo>
                      <a:pt x="54" y="43"/>
                    </a:lnTo>
                    <a:lnTo>
                      <a:pt x="50" y="59"/>
                    </a:lnTo>
                    <a:lnTo>
                      <a:pt x="44" y="75"/>
                    </a:lnTo>
                    <a:lnTo>
                      <a:pt x="38" y="87"/>
                    </a:lnTo>
                    <a:lnTo>
                      <a:pt x="32" y="99"/>
                    </a:lnTo>
                    <a:lnTo>
                      <a:pt x="18" y="119"/>
                    </a:lnTo>
                    <a:lnTo>
                      <a:pt x="4" y="131"/>
                    </a:lnTo>
                    <a:lnTo>
                      <a:pt x="0" y="135"/>
                    </a:lnTo>
                    <a:lnTo>
                      <a:pt x="24" y="121"/>
                    </a:lnTo>
                    <a:lnTo>
                      <a:pt x="32" y="115"/>
                    </a:lnTo>
                    <a:lnTo>
                      <a:pt x="38" y="107"/>
                    </a:lnTo>
                    <a:lnTo>
                      <a:pt x="46" y="93"/>
                    </a:lnTo>
                    <a:lnTo>
                      <a:pt x="54" y="77"/>
                    </a:lnTo>
                    <a:lnTo>
                      <a:pt x="60" y="55"/>
                    </a:lnTo>
                    <a:lnTo>
                      <a:pt x="64" y="29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7" name="Freeform 110"/>
              <p:cNvSpPr>
                <a:spLocks/>
              </p:cNvSpPr>
              <p:nvPr/>
            </p:nvSpPr>
            <p:spPr bwMode="auto">
              <a:xfrm>
                <a:off x="4791" y="2109"/>
                <a:ext cx="312" cy="463"/>
              </a:xfrm>
              <a:custGeom>
                <a:avLst/>
                <a:gdLst>
                  <a:gd name="T0" fmla="*/ 4 w 312"/>
                  <a:gd name="T1" fmla="*/ 8 h 463"/>
                  <a:gd name="T2" fmla="*/ 2 w 312"/>
                  <a:gd name="T3" fmla="*/ 10 h 463"/>
                  <a:gd name="T4" fmla="*/ 0 w 312"/>
                  <a:gd name="T5" fmla="*/ 12 h 463"/>
                  <a:gd name="T6" fmla="*/ 0 w 312"/>
                  <a:gd name="T7" fmla="*/ 298 h 463"/>
                  <a:gd name="T8" fmla="*/ 2 w 312"/>
                  <a:gd name="T9" fmla="*/ 300 h 463"/>
                  <a:gd name="T10" fmla="*/ 4 w 312"/>
                  <a:gd name="T11" fmla="*/ 302 h 463"/>
                  <a:gd name="T12" fmla="*/ 284 w 312"/>
                  <a:gd name="T13" fmla="*/ 463 h 463"/>
                  <a:gd name="T14" fmla="*/ 286 w 312"/>
                  <a:gd name="T15" fmla="*/ 463 h 463"/>
                  <a:gd name="T16" fmla="*/ 288 w 312"/>
                  <a:gd name="T17" fmla="*/ 463 h 463"/>
                  <a:gd name="T18" fmla="*/ 296 w 312"/>
                  <a:gd name="T19" fmla="*/ 457 h 463"/>
                  <a:gd name="T20" fmla="*/ 304 w 312"/>
                  <a:gd name="T21" fmla="*/ 449 h 463"/>
                  <a:gd name="T22" fmla="*/ 310 w 312"/>
                  <a:gd name="T23" fmla="*/ 441 h 463"/>
                  <a:gd name="T24" fmla="*/ 312 w 312"/>
                  <a:gd name="T25" fmla="*/ 435 h 463"/>
                  <a:gd name="T26" fmla="*/ 312 w 312"/>
                  <a:gd name="T27" fmla="*/ 162 h 463"/>
                  <a:gd name="T28" fmla="*/ 310 w 312"/>
                  <a:gd name="T29" fmla="*/ 160 h 463"/>
                  <a:gd name="T30" fmla="*/ 308 w 312"/>
                  <a:gd name="T31" fmla="*/ 158 h 463"/>
                  <a:gd name="T32" fmla="*/ 36 w 312"/>
                  <a:gd name="T33" fmla="*/ 2 h 463"/>
                  <a:gd name="T34" fmla="*/ 32 w 312"/>
                  <a:gd name="T35" fmla="*/ 0 h 463"/>
                  <a:gd name="T36" fmla="*/ 28 w 312"/>
                  <a:gd name="T37" fmla="*/ 0 h 463"/>
                  <a:gd name="T38" fmla="*/ 18 w 312"/>
                  <a:gd name="T39" fmla="*/ 2 h 463"/>
                  <a:gd name="T40" fmla="*/ 4 w 312"/>
                  <a:gd name="T41" fmla="*/ 8 h 463"/>
                  <a:gd name="T42" fmla="*/ 32 w 312"/>
                  <a:gd name="T43" fmla="*/ 10 h 463"/>
                  <a:gd name="T44" fmla="*/ 302 w 312"/>
                  <a:gd name="T45" fmla="*/ 166 h 463"/>
                  <a:gd name="T46" fmla="*/ 302 w 312"/>
                  <a:gd name="T47" fmla="*/ 433 h 463"/>
                  <a:gd name="T48" fmla="*/ 296 w 312"/>
                  <a:gd name="T49" fmla="*/ 443 h 463"/>
                  <a:gd name="T50" fmla="*/ 292 w 312"/>
                  <a:gd name="T51" fmla="*/ 447 h 463"/>
                  <a:gd name="T52" fmla="*/ 286 w 312"/>
                  <a:gd name="T53" fmla="*/ 453 h 463"/>
                  <a:gd name="T54" fmla="*/ 10 w 312"/>
                  <a:gd name="T55" fmla="*/ 294 h 463"/>
                  <a:gd name="T56" fmla="*/ 10 w 312"/>
                  <a:gd name="T57" fmla="*/ 16 h 463"/>
                  <a:gd name="T58" fmla="*/ 24 w 312"/>
                  <a:gd name="T59" fmla="*/ 10 h 463"/>
                  <a:gd name="T60" fmla="*/ 28 w 312"/>
                  <a:gd name="T61" fmla="*/ 8 h 463"/>
                  <a:gd name="T62" fmla="*/ 32 w 312"/>
                  <a:gd name="T63" fmla="*/ 10 h 463"/>
                  <a:gd name="T64" fmla="*/ 4 w 312"/>
                  <a:gd name="T65" fmla="*/ 8 h 463"/>
                  <a:gd name="T66" fmla="*/ 302 w 312"/>
                  <a:gd name="T67" fmla="*/ 435 h 463"/>
                  <a:gd name="T68" fmla="*/ 4 w 312"/>
                  <a:gd name="T69" fmla="*/ 8 h 46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12"/>
                  <a:gd name="T106" fmla="*/ 0 h 463"/>
                  <a:gd name="T107" fmla="*/ 312 w 312"/>
                  <a:gd name="T108" fmla="*/ 463 h 46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12" h="463">
                    <a:moveTo>
                      <a:pt x="4" y="8"/>
                    </a:moveTo>
                    <a:lnTo>
                      <a:pt x="2" y="10"/>
                    </a:lnTo>
                    <a:lnTo>
                      <a:pt x="0" y="12"/>
                    </a:lnTo>
                    <a:lnTo>
                      <a:pt x="0" y="298"/>
                    </a:lnTo>
                    <a:lnTo>
                      <a:pt x="2" y="300"/>
                    </a:lnTo>
                    <a:lnTo>
                      <a:pt x="4" y="302"/>
                    </a:lnTo>
                    <a:lnTo>
                      <a:pt x="284" y="463"/>
                    </a:lnTo>
                    <a:lnTo>
                      <a:pt x="286" y="463"/>
                    </a:lnTo>
                    <a:lnTo>
                      <a:pt x="288" y="463"/>
                    </a:lnTo>
                    <a:lnTo>
                      <a:pt x="296" y="457"/>
                    </a:lnTo>
                    <a:lnTo>
                      <a:pt x="304" y="449"/>
                    </a:lnTo>
                    <a:lnTo>
                      <a:pt x="310" y="441"/>
                    </a:lnTo>
                    <a:lnTo>
                      <a:pt x="312" y="435"/>
                    </a:lnTo>
                    <a:lnTo>
                      <a:pt x="312" y="162"/>
                    </a:lnTo>
                    <a:lnTo>
                      <a:pt x="310" y="160"/>
                    </a:lnTo>
                    <a:lnTo>
                      <a:pt x="308" y="158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18" y="2"/>
                    </a:lnTo>
                    <a:lnTo>
                      <a:pt x="4" y="8"/>
                    </a:lnTo>
                    <a:lnTo>
                      <a:pt x="32" y="10"/>
                    </a:lnTo>
                    <a:lnTo>
                      <a:pt x="302" y="166"/>
                    </a:lnTo>
                    <a:lnTo>
                      <a:pt x="302" y="433"/>
                    </a:lnTo>
                    <a:lnTo>
                      <a:pt x="296" y="443"/>
                    </a:lnTo>
                    <a:lnTo>
                      <a:pt x="292" y="447"/>
                    </a:lnTo>
                    <a:lnTo>
                      <a:pt x="286" y="453"/>
                    </a:lnTo>
                    <a:lnTo>
                      <a:pt x="10" y="294"/>
                    </a:lnTo>
                    <a:lnTo>
                      <a:pt x="10" y="16"/>
                    </a:lnTo>
                    <a:lnTo>
                      <a:pt x="24" y="10"/>
                    </a:lnTo>
                    <a:lnTo>
                      <a:pt x="28" y="8"/>
                    </a:lnTo>
                    <a:lnTo>
                      <a:pt x="32" y="10"/>
                    </a:lnTo>
                    <a:lnTo>
                      <a:pt x="4" y="8"/>
                    </a:lnTo>
                    <a:lnTo>
                      <a:pt x="302" y="435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8" name="Freeform 111"/>
              <p:cNvSpPr>
                <a:spLocks/>
              </p:cNvSpPr>
              <p:nvPr/>
            </p:nvSpPr>
            <p:spPr bwMode="auto">
              <a:xfrm>
                <a:off x="4797" y="2121"/>
                <a:ext cx="280" cy="445"/>
              </a:xfrm>
              <a:custGeom>
                <a:avLst/>
                <a:gdLst>
                  <a:gd name="T0" fmla="*/ 0 w 280"/>
                  <a:gd name="T1" fmla="*/ 0 h 445"/>
                  <a:gd name="T2" fmla="*/ 280 w 280"/>
                  <a:gd name="T3" fmla="*/ 162 h 445"/>
                  <a:gd name="T4" fmla="*/ 280 w 280"/>
                  <a:gd name="T5" fmla="*/ 445 h 445"/>
                  <a:gd name="T6" fmla="*/ 0 w 280"/>
                  <a:gd name="T7" fmla="*/ 284 h 445"/>
                  <a:gd name="T8" fmla="*/ 0 w 280"/>
                  <a:gd name="T9" fmla="*/ 0 h 4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0"/>
                  <a:gd name="T16" fmla="*/ 0 h 445"/>
                  <a:gd name="T17" fmla="*/ 280 w 280"/>
                  <a:gd name="T18" fmla="*/ 445 h 4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0" h="445">
                    <a:moveTo>
                      <a:pt x="0" y="0"/>
                    </a:moveTo>
                    <a:lnTo>
                      <a:pt x="280" y="162"/>
                    </a:lnTo>
                    <a:lnTo>
                      <a:pt x="280" y="445"/>
                    </a:lnTo>
                    <a:lnTo>
                      <a:pt x="0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59" name="Freeform 112"/>
              <p:cNvSpPr>
                <a:spLocks/>
              </p:cNvSpPr>
              <p:nvPr/>
            </p:nvSpPr>
            <p:spPr bwMode="auto">
              <a:xfrm>
                <a:off x="4815" y="2153"/>
                <a:ext cx="246" cy="383"/>
              </a:xfrm>
              <a:custGeom>
                <a:avLst/>
                <a:gdLst>
                  <a:gd name="T0" fmla="*/ 0 w 246"/>
                  <a:gd name="T1" fmla="*/ 0 h 383"/>
                  <a:gd name="T2" fmla="*/ 246 w 246"/>
                  <a:gd name="T3" fmla="*/ 142 h 383"/>
                  <a:gd name="T4" fmla="*/ 246 w 246"/>
                  <a:gd name="T5" fmla="*/ 383 h 383"/>
                  <a:gd name="T6" fmla="*/ 0 w 246"/>
                  <a:gd name="T7" fmla="*/ 242 h 383"/>
                  <a:gd name="T8" fmla="*/ 0 w 246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383"/>
                  <a:gd name="T17" fmla="*/ 246 w 246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383">
                    <a:moveTo>
                      <a:pt x="0" y="0"/>
                    </a:moveTo>
                    <a:lnTo>
                      <a:pt x="246" y="142"/>
                    </a:lnTo>
                    <a:lnTo>
                      <a:pt x="246" y="383"/>
                    </a:lnTo>
                    <a:lnTo>
                      <a:pt x="0" y="2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8B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0" name="Freeform 113"/>
              <p:cNvSpPr>
                <a:spLocks/>
              </p:cNvSpPr>
              <p:nvPr/>
            </p:nvSpPr>
            <p:spPr bwMode="auto">
              <a:xfrm>
                <a:off x="4815" y="2153"/>
                <a:ext cx="246" cy="383"/>
              </a:xfrm>
              <a:custGeom>
                <a:avLst/>
                <a:gdLst>
                  <a:gd name="T0" fmla="*/ 4 w 246"/>
                  <a:gd name="T1" fmla="*/ 2 h 383"/>
                  <a:gd name="T2" fmla="*/ 4 w 246"/>
                  <a:gd name="T3" fmla="*/ 240 h 383"/>
                  <a:gd name="T4" fmla="*/ 246 w 246"/>
                  <a:gd name="T5" fmla="*/ 377 h 383"/>
                  <a:gd name="T6" fmla="*/ 246 w 246"/>
                  <a:gd name="T7" fmla="*/ 383 h 383"/>
                  <a:gd name="T8" fmla="*/ 0 w 246"/>
                  <a:gd name="T9" fmla="*/ 242 h 383"/>
                  <a:gd name="T10" fmla="*/ 0 w 246"/>
                  <a:gd name="T11" fmla="*/ 0 h 383"/>
                  <a:gd name="T12" fmla="*/ 4 w 246"/>
                  <a:gd name="T13" fmla="*/ 2 h 3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6"/>
                  <a:gd name="T22" fmla="*/ 0 h 383"/>
                  <a:gd name="T23" fmla="*/ 246 w 246"/>
                  <a:gd name="T24" fmla="*/ 383 h 3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6" h="383">
                    <a:moveTo>
                      <a:pt x="4" y="2"/>
                    </a:moveTo>
                    <a:lnTo>
                      <a:pt x="4" y="240"/>
                    </a:lnTo>
                    <a:lnTo>
                      <a:pt x="246" y="377"/>
                    </a:lnTo>
                    <a:lnTo>
                      <a:pt x="246" y="383"/>
                    </a:lnTo>
                    <a:lnTo>
                      <a:pt x="0" y="242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1" name="Freeform 114"/>
              <p:cNvSpPr>
                <a:spLocks/>
              </p:cNvSpPr>
              <p:nvPr/>
            </p:nvSpPr>
            <p:spPr bwMode="auto">
              <a:xfrm>
                <a:off x="4797" y="2113"/>
                <a:ext cx="300" cy="170"/>
              </a:xfrm>
              <a:custGeom>
                <a:avLst/>
                <a:gdLst>
                  <a:gd name="T0" fmla="*/ 28 w 300"/>
                  <a:gd name="T1" fmla="*/ 0 h 170"/>
                  <a:gd name="T2" fmla="*/ 300 w 300"/>
                  <a:gd name="T3" fmla="*/ 158 h 170"/>
                  <a:gd name="T4" fmla="*/ 280 w 300"/>
                  <a:gd name="T5" fmla="*/ 170 h 170"/>
                  <a:gd name="T6" fmla="*/ 0 w 300"/>
                  <a:gd name="T7" fmla="*/ 8 h 170"/>
                  <a:gd name="T8" fmla="*/ 10 w 300"/>
                  <a:gd name="T9" fmla="*/ 2 h 170"/>
                  <a:gd name="T10" fmla="*/ 20 w 300"/>
                  <a:gd name="T11" fmla="*/ 0 h 170"/>
                  <a:gd name="T12" fmla="*/ 24 w 300"/>
                  <a:gd name="T13" fmla="*/ 0 h 170"/>
                  <a:gd name="T14" fmla="*/ 28 w 300"/>
                  <a:gd name="T15" fmla="*/ 0 h 1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0"/>
                  <a:gd name="T25" fmla="*/ 0 h 170"/>
                  <a:gd name="T26" fmla="*/ 300 w 300"/>
                  <a:gd name="T27" fmla="*/ 170 h 1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0" h="170">
                    <a:moveTo>
                      <a:pt x="28" y="0"/>
                    </a:moveTo>
                    <a:lnTo>
                      <a:pt x="300" y="158"/>
                    </a:lnTo>
                    <a:lnTo>
                      <a:pt x="280" y="170"/>
                    </a:lnTo>
                    <a:lnTo>
                      <a:pt x="0" y="8"/>
                    </a:lnTo>
                    <a:lnTo>
                      <a:pt x="10" y="2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2" name="Freeform 115"/>
              <p:cNvSpPr>
                <a:spLocks/>
              </p:cNvSpPr>
              <p:nvPr/>
            </p:nvSpPr>
            <p:spPr bwMode="auto">
              <a:xfrm>
                <a:off x="5077" y="2271"/>
                <a:ext cx="20" cy="295"/>
              </a:xfrm>
              <a:custGeom>
                <a:avLst/>
                <a:gdLst>
                  <a:gd name="T0" fmla="*/ 0 w 20"/>
                  <a:gd name="T1" fmla="*/ 295 h 295"/>
                  <a:gd name="T2" fmla="*/ 0 w 20"/>
                  <a:gd name="T3" fmla="*/ 12 h 295"/>
                  <a:gd name="T4" fmla="*/ 20 w 20"/>
                  <a:gd name="T5" fmla="*/ 0 h 295"/>
                  <a:gd name="T6" fmla="*/ 20 w 20"/>
                  <a:gd name="T7" fmla="*/ 271 h 295"/>
                  <a:gd name="T8" fmla="*/ 20 w 20"/>
                  <a:gd name="T9" fmla="*/ 273 h 295"/>
                  <a:gd name="T10" fmla="*/ 14 w 20"/>
                  <a:gd name="T11" fmla="*/ 283 h 295"/>
                  <a:gd name="T12" fmla="*/ 8 w 20"/>
                  <a:gd name="T13" fmla="*/ 289 h 295"/>
                  <a:gd name="T14" fmla="*/ 0 w 20"/>
                  <a:gd name="T15" fmla="*/ 295 h 2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5"/>
                  <a:gd name="T26" fmla="*/ 20 w 20"/>
                  <a:gd name="T27" fmla="*/ 295 h 29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5">
                    <a:moveTo>
                      <a:pt x="0" y="295"/>
                    </a:moveTo>
                    <a:lnTo>
                      <a:pt x="0" y="12"/>
                    </a:lnTo>
                    <a:lnTo>
                      <a:pt x="20" y="0"/>
                    </a:lnTo>
                    <a:lnTo>
                      <a:pt x="20" y="271"/>
                    </a:lnTo>
                    <a:lnTo>
                      <a:pt x="20" y="273"/>
                    </a:lnTo>
                    <a:lnTo>
                      <a:pt x="14" y="283"/>
                    </a:lnTo>
                    <a:lnTo>
                      <a:pt x="8" y="289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3" name="Freeform 116"/>
              <p:cNvSpPr>
                <a:spLocks/>
              </p:cNvSpPr>
              <p:nvPr/>
            </p:nvSpPr>
            <p:spPr bwMode="auto">
              <a:xfrm>
                <a:off x="5113" y="2259"/>
                <a:ext cx="355" cy="501"/>
              </a:xfrm>
              <a:custGeom>
                <a:avLst/>
                <a:gdLst>
                  <a:gd name="T0" fmla="*/ 221 w 355"/>
                  <a:gd name="T1" fmla="*/ 2 h 501"/>
                  <a:gd name="T2" fmla="*/ 10 w 355"/>
                  <a:gd name="T3" fmla="*/ 124 h 501"/>
                  <a:gd name="T4" fmla="*/ 6 w 355"/>
                  <a:gd name="T5" fmla="*/ 128 h 501"/>
                  <a:gd name="T6" fmla="*/ 2 w 355"/>
                  <a:gd name="T7" fmla="*/ 132 h 501"/>
                  <a:gd name="T8" fmla="*/ 0 w 355"/>
                  <a:gd name="T9" fmla="*/ 136 h 501"/>
                  <a:gd name="T10" fmla="*/ 0 w 355"/>
                  <a:gd name="T11" fmla="*/ 142 h 501"/>
                  <a:gd name="T12" fmla="*/ 0 w 355"/>
                  <a:gd name="T13" fmla="*/ 421 h 501"/>
                  <a:gd name="T14" fmla="*/ 0 w 355"/>
                  <a:gd name="T15" fmla="*/ 425 h 501"/>
                  <a:gd name="T16" fmla="*/ 2 w 355"/>
                  <a:gd name="T17" fmla="*/ 431 h 501"/>
                  <a:gd name="T18" fmla="*/ 6 w 355"/>
                  <a:gd name="T19" fmla="*/ 435 h 501"/>
                  <a:gd name="T20" fmla="*/ 10 w 355"/>
                  <a:gd name="T21" fmla="*/ 439 h 501"/>
                  <a:gd name="T22" fmla="*/ 113 w 355"/>
                  <a:gd name="T23" fmla="*/ 499 h 501"/>
                  <a:gd name="T24" fmla="*/ 117 w 355"/>
                  <a:gd name="T25" fmla="*/ 501 h 501"/>
                  <a:gd name="T26" fmla="*/ 123 w 355"/>
                  <a:gd name="T27" fmla="*/ 501 h 501"/>
                  <a:gd name="T28" fmla="*/ 129 w 355"/>
                  <a:gd name="T29" fmla="*/ 501 h 501"/>
                  <a:gd name="T30" fmla="*/ 135 w 355"/>
                  <a:gd name="T31" fmla="*/ 499 h 501"/>
                  <a:gd name="T32" fmla="*/ 345 w 355"/>
                  <a:gd name="T33" fmla="*/ 377 h 501"/>
                  <a:gd name="T34" fmla="*/ 349 w 355"/>
                  <a:gd name="T35" fmla="*/ 373 h 501"/>
                  <a:gd name="T36" fmla="*/ 353 w 355"/>
                  <a:gd name="T37" fmla="*/ 369 h 501"/>
                  <a:gd name="T38" fmla="*/ 355 w 355"/>
                  <a:gd name="T39" fmla="*/ 363 h 501"/>
                  <a:gd name="T40" fmla="*/ 355 w 355"/>
                  <a:gd name="T41" fmla="*/ 359 h 501"/>
                  <a:gd name="T42" fmla="*/ 355 w 355"/>
                  <a:gd name="T43" fmla="*/ 80 h 501"/>
                  <a:gd name="T44" fmla="*/ 355 w 355"/>
                  <a:gd name="T45" fmla="*/ 74 h 501"/>
                  <a:gd name="T46" fmla="*/ 353 w 355"/>
                  <a:gd name="T47" fmla="*/ 70 h 501"/>
                  <a:gd name="T48" fmla="*/ 349 w 355"/>
                  <a:gd name="T49" fmla="*/ 66 h 501"/>
                  <a:gd name="T50" fmla="*/ 345 w 355"/>
                  <a:gd name="T51" fmla="*/ 62 h 501"/>
                  <a:gd name="T52" fmla="*/ 241 w 355"/>
                  <a:gd name="T53" fmla="*/ 2 h 501"/>
                  <a:gd name="T54" fmla="*/ 237 w 355"/>
                  <a:gd name="T55" fmla="*/ 0 h 501"/>
                  <a:gd name="T56" fmla="*/ 231 w 355"/>
                  <a:gd name="T57" fmla="*/ 0 h 501"/>
                  <a:gd name="T58" fmla="*/ 225 w 355"/>
                  <a:gd name="T59" fmla="*/ 0 h 501"/>
                  <a:gd name="T60" fmla="*/ 221 w 355"/>
                  <a:gd name="T61" fmla="*/ 2 h 501"/>
                  <a:gd name="T62" fmla="*/ 117 w 355"/>
                  <a:gd name="T63" fmla="*/ 491 h 501"/>
                  <a:gd name="T64" fmla="*/ 15 w 355"/>
                  <a:gd name="T65" fmla="*/ 431 h 501"/>
                  <a:gd name="T66" fmla="*/ 12 w 355"/>
                  <a:gd name="T67" fmla="*/ 427 h 501"/>
                  <a:gd name="T68" fmla="*/ 10 w 355"/>
                  <a:gd name="T69" fmla="*/ 421 h 501"/>
                  <a:gd name="T70" fmla="*/ 10 w 355"/>
                  <a:gd name="T71" fmla="*/ 142 h 501"/>
                  <a:gd name="T72" fmla="*/ 12 w 355"/>
                  <a:gd name="T73" fmla="*/ 136 h 501"/>
                  <a:gd name="T74" fmla="*/ 15 w 355"/>
                  <a:gd name="T75" fmla="*/ 132 h 501"/>
                  <a:gd name="T76" fmla="*/ 225 w 355"/>
                  <a:gd name="T77" fmla="*/ 10 h 501"/>
                  <a:gd name="T78" fmla="*/ 231 w 355"/>
                  <a:gd name="T79" fmla="*/ 8 h 501"/>
                  <a:gd name="T80" fmla="*/ 237 w 355"/>
                  <a:gd name="T81" fmla="*/ 10 h 501"/>
                  <a:gd name="T82" fmla="*/ 341 w 355"/>
                  <a:gd name="T83" fmla="*/ 70 h 501"/>
                  <a:gd name="T84" fmla="*/ 345 w 355"/>
                  <a:gd name="T85" fmla="*/ 74 h 501"/>
                  <a:gd name="T86" fmla="*/ 347 w 355"/>
                  <a:gd name="T87" fmla="*/ 80 h 501"/>
                  <a:gd name="T88" fmla="*/ 347 w 355"/>
                  <a:gd name="T89" fmla="*/ 359 h 501"/>
                  <a:gd name="T90" fmla="*/ 345 w 355"/>
                  <a:gd name="T91" fmla="*/ 363 h 501"/>
                  <a:gd name="T92" fmla="*/ 341 w 355"/>
                  <a:gd name="T93" fmla="*/ 369 h 501"/>
                  <a:gd name="T94" fmla="*/ 129 w 355"/>
                  <a:gd name="T95" fmla="*/ 491 h 501"/>
                  <a:gd name="T96" fmla="*/ 123 w 355"/>
                  <a:gd name="T97" fmla="*/ 491 h 501"/>
                  <a:gd name="T98" fmla="*/ 117 w 355"/>
                  <a:gd name="T99" fmla="*/ 491 h 501"/>
                  <a:gd name="T100" fmla="*/ 221 w 355"/>
                  <a:gd name="T101" fmla="*/ 2 h 50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55"/>
                  <a:gd name="T154" fmla="*/ 0 h 501"/>
                  <a:gd name="T155" fmla="*/ 355 w 355"/>
                  <a:gd name="T156" fmla="*/ 501 h 50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55" h="501">
                    <a:moveTo>
                      <a:pt x="221" y="2"/>
                    </a:moveTo>
                    <a:lnTo>
                      <a:pt x="10" y="124"/>
                    </a:lnTo>
                    <a:lnTo>
                      <a:pt x="6" y="128"/>
                    </a:lnTo>
                    <a:lnTo>
                      <a:pt x="2" y="132"/>
                    </a:lnTo>
                    <a:lnTo>
                      <a:pt x="0" y="136"/>
                    </a:lnTo>
                    <a:lnTo>
                      <a:pt x="0" y="142"/>
                    </a:lnTo>
                    <a:lnTo>
                      <a:pt x="0" y="421"/>
                    </a:lnTo>
                    <a:lnTo>
                      <a:pt x="0" y="425"/>
                    </a:lnTo>
                    <a:lnTo>
                      <a:pt x="2" y="431"/>
                    </a:lnTo>
                    <a:lnTo>
                      <a:pt x="6" y="435"/>
                    </a:lnTo>
                    <a:lnTo>
                      <a:pt x="10" y="439"/>
                    </a:lnTo>
                    <a:lnTo>
                      <a:pt x="113" y="499"/>
                    </a:lnTo>
                    <a:lnTo>
                      <a:pt x="117" y="501"/>
                    </a:lnTo>
                    <a:lnTo>
                      <a:pt x="123" y="501"/>
                    </a:lnTo>
                    <a:lnTo>
                      <a:pt x="129" y="501"/>
                    </a:lnTo>
                    <a:lnTo>
                      <a:pt x="135" y="499"/>
                    </a:lnTo>
                    <a:lnTo>
                      <a:pt x="345" y="377"/>
                    </a:lnTo>
                    <a:lnTo>
                      <a:pt x="349" y="373"/>
                    </a:lnTo>
                    <a:lnTo>
                      <a:pt x="353" y="369"/>
                    </a:lnTo>
                    <a:lnTo>
                      <a:pt x="355" y="363"/>
                    </a:lnTo>
                    <a:lnTo>
                      <a:pt x="355" y="359"/>
                    </a:lnTo>
                    <a:lnTo>
                      <a:pt x="355" y="80"/>
                    </a:lnTo>
                    <a:lnTo>
                      <a:pt x="355" y="74"/>
                    </a:lnTo>
                    <a:lnTo>
                      <a:pt x="353" y="70"/>
                    </a:lnTo>
                    <a:lnTo>
                      <a:pt x="349" y="66"/>
                    </a:lnTo>
                    <a:lnTo>
                      <a:pt x="345" y="62"/>
                    </a:lnTo>
                    <a:lnTo>
                      <a:pt x="241" y="2"/>
                    </a:lnTo>
                    <a:lnTo>
                      <a:pt x="237" y="0"/>
                    </a:lnTo>
                    <a:lnTo>
                      <a:pt x="231" y="0"/>
                    </a:lnTo>
                    <a:lnTo>
                      <a:pt x="225" y="0"/>
                    </a:lnTo>
                    <a:lnTo>
                      <a:pt x="221" y="2"/>
                    </a:lnTo>
                    <a:lnTo>
                      <a:pt x="117" y="491"/>
                    </a:lnTo>
                    <a:lnTo>
                      <a:pt x="15" y="431"/>
                    </a:lnTo>
                    <a:lnTo>
                      <a:pt x="12" y="427"/>
                    </a:lnTo>
                    <a:lnTo>
                      <a:pt x="10" y="421"/>
                    </a:lnTo>
                    <a:lnTo>
                      <a:pt x="10" y="142"/>
                    </a:lnTo>
                    <a:lnTo>
                      <a:pt x="12" y="136"/>
                    </a:lnTo>
                    <a:lnTo>
                      <a:pt x="15" y="132"/>
                    </a:lnTo>
                    <a:lnTo>
                      <a:pt x="225" y="10"/>
                    </a:lnTo>
                    <a:lnTo>
                      <a:pt x="231" y="8"/>
                    </a:lnTo>
                    <a:lnTo>
                      <a:pt x="237" y="10"/>
                    </a:lnTo>
                    <a:lnTo>
                      <a:pt x="341" y="70"/>
                    </a:lnTo>
                    <a:lnTo>
                      <a:pt x="345" y="74"/>
                    </a:lnTo>
                    <a:lnTo>
                      <a:pt x="347" y="80"/>
                    </a:lnTo>
                    <a:lnTo>
                      <a:pt x="347" y="359"/>
                    </a:lnTo>
                    <a:lnTo>
                      <a:pt x="345" y="363"/>
                    </a:lnTo>
                    <a:lnTo>
                      <a:pt x="341" y="369"/>
                    </a:lnTo>
                    <a:lnTo>
                      <a:pt x="129" y="491"/>
                    </a:lnTo>
                    <a:lnTo>
                      <a:pt x="123" y="491"/>
                    </a:lnTo>
                    <a:lnTo>
                      <a:pt x="117" y="491"/>
                    </a:lnTo>
                    <a:lnTo>
                      <a:pt x="221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4" name="Freeform 117"/>
              <p:cNvSpPr>
                <a:spLocks/>
              </p:cNvSpPr>
              <p:nvPr/>
            </p:nvSpPr>
            <p:spPr bwMode="auto">
              <a:xfrm>
                <a:off x="5117" y="2393"/>
                <a:ext cx="119" cy="363"/>
              </a:xfrm>
              <a:custGeom>
                <a:avLst/>
                <a:gdLst>
                  <a:gd name="T0" fmla="*/ 119 w 119"/>
                  <a:gd name="T1" fmla="*/ 363 h 363"/>
                  <a:gd name="T2" fmla="*/ 119 w 119"/>
                  <a:gd name="T3" fmla="*/ 69 h 363"/>
                  <a:gd name="T4" fmla="*/ 4 w 119"/>
                  <a:gd name="T5" fmla="*/ 0 h 363"/>
                  <a:gd name="T6" fmla="*/ 0 w 119"/>
                  <a:gd name="T7" fmla="*/ 8 h 363"/>
                  <a:gd name="T8" fmla="*/ 0 w 119"/>
                  <a:gd name="T9" fmla="*/ 287 h 363"/>
                  <a:gd name="T10" fmla="*/ 4 w 119"/>
                  <a:gd name="T11" fmla="*/ 295 h 363"/>
                  <a:gd name="T12" fmla="*/ 8 w 119"/>
                  <a:gd name="T13" fmla="*/ 301 h 363"/>
                  <a:gd name="T14" fmla="*/ 111 w 119"/>
                  <a:gd name="T15" fmla="*/ 361 h 363"/>
                  <a:gd name="T16" fmla="*/ 119 w 119"/>
                  <a:gd name="T17" fmla="*/ 363 h 3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9"/>
                  <a:gd name="T28" fmla="*/ 0 h 363"/>
                  <a:gd name="T29" fmla="*/ 119 w 119"/>
                  <a:gd name="T30" fmla="*/ 363 h 3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9" h="363">
                    <a:moveTo>
                      <a:pt x="119" y="363"/>
                    </a:moveTo>
                    <a:lnTo>
                      <a:pt x="119" y="69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0" y="287"/>
                    </a:lnTo>
                    <a:lnTo>
                      <a:pt x="4" y="295"/>
                    </a:lnTo>
                    <a:lnTo>
                      <a:pt x="8" y="301"/>
                    </a:lnTo>
                    <a:lnTo>
                      <a:pt x="111" y="361"/>
                    </a:lnTo>
                    <a:lnTo>
                      <a:pt x="119" y="36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5" name="Freeform 118"/>
              <p:cNvSpPr>
                <a:spLocks/>
              </p:cNvSpPr>
              <p:nvPr/>
            </p:nvSpPr>
            <p:spPr bwMode="auto">
              <a:xfrm>
                <a:off x="5125" y="2425"/>
                <a:ext cx="99" cy="165"/>
              </a:xfrm>
              <a:custGeom>
                <a:avLst/>
                <a:gdLst>
                  <a:gd name="T0" fmla="*/ 0 w 99"/>
                  <a:gd name="T1" fmla="*/ 0 h 165"/>
                  <a:gd name="T2" fmla="*/ 99 w 99"/>
                  <a:gd name="T3" fmla="*/ 57 h 165"/>
                  <a:gd name="T4" fmla="*/ 99 w 99"/>
                  <a:gd name="T5" fmla="*/ 165 h 165"/>
                  <a:gd name="T6" fmla="*/ 0 w 99"/>
                  <a:gd name="T7" fmla="*/ 109 h 165"/>
                  <a:gd name="T8" fmla="*/ 0 w 99"/>
                  <a:gd name="T9" fmla="*/ 0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165"/>
                  <a:gd name="T17" fmla="*/ 99 w 99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165">
                    <a:moveTo>
                      <a:pt x="0" y="0"/>
                    </a:moveTo>
                    <a:lnTo>
                      <a:pt x="99" y="57"/>
                    </a:lnTo>
                    <a:lnTo>
                      <a:pt x="99" y="165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6" name="Freeform 119"/>
              <p:cNvSpPr>
                <a:spLocks/>
              </p:cNvSpPr>
              <p:nvPr/>
            </p:nvSpPr>
            <p:spPr bwMode="auto">
              <a:xfrm>
                <a:off x="5125" y="2425"/>
                <a:ext cx="99" cy="165"/>
              </a:xfrm>
              <a:custGeom>
                <a:avLst/>
                <a:gdLst>
                  <a:gd name="T0" fmla="*/ 3 w 99"/>
                  <a:gd name="T1" fmla="*/ 2 h 165"/>
                  <a:gd name="T2" fmla="*/ 3 w 99"/>
                  <a:gd name="T3" fmla="*/ 105 h 165"/>
                  <a:gd name="T4" fmla="*/ 99 w 99"/>
                  <a:gd name="T5" fmla="*/ 161 h 165"/>
                  <a:gd name="T6" fmla="*/ 99 w 99"/>
                  <a:gd name="T7" fmla="*/ 165 h 165"/>
                  <a:gd name="T8" fmla="*/ 0 w 99"/>
                  <a:gd name="T9" fmla="*/ 109 h 165"/>
                  <a:gd name="T10" fmla="*/ 0 w 99"/>
                  <a:gd name="T11" fmla="*/ 0 h 165"/>
                  <a:gd name="T12" fmla="*/ 3 w 99"/>
                  <a:gd name="T13" fmla="*/ 2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9"/>
                  <a:gd name="T22" fmla="*/ 0 h 165"/>
                  <a:gd name="T23" fmla="*/ 99 w 99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9" h="165">
                    <a:moveTo>
                      <a:pt x="3" y="2"/>
                    </a:moveTo>
                    <a:lnTo>
                      <a:pt x="3" y="105"/>
                    </a:lnTo>
                    <a:lnTo>
                      <a:pt x="99" y="161"/>
                    </a:lnTo>
                    <a:lnTo>
                      <a:pt x="99" y="165"/>
                    </a:lnTo>
                    <a:lnTo>
                      <a:pt x="0" y="109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7" name="Freeform 120"/>
              <p:cNvSpPr>
                <a:spLocks/>
              </p:cNvSpPr>
              <p:nvPr/>
            </p:nvSpPr>
            <p:spPr bwMode="auto">
              <a:xfrm>
                <a:off x="5140" y="2455"/>
                <a:ext cx="76" cy="43"/>
              </a:xfrm>
              <a:custGeom>
                <a:avLst/>
                <a:gdLst>
                  <a:gd name="T0" fmla="*/ 0 w 76"/>
                  <a:gd name="T1" fmla="*/ 0 h 43"/>
                  <a:gd name="T2" fmla="*/ 0 w 76"/>
                  <a:gd name="T3" fmla="*/ 2 h 43"/>
                  <a:gd name="T4" fmla="*/ 0 w 76"/>
                  <a:gd name="T5" fmla="*/ 4 h 43"/>
                  <a:gd name="T6" fmla="*/ 72 w 76"/>
                  <a:gd name="T7" fmla="*/ 43 h 43"/>
                  <a:gd name="T8" fmla="*/ 74 w 76"/>
                  <a:gd name="T9" fmla="*/ 43 h 43"/>
                  <a:gd name="T10" fmla="*/ 76 w 76"/>
                  <a:gd name="T11" fmla="*/ 41 h 43"/>
                  <a:gd name="T12" fmla="*/ 74 w 76"/>
                  <a:gd name="T13" fmla="*/ 39 h 43"/>
                  <a:gd name="T14" fmla="*/ 4 w 76"/>
                  <a:gd name="T15" fmla="*/ 0 h 43"/>
                  <a:gd name="T16" fmla="*/ 2 w 76"/>
                  <a:gd name="T17" fmla="*/ 0 h 43"/>
                  <a:gd name="T18" fmla="*/ 0 w 76"/>
                  <a:gd name="T19" fmla="*/ 0 h 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43"/>
                  <a:gd name="T32" fmla="*/ 76 w 76"/>
                  <a:gd name="T33" fmla="*/ 43 h 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43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72" y="43"/>
                    </a:lnTo>
                    <a:lnTo>
                      <a:pt x="74" y="43"/>
                    </a:lnTo>
                    <a:lnTo>
                      <a:pt x="76" y="41"/>
                    </a:lnTo>
                    <a:lnTo>
                      <a:pt x="74" y="39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8" name="Freeform 121"/>
              <p:cNvSpPr>
                <a:spLocks/>
              </p:cNvSpPr>
              <p:nvPr/>
            </p:nvSpPr>
            <p:spPr bwMode="auto">
              <a:xfrm>
                <a:off x="5140" y="2482"/>
                <a:ext cx="76" cy="44"/>
              </a:xfrm>
              <a:custGeom>
                <a:avLst/>
                <a:gdLst>
                  <a:gd name="T0" fmla="*/ 0 w 76"/>
                  <a:gd name="T1" fmla="*/ 0 h 44"/>
                  <a:gd name="T2" fmla="*/ 0 w 76"/>
                  <a:gd name="T3" fmla="*/ 2 h 44"/>
                  <a:gd name="T4" fmla="*/ 0 w 76"/>
                  <a:gd name="T5" fmla="*/ 4 h 44"/>
                  <a:gd name="T6" fmla="*/ 72 w 76"/>
                  <a:gd name="T7" fmla="*/ 44 h 44"/>
                  <a:gd name="T8" fmla="*/ 74 w 76"/>
                  <a:gd name="T9" fmla="*/ 44 h 44"/>
                  <a:gd name="T10" fmla="*/ 76 w 76"/>
                  <a:gd name="T11" fmla="*/ 42 h 44"/>
                  <a:gd name="T12" fmla="*/ 74 w 76"/>
                  <a:gd name="T13" fmla="*/ 40 h 44"/>
                  <a:gd name="T14" fmla="*/ 4 w 76"/>
                  <a:gd name="T15" fmla="*/ 0 h 44"/>
                  <a:gd name="T16" fmla="*/ 2 w 76"/>
                  <a:gd name="T17" fmla="*/ 0 h 44"/>
                  <a:gd name="T18" fmla="*/ 0 w 76"/>
                  <a:gd name="T19" fmla="*/ 0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44"/>
                  <a:gd name="T32" fmla="*/ 76 w 76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4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72" y="44"/>
                    </a:lnTo>
                    <a:lnTo>
                      <a:pt x="74" y="44"/>
                    </a:lnTo>
                    <a:lnTo>
                      <a:pt x="76" y="42"/>
                    </a:lnTo>
                    <a:lnTo>
                      <a:pt x="74" y="4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69" name="Freeform 122"/>
              <p:cNvSpPr>
                <a:spLocks/>
              </p:cNvSpPr>
              <p:nvPr/>
            </p:nvSpPr>
            <p:spPr bwMode="auto">
              <a:xfrm>
                <a:off x="5158" y="2578"/>
                <a:ext cx="26" cy="34"/>
              </a:xfrm>
              <a:custGeom>
                <a:avLst/>
                <a:gdLst>
                  <a:gd name="T0" fmla="*/ 26 w 26"/>
                  <a:gd name="T1" fmla="*/ 24 h 34"/>
                  <a:gd name="T2" fmla="*/ 26 w 26"/>
                  <a:gd name="T3" fmla="*/ 30 h 34"/>
                  <a:gd name="T4" fmla="*/ 22 w 26"/>
                  <a:gd name="T5" fmla="*/ 32 h 34"/>
                  <a:gd name="T6" fmla="*/ 18 w 26"/>
                  <a:gd name="T7" fmla="*/ 34 h 34"/>
                  <a:gd name="T8" fmla="*/ 14 w 26"/>
                  <a:gd name="T9" fmla="*/ 32 h 34"/>
                  <a:gd name="T10" fmla="*/ 8 w 26"/>
                  <a:gd name="T11" fmla="*/ 28 h 34"/>
                  <a:gd name="T12" fmla="*/ 4 w 26"/>
                  <a:gd name="T13" fmla="*/ 22 h 34"/>
                  <a:gd name="T14" fmla="*/ 2 w 26"/>
                  <a:gd name="T15" fmla="*/ 16 h 34"/>
                  <a:gd name="T16" fmla="*/ 0 w 26"/>
                  <a:gd name="T17" fmla="*/ 10 h 34"/>
                  <a:gd name="T18" fmla="*/ 2 w 26"/>
                  <a:gd name="T19" fmla="*/ 4 h 34"/>
                  <a:gd name="T20" fmla="*/ 4 w 26"/>
                  <a:gd name="T21" fmla="*/ 0 h 34"/>
                  <a:gd name="T22" fmla="*/ 8 w 26"/>
                  <a:gd name="T23" fmla="*/ 0 h 34"/>
                  <a:gd name="T24" fmla="*/ 14 w 26"/>
                  <a:gd name="T25" fmla="*/ 2 h 34"/>
                  <a:gd name="T26" fmla="*/ 18 w 26"/>
                  <a:gd name="T27" fmla="*/ 6 h 34"/>
                  <a:gd name="T28" fmla="*/ 22 w 26"/>
                  <a:gd name="T29" fmla="*/ 12 h 34"/>
                  <a:gd name="T30" fmla="*/ 26 w 26"/>
                  <a:gd name="T31" fmla="*/ 18 h 34"/>
                  <a:gd name="T32" fmla="*/ 26 w 26"/>
                  <a:gd name="T33" fmla="*/ 2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34"/>
                  <a:gd name="T53" fmla="*/ 26 w 26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34">
                    <a:moveTo>
                      <a:pt x="26" y="24"/>
                    </a:moveTo>
                    <a:lnTo>
                      <a:pt x="26" y="30"/>
                    </a:lnTo>
                    <a:lnTo>
                      <a:pt x="22" y="32"/>
                    </a:lnTo>
                    <a:lnTo>
                      <a:pt x="18" y="34"/>
                    </a:lnTo>
                    <a:lnTo>
                      <a:pt x="14" y="32"/>
                    </a:lnTo>
                    <a:lnTo>
                      <a:pt x="8" y="28"/>
                    </a:lnTo>
                    <a:lnTo>
                      <a:pt x="4" y="22"/>
                    </a:lnTo>
                    <a:lnTo>
                      <a:pt x="2" y="16"/>
                    </a:lnTo>
                    <a:lnTo>
                      <a:pt x="0" y="10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4" y="2"/>
                    </a:lnTo>
                    <a:lnTo>
                      <a:pt x="18" y="6"/>
                    </a:lnTo>
                    <a:lnTo>
                      <a:pt x="22" y="12"/>
                    </a:lnTo>
                    <a:lnTo>
                      <a:pt x="26" y="18"/>
                    </a:lnTo>
                    <a:lnTo>
                      <a:pt x="26" y="2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0" name="Freeform 123"/>
              <p:cNvSpPr>
                <a:spLocks/>
              </p:cNvSpPr>
              <p:nvPr/>
            </p:nvSpPr>
            <p:spPr bwMode="auto">
              <a:xfrm>
                <a:off x="5136" y="2666"/>
                <a:ext cx="80" cy="56"/>
              </a:xfrm>
              <a:custGeom>
                <a:avLst/>
                <a:gdLst>
                  <a:gd name="T0" fmla="*/ 6 w 80"/>
                  <a:gd name="T1" fmla="*/ 2 h 56"/>
                  <a:gd name="T2" fmla="*/ 4 w 80"/>
                  <a:gd name="T3" fmla="*/ 0 h 56"/>
                  <a:gd name="T4" fmla="*/ 2 w 80"/>
                  <a:gd name="T5" fmla="*/ 0 h 56"/>
                  <a:gd name="T6" fmla="*/ 0 w 80"/>
                  <a:gd name="T7" fmla="*/ 2 h 56"/>
                  <a:gd name="T8" fmla="*/ 0 w 80"/>
                  <a:gd name="T9" fmla="*/ 6 h 56"/>
                  <a:gd name="T10" fmla="*/ 2 w 80"/>
                  <a:gd name="T11" fmla="*/ 12 h 56"/>
                  <a:gd name="T12" fmla="*/ 6 w 80"/>
                  <a:gd name="T13" fmla="*/ 18 h 56"/>
                  <a:gd name="T14" fmla="*/ 72 w 80"/>
                  <a:gd name="T15" fmla="*/ 56 h 56"/>
                  <a:gd name="T16" fmla="*/ 76 w 80"/>
                  <a:gd name="T17" fmla="*/ 56 h 56"/>
                  <a:gd name="T18" fmla="*/ 78 w 80"/>
                  <a:gd name="T19" fmla="*/ 56 h 56"/>
                  <a:gd name="T20" fmla="*/ 80 w 80"/>
                  <a:gd name="T21" fmla="*/ 54 h 56"/>
                  <a:gd name="T22" fmla="*/ 80 w 80"/>
                  <a:gd name="T23" fmla="*/ 52 h 56"/>
                  <a:gd name="T24" fmla="*/ 78 w 80"/>
                  <a:gd name="T25" fmla="*/ 44 h 56"/>
                  <a:gd name="T26" fmla="*/ 72 w 80"/>
                  <a:gd name="T27" fmla="*/ 40 h 56"/>
                  <a:gd name="T28" fmla="*/ 6 w 80"/>
                  <a:gd name="T29" fmla="*/ 2 h 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0"/>
                  <a:gd name="T46" fmla="*/ 0 h 56"/>
                  <a:gd name="T47" fmla="*/ 80 w 80"/>
                  <a:gd name="T48" fmla="*/ 56 h 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0" h="56">
                    <a:moveTo>
                      <a:pt x="6" y="2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6" y="18"/>
                    </a:lnTo>
                    <a:lnTo>
                      <a:pt x="72" y="56"/>
                    </a:lnTo>
                    <a:lnTo>
                      <a:pt x="76" y="56"/>
                    </a:lnTo>
                    <a:lnTo>
                      <a:pt x="78" y="56"/>
                    </a:lnTo>
                    <a:lnTo>
                      <a:pt x="80" y="54"/>
                    </a:lnTo>
                    <a:lnTo>
                      <a:pt x="80" y="52"/>
                    </a:lnTo>
                    <a:lnTo>
                      <a:pt x="78" y="44"/>
                    </a:lnTo>
                    <a:lnTo>
                      <a:pt x="72" y="4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1" name="Freeform 124"/>
              <p:cNvSpPr>
                <a:spLocks/>
              </p:cNvSpPr>
              <p:nvPr/>
            </p:nvSpPr>
            <p:spPr bwMode="auto">
              <a:xfrm>
                <a:off x="5121" y="2263"/>
                <a:ext cx="341" cy="199"/>
              </a:xfrm>
              <a:custGeom>
                <a:avLst/>
                <a:gdLst>
                  <a:gd name="T0" fmla="*/ 335 w 341"/>
                  <a:gd name="T1" fmla="*/ 62 h 199"/>
                  <a:gd name="T2" fmla="*/ 231 w 341"/>
                  <a:gd name="T3" fmla="*/ 2 h 199"/>
                  <a:gd name="T4" fmla="*/ 223 w 341"/>
                  <a:gd name="T5" fmla="*/ 0 h 199"/>
                  <a:gd name="T6" fmla="*/ 215 w 341"/>
                  <a:gd name="T7" fmla="*/ 2 h 199"/>
                  <a:gd name="T8" fmla="*/ 4 w 341"/>
                  <a:gd name="T9" fmla="*/ 124 h 199"/>
                  <a:gd name="T10" fmla="*/ 0 w 341"/>
                  <a:gd name="T11" fmla="*/ 130 h 199"/>
                  <a:gd name="T12" fmla="*/ 115 w 341"/>
                  <a:gd name="T13" fmla="*/ 199 h 199"/>
                  <a:gd name="T14" fmla="*/ 341 w 341"/>
                  <a:gd name="T15" fmla="*/ 68 h 199"/>
                  <a:gd name="T16" fmla="*/ 335 w 341"/>
                  <a:gd name="T17" fmla="*/ 62 h 1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41"/>
                  <a:gd name="T28" fmla="*/ 0 h 199"/>
                  <a:gd name="T29" fmla="*/ 341 w 341"/>
                  <a:gd name="T30" fmla="*/ 199 h 1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41" h="199">
                    <a:moveTo>
                      <a:pt x="335" y="62"/>
                    </a:moveTo>
                    <a:lnTo>
                      <a:pt x="231" y="2"/>
                    </a:lnTo>
                    <a:lnTo>
                      <a:pt x="223" y="0"/>
                    </a:lnTo>
                    <a:lnTo>
                      <a:pt x="215" y="2"/>
                    </a:lnTo>
                    <a:lnTo>
                      <a:pt x="4" y="124"/>
                    </a:lnTo>
                    <a:lnTo>
                      <a:pt x="0" y="130"/>
                    </a:lnTo>
                    <a:lnTo>
                      <a:pt x="115" y="199"/>
                    </a:lnTo>
                    <a:lnTo>
                      <a:pt x="341" y="68"/>
                    </a:lnTo>
                    <a:lnTo>
                      <a:pt x="335" y="62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2" name="Freeform 125"/>
              <p:cNvSpPr>
                <a:spLocks/>
              </p:cNvSpPr>
              <p:nvPr/>
            </p:nvSpPr>
            <p:spPr bwMode="auto">
              <a:xfrm>
                <a:off x="5236" y="2331"/>
                <a:ext cx="228" cy="425"/>
              </a:xfrm>
              <a:custGeom>
                <a:avLst/>
                <a:gdLst>
                  <a:gd name="T0" fmla="*/ 0 w 228"/>
                  <a:gd name="T1" fmla="*/ 131 h 425"/>
                  <a:gd name="T2" fmla="*/ 0 w 228"/>
                  <a:gd name="T3" fmla="*/ 425 h 425"/>
                  <a:gd name="T4" fmla="*/ 8 w 228"/>
                  <a:gd name="T5" fmla="*/ 423 h 425"/>
                  <a:gd name="T6" fmla="*/ 220 w 228"/>
                  <a:gd name="T7" fmla="*/ 301 h 425"/>
                  <a:gd name="T8" fmla="*/ 226 w 228"/>
                  <a:gd name="T9" fmla="*/ 295 h 425"/>
                  <a:gd name="T10" fmla="*/ 228 w 228"/>
                  <a:gd name="T11" fmla="*/ 287 h 425"/>
                  <a:gd name="T12" fmla="*/ 228 w 228"/>
                  <a:gd name="T13" fmla="*/ 8 h 425"/>
                  <a:gd name="T14" fmla="*/ 226 w 228"/>
                  <a:gd name="T15" fmla="*/ 0 h 425"/>
                  <a:gd name="T16" fmla="*/ 0 w 228"/>
                  <a:gd name="T17" fmla="*/ 131 h 4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8"/>
                  <a:gd name="T28" fmla="*/ 0 h 425"/>
                  <a:gd name="T29" fmla="*/ 228 w 228"/>
                  <a:gd name="T30" fmla="*/ 425 h 4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8" h="425">
                    <a:moveTo>
                      <a:pt x="0" y="131"/>
                    </a:moveTo>
                    <a:lnTo>
                      <a:pt x="0" y="425"/>
                    </a:lnTo>
                    <a:lnTo>
                      <a:pt x="8" y="423"/>
                    </a:lnTo>
                    <a:lnTo>
                      <a:pt x="220" y="301"/>
                    </a:lnTo>
                    <a:lnTo>
                      <a:pt x="226" y="295"/>
                    </a:lnTo>
                    <a:lnTo>
                      <a:pt x="228" y="287"/>
                    </a:lnTo>
                    <a:lnTo>
                      <a:pt x="228" y="8"/>
                    </a:lnTo>
                    <a:lnTo>
                      <a:pt x="226" y="0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3" name="Freeform 126"/>
              <p:cNvSpPr>
                <a:spLocks/>
              </p:cNvSpPr>
              <p:nvPr/>
            </p:nvSpPr>
            <p:spPr bwMode="auto">
              <a:xfrm>
                <a:off x="4154" y="2486"/>
                <a:ext cx="186" cy="122"/>
              </a:xfrm>
              <a:custGeom>
                <a:avLst/>
                <a:gdLst>
                  <a:gd name="T0" fmla="*/ 44 w 186"/>
                  <a:gd name="T1" fmla="*/ 8 h 122"/>
                  <a:gd name="T2" fmla="*/ 14 w 186"/>
                  <a:gd name="T3" fmla="*/ 24 h 122"/>
                  <a:gd name="T4" fmla="*/ 6 w 186"/>
                  <a:gd name="T5" fmla="*/ 32 h 122"/>
                  <a:gd name="T6" fmla="*/ 2 w 186"/>
                  <a:gd name="T7" fmla="*/ 40 h 122"/>
                  <a:gd name="T8" fmla="*/ 0 w 186"/>
                  <a:gd name="T9" fmla="*/ 44 h 122"/>
                  <a:gd name="T10" fmla="*/ 0 w 186"/>
                  <a:gd name="T11" fmla="*/ 56 h 122"/>
                  <a:gd name="T12" fmla="*/ 2 w 186"/>
                  <a:gd name="T13" fmla="*/ 62 h 122"/>
                  <a:gd name="T14" fmla="*/ 4 w 186"/>
                  <a:gd name="T15" fmla="*/ 68 h 122"/>
                  <a:gd name="T16" fmla="*/ 8 w 186"/>
                  <a:gd name="T17" fmla="*/ 72 h 122"/>
                  <a:gd name="T18" fmla="*/ 14 w 186"/>
                  <a:gd name="T19" fmla="*/ 76 h 122"/>
                  <a:gd name="T20" fmla="*/ 84 w 186"/>
                  <a:gd name="T21" fmla="*/ 116 h 122"/>
                  <a:gd name="T22" fmla="*/ 96 w 186"/>
                  <a:gd name="T23" fmla="*/ 120 h 122"/>
                  <a:gd name="T24" fmla="*/ 110 w 186"/>
                  <a:gd name="T25" fmla="*/ 122 h 122"/>
                  <a:gd name="T26" fmla="*/ 124 w 186"/>
                  <a:gd name="T27" fmla="*/ 122 h 122"/>
                  <a:gd name="T28" fmla="*/ 138 w 186"/>
                  <a:gd name="T29" fmla="*/ 118 h 122"/>
                  <a:gd name="T30" fmla="*/ 142 w 186"/>
                  <a:gd name="T31" fmla="*/ 116 h 122"/>
                  <a:gd name="T32" fmla="*/ 172 w 186"/>
                  <a:gd name="T33" fmla="*/ 100 h 122"/>
                  <a:gd name="T34" fmla="*/ 178 w 186"/>
                  <a:gd name="T35" fmla="*/ 94 h 122"/>
                  <a:gd name="T36" fmla="*/ 182 w 186"/>
                  <a:gd name="T37" fmla="*/ 90 h 122"/>
                  <a:gd name="T38" fmla="*/ 184 w 186"/>
                  <a:gd name="T39" fmla="*/ 84 h 122"/>
                  <a:gd name="T40" fmla="*/ 186 w 186"/>
                  <a:gd name="T41" fmla="*/ 80 h 122"/>
                  <a:gd name="T42" fmla="*/ 186 w 186"/>
                  <a:gd name="T43" fmla="*/ 66 h 122"/>
                  <a:gd name="T44" fmla="*/ 184 w 186"/>
                  <a:gd name="T45" fmla="*/ 62 h 122"/>
                  <a:gd name="T46" fmla="*/ 182 w 186"/>
                  <a:gd name="T47" fmla="*/ 56 h 122"/>
                  <a:gd name="T48" fmla="*/ 178 w 186"/>
                  <a:gd name="T49" fmla="*/ 52 h 122"/>
                  <a:gd name="T50" fmla="*/ 172 w 186"/>
                  <a:gd name="T51" fmla="*/ 48 h 122"/>
                  <a:gd name="T52" fmla="*/ 102 w 186"/>
                  <a:gd name="T53" fmla="*/ 8 h 122"/>
                  <a:gd name="T54" fmla="*/ 88 w 186"/>
                  <a:gd name="T55" fmla="*/ 2 h 122"/>
                  <a:gd name="T56" fmla="*/ 74 w 186"/>
                  <a:gd name="T57" fmla="*/ 0 h 122"/>
                  <a:gd name="T58" fmla="*/ 58 w 186"/>
                  <a:gd name="T59" fmla="*/ 2 h 122"/>
                  <a:gd name="T60" fmla="*/ 44 w 186"/>
                  <a:gd name="T61" fmla="*/ 8 h 122"/>
                  <a:gd name="T62" fmla="*/ 2 w 186"/>
                  <a:gd name="T63" fmla="*/ 38 h 122"/>
                  <a:gd name="T64" fmla="*/ 44 w 186"/>
                  <a:gd name="T65" fmla="*/ 8 h 122"/>
                  <a:gd name="T66" fmla="*/ 88 w 186"/>
                  <a:gd name="T67" fmla="*/ 108 h 122"/>
                  <a:gd name="T68" fmla="*/ 20 w 186"/>
                  <a:gd name="T69" fmla="*/ 68 h 122"/>
                  <a:gd name="T70" fmla="*/ 12 w 186"/>
                  <a:gd name="T71" fmla="*/ 62 h 122"/>
                  <a:gd name="T72" fmla="*/ 10 w 186"/>
                  <a:gd name="T73" fmla="*/ 56 h 122"/>
                  <a:gd name="T74" fmla="*/ 10 w 186"/>
                  <a:gd name="T75" fmla="*/ 44 h 122"/>
                  <a:gd name="T76" fmla="*/ 10 w 186"/>
                  <a:gd name="T77" fmla="*/ 42 h 122"/>
                  <a:gd name="T78" fmla="*/ 14 w 186"/>
                  <a:gd name="T79" fmla="*/ 38 h 122"/>
                  <a:gd name="T80" fmla="*/ 20 w 186"/>
                  <a:gd name="T81" fmla="*/ 32 h 122"/>
                  <a:gd name="T82" fmla="*/ 48 w 186"/>
                  <a:gd name="T83" fmla="*/ 16 h 122"/>
                  <a:gd name="T84" fmla="*/ 60 w 186"/>
                  <a:gd name="T85" fmla="*/ 12 h 122"/>
                  <a:gd name="T86" fmla="*/ 74 w 186"/>
                  <a:gd name="T87" fmla="*/ 10 h 122"/>
                  <a:gd name="T88" fmla="*/ 86 w 186"/>
                  <a:gd name="T89" fmla="*/ 12 h 122"/>
                  <a:gd name="T90" fmla="*/ 98 w 186"/>
                  <a:gd name="T91" fmla="*/ 16 h 122"/>
                  <a:gd name="T92" fmla="*/ 166 w 186"/>
                  <a:gd name="T93" fmla="*/ 56 h 122"/>
                  <a:gd name="T94" fmla="*/ 174 w 186"/>
                  <a:gd name="T95" fmla="*/ 60 h 122"/>
                  <a:gd name="T96" fmla="*/ 176 w 186"/>
                  <a:gd name="T97" fmla="*/ 66 h 122"/>
                  <a:gd name="T98" fmla="*/ 176 w 186"/>
                  <a:gd name="T99" fmla="*/ 80 h 122"/>
                  <a:gd name="T100" fmla="*/ 174 w 186"/>
                  <a:gd name="T101" fmla="*/ 86 h 122"/>
                  <a:gd name="T102" fmla="*/ 166 w 186"/>
                  <a:gd name="T103" fmla="*/ 90 h 122"/>
                  <a:gd name="T104" fmla="*/ 138 w 186"/>
                  <a:gd name="T105" fmla="*/ 108 h 122"/>
                  <a:gd name="T106" fmla="*/ 134 w 186"/>
                  <a:gd name="T107" fmla="*/ 110 h 122"/>
                  <a:gd name="T108" fmla="*/ 122 w 186"/>
                  <a:gd name="T109" fmla="*/ 112 h 122"/>
                  <a:gd name="T110" fmla="*/ 110 w 186"/>
                  <a:gd name="T111" fmla="*/ 114 h 122"/>
                  <a:gd name="T112" fmla="*/ 98 w 186"/>
                  <a:gd name="T113" fmla="*/ 112 h 122"/>
                  <a:gd name="T114" fmla="*/ 88 w 186"/>
                  <a:gd name="T115" fmla="*/ 108 h 122"/>
                  <a:gd name="T116" fmla="*/ 44 w 186"/>
                  <a:gd name="T117" fmla="*/ 8 h 12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6"/>
                  <a:gd name="T178" fmla="*/ 0 h 122"/>
                  <a:gd name="T179" fmla="*/ 186 w 186"/>
                  <a:gd name="T180" fmla="*/ 122 h 12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6" h="122">
                    <a:moveTo>
                      <a:pt x="44" y="8"/>
                    </a:moveTo>
                    <a:lnTo>
                      <a:pt x="14" y="24"/>
                    </a:lnTo>
                    <a:lnTo>
                      <a:pt x="6" y="32"/>
                    </a:lnTo>
                    <a:lnTo>
                      <a:pt x="2" y="40"/>
                    </a:lnTo>
                    <a:lnTo>
                      <a:pt x="0" y="44"/>
                    </a:lnTo>
                    <a:lnTo>
                      <a:pt x="0" y="56"/>
                    </a:lnTo>
                    <a:lnTo>
                      <a:pt x="2" y="62"/>
                    </a:lnTo>
                    <a:lnTo>
                      <a:pt x="4" y="68"/>
                    </a:lnTo>
                    <a:lnTo>
                      <a:pt x="8" y="72"/>
                    </a:lnTo>
                    <a:lnTo>
                      <a:pt x="14" y="76"/>
                    </a:lnTo>
                    <a:lnTo>
                      <a:pt x="84" y="116"/>
                    </a:lnTo>
                    <a:lnTo>
                      <a:pt x="96" y="120"/>
                    </a:lnTo>
                    <a:lnTo>
                      <a:pt x="110" y="122"/>
                    </a:lnTo>
                    <a:lnTo>
                      <a:pt x="124" y="122"/>
                    </a:lnTo>
                    <a:lnTo>
                      <a:pt x="138" y="118"/>
                    </a:lnTo>
                    <a:lnTo>
                      <a:pt x="142" y="116"/>
                    </a:lnTo>
                    <a:lnTo>
                      <a:pt x="172" y="100"/>
                    </a:lnTo>
                    <a:lnTo>
                      <a:pt x="178" y="94"/>
                    </a:lnTo>
                    <a:lnTo>
                      <a:pt x="182" y="90"/>
                    </a:lnTo>
                    <a:lnTo>
                      <a:pt x="184" y="84"/>
                    </a:lnTo>
                    <a:lnTo>
                      <a:pt x="186" y="80"/>
                    </a:lnTo>
                    <a:lnTo>
                      <a:pt x="186" y="66"/>
                    </a:lnTo>
                    <a:lnTo>
                      <a:pt x="184" y="62"/>
                    </a:lnTo>
                    <a:lnTo>
                      <a:pt x="182" y="56"/>
                    </a:lnTo>
                    <a:lnTo>
                      <a:pt x="178" y="52"/>
                    </a:lnTo>
                    <a:lnTo>
                      <a:pt x="172" y="48"/>
                    </a:lnTo>
                    <a:lnTo>
                      <a:pt x="102" y="8"/>
                    </a:lnTo>
                    <a:lnTo>
                      <a:pt x="88" y="2"/>
                    </a:lnTo>
                    <a:lnTo>
                      <a:pt x="74" y="0"/>
                    </a:lnTo>
                    <a:lnTo>
                      <a:pt x="58" y="2"/>
                    </a:lnTo>
                    <a:lnTo>
                      <a:pt x="44" y="8"/>
                    </a:lnTo>
                    <a:lnTo>
                      <a:pt x="2" y="38"/>
                    </a:lnTo>
                    <a:lnTo>
                      <a:pt x="44" y="8"/>
                    </a:lnTo>
                    <a:lnTo>
                      <a:pt x="88" y="108"/>
                    </a:lnTo>
                    <a:lnTo>
                      <a:pt x="20" y="68"/>
                    </a:lnTo>
                    <a:lnTo>
                      <a:pt x="12" y="62"/>
                    </a:lnTo>
                    <a:lnTo>
                      <a:pt x="10" y="56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4" y="38"/>
                    </a:lnTo>
                    <a:lnTo>
                      <a:pt x="20" y="32"/>
                    </a:lnTo>
                    <a:lnTo>
                      <a:pt x="48" y="16"/>
                    </a:lnTo>
                    <a:lnTo>
                      <a:pt x="60" y="12"/>
                    </a:lnTo>
                    <a:lnTo>
                      <a:pt x="74" y="10"/>
                    </a:lnTo>
                    <a:lnTo>
                      <a:pt x="86" y="12"/>
                    </a:lnTo>
                    <a:lnTo>
                      <a:pt x="98" y="16"/>
                    </a:lnTo>
                    <a:lnTo>
                      <a:pt x="166" y="56"/>
                    </a:lnTo>
                    <a:lnTo>
                      <a:pt x="174" y="60"/>
                    </a:lnTo>
                    <a:lnTo>
                      <a:pt x="176" y="66"/>
                    </a:lnTo>
                    <a:lnTo>
                      <a:pt x="176" y="80"/>
                    </a:lnTo>
                    <a:lnTo>
                      <a:pt x="174" y="86"/>
                    </a:lnTo>
                    <a:lnTo>
                      <a:pt x="166" y="90"/>
                    </a:lnTo>
                    <a:lnTo>
                      <a:pt x="138" y="108"/>
                    </a:lnTo>
                    <a:lnTo>
                      <a:pt x="134" y="110"/>
                    </a:lnTo>
                    <a:lnTo>
                      <a:pt x="122" y="112"/>
                    </a:lnTo>
                    <a:lnTo>
                      <a:pt x="110" y="114"/>
                    </a:lnTo>
                    <a:lnTo>
                      <a:pt x="98" y="112"/>
                    </a:lnTo>
                    <a:lnTo>
                      <a:pt x="88" y="108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4" name="Freeform 127"/>
              <p:cNvSpPr>
                <a:spLocks/>
              </p:cNvSpPr>
              <p:nvPr/>
            </p:nvSpPr>
            <p:spPr bwMode="auto">
              <a:xfrm>
                <a:off x="4160" y="2530"/>
                <a:ext cx="174" cy="74"/>
              </a:xfrm>
              <a:custGeom>
                <a:avLst/>
                <a:gdLst>
                  <a:gd name="T0" fmla="*/ 170 w 174"/>
                  <a:gd name="T1" fmla="*/ 32 h 74"/>
                  <a:gd name="T2" fmla="*/ 164 w 174"/>
                  <a:gd name="T3" fmla="*/ 38 h 74"/>
                  <a:gd name="T4" fmla="*/ 134 w 174"/>
                  <a:gd name="T5" fmla="*/ 56 h 74"/>
                  <a:gd name="T6" fmla="*/ 130 w 174"/>
                  <a:gd name="T7" fmla="*/ 58 h 74"/>
                  <a:gd name="T8" fmla="*/ 118 w 174"/>
                  <a:gd name="T9" fmla="*/ 62 h 74"/>
                  <a:gd name="T10" fmla="*/ 104 w 174"/>
                  <a:gd name="T11" fmla="*/ 62 h 74"/>
                  <a:gd name="T12" fmla="*/ 92 w 174"/>
                  <a:gd name="T13" fmla="*/ 60 h 74"/>
                  <a:gd name="T14" fmla="*/ 80 w 174"/>
                  <a:gd name="T15" fmla="*/ 56 h 74"/>
                  <a:gd name="T16" fmla="*/ 62 w 174"/>
                  <a:gd name="T17" fmla="*/ 44 h 74"/>
                  <a:gd name="T18" fmla="*/ 10 w 174"/>
                  <a:gd name="T19" fmla="*/ 16 h 74"/>
                  <a:gd name="T20" fmla="*/ 4 w 174"/>
                  <a:gd name="T21" fmla="*/ 10 h 74"/>
                  <a:gd name="T22" fmla="*/ 0 w 174"/>
                  <a:gd name="T23" fmla="*/ 4 h 74"/>
                  <a:gd name="T24" fmla="*/ 0 w 174"/>
                  <a:gd name="T25" fmla="*/ 0 h 74"/>
                  <a:gd name="T26" fmla="*/ 0 w 174"/>
                  <a:gd name="T27" fmla="*/ 12 h 74"/>
                  <a:gd name="T28" fmla="*/ 0 w 174"/>
                  <a:gd name="T29" fmla="*/ 16 h 74"/>
                  <a:gd name="T30" fmla="*/ 2 w 174"/>
                  <a:gd name="T31" fmla="*/ 20 h 74"/>
                  <a:gd name="T32" fmla="*/ 6 w 174"/>
                  <a:gd name="T33" fmla="*/ 24 h 74"/>
                  <a:gd name="T34" fmla="*/ 10 w 174"/>
                  <a:gd name="T35" fmla="*/ 28 h 74"/>
                  <a:gd name="T36" fmla="*/ 62 w 174"/>
                  <a:gd name="T37" fmla="*/ 58 h 74"/>
                  <a:gd name="T38" fmla="*/ 80 w 174"/>
                  <a:gd name="T39" fmla="*/ 68 h 74"/>
                  <a:gd name="T40" fmla="*/ 92 w 174"/>
                  <a:gd name="T41" fmla="*/ 72 h 74"/>
                  <a:gd name="T42" fmla="*/ 104 w 174"/>
                  <a:gd name="T43" fmla="*/ 74 h 74"/>
                  <a:gd name="T44" fmla="*/ 118 w 174"/>
                  <a:gd name="T45" fmla="*/ 74 h 74"/>
                  <a:gd name="T46" fmla="*/ 130 w 174"/>
                  <a:gd name="T47" fmla="*/ 70 h 74"/>
                  <a:gd name="T48" fmla="*/ 134 w 174"/>
                  <a:gd name="T49" fmla="*/ 68 h 74"/>
                  <a:gd name="T50" fmla="*/ 164 w 174"/>
                  <a:gd name="T51" fmla="*/ 50 h 74"/>
                  <a:gd name="T52" fmla="*/ 168 w 174"/>
                  <a:gd name="T53" fmla="*/ 48 h 74"/>
                  <a:gd name="T54" fmla="*/ 172 w 174"/>
                  <a:gd name="T55" fmla="*/ 44 h 74"/>
                  <a:gd name="T56" fmla="*/ 174 w 174"/>
                  <a:gd name="T57" fmla="*/ 40 h 74"/>
                  <a:gd name="T58" fmla="*/ 174 w 174"/>
                  <a:gd name="T59" fmla="*/ 36 h 74"/>
                  <a:gd name="T60" fmla="*/ 174 w 174"/>
                  <a:gd name="T61" fmla="*/ 22 h 74"/>
                  <a:gd name="T62" fmla="*/ 174 w 174"/>
                  <a:gd name="T63" fmla="*/ 28 h 74"/>
                  <a:gd name="T64" fmla="*/ 170 w 174"/>
                  <a:gd name="T65" fmla="*/ 32 h 7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4"/>
                  <a:gd name="T100" fmla="*/ 0 h 74"/>
                  <a:gd name="T101" fmla="*/ 174 w 174"/>
                  <a:gd name="T102" fmla="*/ 74 h 7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4" h="74">
                    <a:moveTo>
                      <a:pt x="170" y="32"/>
                    </a:moveTo>
                    <a:lnTo>
                      <a:pt x="164" y="38"/>
                    </a:lnTo>
                    <a:lnTo>
                      <a:pt x="134" y="56"/>
                    </a:lnTo>
                    <a:lnTo>
                      <a:pt x="130" y="58"/>
                    </a:lnTo>
                    <a:lnTo>
                      <a:pt x="118" y="62"/>
                    </a:lnTo>
                    <a:lnTo>
                      <a:pt x="104" y="62"/>
                    </a:lnTo>
                    <a:lnTo>
                      <a:pt x="92" y="60"/>
                    </a:lnTo>
                    <a:lnTo>
                      <a:pt x="80" y="56"/>
                    </a:lnTo>
                    <a:lnTo>
                      <a:pt x="62" y="44"/>
                    </a:lnTo>
                    <a:lnTo>
                      <a:pt x="10" y="16"/>
                    </a:lnTo>
                    <a:lnTo>
                      <a:pt x="4" y="10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6" y="24"/>
                    </a:lnTo>
                    <a:lnTo>
                      <a:pt x="10" y="28"/>
                    </a:lnTo>
                    <a:lnTo>
                      <a:pt x="62" y="58"/>
                    </a:lnTo>
                    <a:lnTo>
                      <a:pt x="80" y="68"/>
                    </a:lnTo>
                    <a:lnTo>
                      <a:pt x="92" y="72"/>
                    </a:lnTo>
                    <a:lnTo>
                      <a:pt x="104" y="74"/>
                    </a:lnTo>
                    <a:lnTo>
                      <a:pt x="118" y="74"/>
                    </a:lnTo>
                    <a:lnTo>
                      <a:pt x="130" y="70"/>
                    </a:lnTo>
                    <a:lnTo>
                      <a:pt x="134" y="68"/>
                    </a:lnTo>
                    <a:lnTo>
                      <a:pt x="164" y="50"/>
                    </a:lnTo>
                    <a:lnTo>
                      <a:pt x="168" y="48"/>
                    </a:lnTo>
                    <a:lnTo>
                      <a:pt x="172" y="44"/>
                    </a:lnTo>
                    <a:lnTo>
                      <a:pt x="174" y="40"/>
                    </a:lnTo>
                    <a:lnTo>
                      <a:pt x="174" y="36"/>
                    </a:lnTo>
                    <a:lnTo>
                      <a:pt x="174" y="22"/>
                    </a:lnTo>
                    <a:lnTo>
                      <a:pt x="174" y="28"/>
                    </a:lnTo>
                    <a:lnTo>
                      <a:pt x="170" y="32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5" name="Freeform 128"/>
              <p:cNvSpPr>
                <a:spLocks/>
              </p:cNvSpPr>
              <p:nvPr/>
            </p:nvSpPr>
            <p:spPr bwMode="auto">
              <a:xfrm>
                <a:off x="4160" y="2490"/>
                <a:ext cx="174" cy="102"/>
              </a:xfrm>
              <a:custGeom>
                <a:avLst/>
                <a:gdLst>
                  <a:gd name="T0" fmla="*/ 164 w 174"/>
                  <a:gd name="T1" fmla="*/ 78 h 102"/>
                  <a:gd name="T2" fmla="*/ 168 w 174"/>
                  <a:gd name="T3" fmla="*/ 76 h 102"/>
                  <a:gd name="T4" fmla="*/ 172 w 174"/>
                  <a:gd name="T5" fmla="*/ 72 h 102"/>
                  <a:gd name="T6" fmla="*/ 174 w 174"/>
                  <a:gd name="T7" fmla="*/ 68 h 102"/>
                  <a:gd name="T8" fmla="*/ 174 w 174"/>
                  <a:gd name="T9" fmla="*/ 62 h 102"/>
                  <a:gd name="T10" fmla="*/ 174 w 174"/>
                  <a:gd name="T11" fmla="*/ 58 h 102"/>
                  <a:gd name="T12" fmla="*/ 172 w 174"/>
                  <a:gd name="T13" fmla="*/ 54 h 102"/>
                  <a:gd name="T14" fmla="*/ 168 w 174"/>
                  <a:gd name="T15" fmla="*/ 50 h 102"/>
                  <a:gd name="T16" fmla="*/ 164 w 174"/>
                  <a:gd name="T17" fmla="*/ 48 h 102"/>
                  <a:gd name="T18" fmla="*/ 94 w 174"/>
                  <a:gd name="T19" fmla="*/ 8 h 102"/>
                  <a:gd name="T20" fmla="*/ 82 w 174"/>
                  <a:gd name="T21" fmla="*/ 2 h 102"/>
                  <a:gd name="T22" fmla="*/ 68 w 174"/>
                  <a:gd name="T23" fmla="*/ 0 h 102"/>
                  <a:gd name="T24" fmla="*/ 52 w 174"/>
                  <a:gd name="T25" fmla="*/ 2 h 102"/>
                  <a:gd name="T26" fmla="*/ 40 w 174"/>
                  <a:gd name="T27" fmla="*/ 8 h 102"/>
                  <a:gd name="T28" fmla="*/ 10 w 174"/>
                  <a:gd name="T29" fmla="*/ 24 h 102"/>
                  <a:gd name="T30" fmla="*/ 6 w 174"/>
                  <a:gd name="T31" fmla="*/ 28 h 102"/>
                  <a:gd name="T32" fmla="*/ 2 w 174"/>
                  <a:gd name="T33" fmla="*/ 32 h 102"/>
                  <a:gd name="T34" fmla="*/ 0 w 174"/>
                  <a:gd name="T35" fmla="*/ 36 h 102"/>
                  <a:gd name="T36" fmla="*/ 0 w 174"/>
                  <a:gd name="T37" fmla="*/ 40 h 102"/>
                  <a:gd name="T38" fmla="*/ 0 w 174"/>
                  <a:gd name="T39" fmla="*/ 44 h 102"/>
                  <a:gd name="T40" fmla="*/ 2 w 174"/>
                  <a:gd name="T41" fmla="*/ 48 h 102"/>
                  <a:gd name="T42" fmla="*/ 6 w 174"/>
                  <a:gd name="T43" fmla="*/ 52 h 102"/>
                  <a:gd name="T44" fmla="*/ 10 w 174"/>
                  <a:gd name="T45" fmla="*/ 56 h 102"/>
                  <a:gd name="T46" fmla="*/ 80 w 174"/>
                  <a:gd name="T47" fmla="*/ 96 h 102"/>
                  <a:gd name="T48" fmla="*/ 92 w 174"/>
                  <a:gd name="T49" fmla="*/ 100 h 102"/>
                  <a:gd name="T50" fmla="*/ 108 w 174"/>
                  <a:gd name="T51" fmla="*/ 102 h 102"/>
                  <a:gd name="T52" fmla="*/ 122 w 174"/>
                  <a:gd name="T53" fmla="*/ 100 h 102"/>
                  <a:gd name="T54" fmla="*/ 134 w 174"/>
                  <a:gd name="T55" fmla="*/ 96 h 102"/>
                  <a:gd name="T56" fmla="*/ 164 w 174"/>
                  <a:gd name="T57" fmla="*/ 78 h 10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74"/>
                  <a:gd name="T88" fmla="*/ 0 h 102"/>
                  <a:gd name="T89" fmla="*/ 174 w 174"/>
                  <a:gd name="T90" fmla="*/ 102 h 10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74" h="102">
                    <a:moveTo>
                      <a:pt x="164" y="78"/>
                    </a:moveTo>
                    <a:lnTo>
                      <a:pt x="168" y="76"/>
                    </a:lnTo>
                    <a:lnTo>
                      <a:pt x="172" y="72"/>
                    </a:lnTo>
                    <a:lnTo>
                      <a:pt x="174" y="68"/>
                    </a:lnTo>
                    <a:lnTo>
                      <a:pt x="174" y="62"/>
                    </a:lnTo>
                    <a:lnTo>
                      <a:pt x="174" y="58"/>
                    </a:lnTo>
                    <a:lnTo>
                      <a:pt x="172" y="54"/>
                    </a:lnTo>
                    <a:lnTo>
                      <a:pt x="168" y="50"/>
                    </a:lnTo>
                    <a:lnTo>
                      <a:pt x="164" y="48"/>
                    </a:lnTo>
                    <a:lnTo>
                      <a:pt x="94" y="8"/>
                    </a:lnTo>
                    <a:lnTo>
                      <a:pt x="82" y="2"/>
                    </a:lnTo>
                    <a:lnTo>
                      <a:pt x="68" y="0"/>
                    </a:lnTo>
                    <a:lnTo>
                      <a:pt x="52" y="2"/>
                    </a:lnTo>
                    <a:lnTo>
                      <a:pt x="40" y="8"/>
                    </a:lnTo>
                    <a:lnTo>
                      <a:pt x="10" y="24"/>
                    </a:lnTo>
                    <a:lnTo>
                      <a:pt x="6" y="28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2" y="48"/>
                    </a:lnTo>
                    <a:lnTo>
                      <a:pt x="6" y="52"/>
                    </a:lnTo>
                    <a:lnTo>
                      <a:pt x="10" y="56"/>
                    </a:lnTo>
                    <a:lnTo>
                      <a:pt x="80" y="96"/>
                    </a:lnTo>
                    <a:lnTo>
                      <a:pt x="92" y="100"/>
                    </a:lnTo>
                    <a:lnTo>
                      <a:pt x="108" y="102"/>
                    </a:lnTo>
                    <a:lnTo>
                      <a:pt x="122" y="100"/>
                    </a:lnTo>
                    <a:lnTo>
                      <a:pt x="134" y="96"/>
                    </a:lnTo>
                    <a:lnTo>
                      <a:pt x="164" y="78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6" name="Freeform 129"/>
              <p:cNvSpPr>
                <a:spLocks/>
              </p:cNvSpPr>
              <p:nvPr/>
            </p:nvSpPr>
            <p:spPr bwMode="auto">
              <a:xfrm>
                <a:off x="4186" y="2387"/>
                <a:ext cx="136" cy="185"/>
              </a:xfrm>
              <a:custGeom>
                <a:avLst/>
                <a:gdLst>
                  <a:gd name="T0" fmla="*/ 0 w 136"/>
                  <a:gd name="T1" fmla="*/ 139 h 185"/>
                  <a:gd name="T2" fmla="*/ 80 w 136"/>
                  <a:gd name="T3" fmla="*/ 185 h 185"/>
                  <a:gd name="T4" fmla="*/ 90 w 136"/>
                  <a:gd name="T5" fmla="*/ 177 h 185"/>
                  <a:gd name="T6" fmla="*/ 100 w 136"/>
                  <a:gd name="T7" fmla="*/ 167 h 185"/>
                  <a:gd name="T8" fmla="*/ 110 w 136"/>
                  <a:gd name="T9" fmla="*/ 153 h 185"/>
                  <a:gd name="T10" fmla="*/ 122 w 136"/>
                  <a:gd name="T11" fmla="*/ 135 h 185"/>
                  <a:gd name="T12" fmla="*/ 130 w 136"/>
                  <a:gd name="T13" fmla="*/ 111 h 185"/>
                  <a:gd name="T14" fmla="*/ 134 w 136"/>
                  <a:gd name="T15" fmla="*/ 99 h 185"/>
                  <a:gd name="T16" fmla="*/ 136 w 136"/>
                  <a:gd name="T17" fmla="*/ 85 h 185"/>
                  <a:gd name="T18" fmla="*/ 136 w 136"/>
                  <a:gd name="T19" fmla="*/ 70 h 185"/>
                  <a:gd name="T20" fmla="*/ 136 w 136"/>
                  <a:gd name="T21" fmla="*/ 54 h 185"/>
                  <a:gd name="T22" fmla="*/ 42 w 136"/>
                  <a:gd name="T23" fmla="*/ 0 h 185"/>
                  <a:gd name="T24" fmla="*/ 44 w 136"/>
                  <a:gd name="T25" fmla="*/ 12 h 185"/>
                  <a:gd name="T26" fmla="*/ 48 w 136"/>
                  <a:gd name="T27" fmla="*/ 26 h 185"/>
                  <a:gd name="T28" fmla="*/ 48 w 136"/>
                  <a:gd name="T29" fmla="*/ 44 h 185"/>
                  <a:gd name="T30" fmla="*/ 44 w 136"/>
                  <a:gd name="T31" fmla="*/ 66 h 185"/>
                  <a:gd name="T32" fmla="*/ 40 w 136"/>
                  <a:gd name="T33" fmla="*/ 77 h 185"/>
                  <a:gd name="T34" fmla="*/ 36 w 136"/>
                  <a:gd name="T35" fmla="*/ 89 h 185"/>
                  <a:gd name="T36" fmla="*/ 30 w 136"/>
                  <a:gd name="T37" fmla="*/ 101 h 185"/>
                  <a:gd name="T38" fmla="*/ 22 w 136"/>
                  <a:gd name="T39" fmla="*/ 113 h 185"/>
                  <a:gd name="T40" fmla="*/ 12 w 136"/>
                  <a:gd name="T41" fmla="*/ 127 h 185"/>
                  <a:gd name="T42" fmla="*/ 0 w 136"/>
                  <a:gd name="T43" fmla="*/ 139 h 18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185"/>
                  <a:gd name="T68" fmla="*/ 136 w 136"/>
                  <a:gd name="T69" fmla="*/ 185 h 18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185">
                    <a:moveTo>
                      <a:pt x="0" y="139"/>
                    </a:moveTo>
                    <a:lnTo>
                      <a:pt x="80" y="185"/>
                    </a:lnTo>
                    <a:lnTo>
                      <a:pt x="90" y="177"/>
                    </a:lnTo>
                    <a:lnTo>
                      <a:pt x="100" y="167"/>
                    </a:lnTo>
                    <a:lnTo>
                      <a:pt x="110" y="153"/>
                    </a:lnTo>
                    <a:lnTo>
                      <a:pt x="122" y="135"/>
                    </a:lnTo>
                    <a:lnTo>
                      <a:pt x="130" y="111"/>
                    </a:lnTo>
                    <a:lnTo>
                      <a:pt x="134" y="99"/>
                    </a:lnTo>
                    <a:lnTo>
                      <a:pt x="136" y="85"/>
                    </a:lnTo>
                    <a:lnTo>
                      <a:pt x="136" y="70"/>
                    </a:lnTo>
                    <a:lnTo>
                      <a:pt x="136" y="54"/>
                    </a:lnTo>
                    <a:lnTo>
                      <a:pt x="42" y="0"/>
                    </a:lnTo>
                    <a:lnTo>
                      <a:pt x="44" y="12"/>
                    </a:lnTo>
                    <a:lnTo>
                      <a:pt x="48" y="26"/>
                    </a:lnTo>
                    <a:lnTo>
                      <a:pt x="48" y="44"/>
                    </a:lnTo>
                    <a:lnTo>
                      <a:pt x="44" y="66"/>
                    </a:lnTo>
                    <a:lnTo>
                      <a:pt x="40" y="77"/>
                    </a:lnTo>
                    <a:lnTo>
                      <a:pt x="36" y="89"/>
                    </a:lnTo>
                    <a:lnTo>
                      <a:pt x="30" y="101"/>
                    </a:lnTo>
                    <a:lnTo>
                      <a:pt x="22" y="113"/>
                    </a:lnTo>
                    <a:lnTo>
                      <a:pt x="12" y="127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7" name="Freeform 130"/>
              <p:cNvSpPr>
                <a:spLocks/>
              </p:cNvSpPr>
              <p:nvPr/>
            </p:nvSpPr>
            <p:spPr bwMode="auto">
              <a:xfrm>
                <a:off x="4266" y="2437"/>
                <a:ext cx="64" cy="135"/>
              </a:xfrm>
              <a:custGeom>
                <a:avLst/>
                <a:gdLst>
                  <a:gd name="T0" fmla="*/ 64 w 64"/>
                  <a:gd name="T1" fmla="*/ 0 h 135"/>
                  <a:gd name="T2" fmla="*/ 56 w 64"/>
                  <a:gd name="T3" fmla="*/ 4 h 135"/>
                  <a:gd name="T4" fmla="*/ 56 w 64"/>
                  <a:gd name="T5" fmla="*/ 24 h 135"/>
                  <a:gd name="T6" fmla="*/ 54 w 64"/>
                  <a:gd name="T7" fmla="*/ 43 h 135"/>
                  <a:gd name="T8" fmla="*/ 50 w 64"/>
                  <a:gd name="T9" fmla="*/ 59 h 135"/>
                  <a:gd name="T10" fmla="*/ 46 w 64"/>
                  <a:gd name="T11" fmla="*/ 75 h 135"/>
                  <a:gd name="T12" fmla="*/ 40 w 64"/>
                  <a:gd name="T13" fmla="*/ 87 h 135"/>
                  <a:gd name="T14" fmla="*/ 32 w 64"/>
                  <a:gd name="T15" fmla="*/ 99 h 135"/>
                  <a:gd name="T16" fmla="*/ 20 w 64"/>
                  <a:gd name="T17" fmla="*/ 119 h 135"/>
                  <a:gd name="T18" fmla="*/ 6 w 64"/>
                  <a:gd name="T19" fmla="*/ 131 h 135"/>
                  <a:gd name="T20" fmla="*/ 0 w 64"/>
                  <a:gd name="T21" fmla="*/ 135 h 135"/>
                  <a:gd name="T22" fmla="*/ 24 w 64"/>
                  <a:gd name="T23" fmla="*/ 121 h 135"/>
                  <a:gd name="T24" fmla="*/ 32 w 64"/>
                  <a:gd name="T25" fmla="*/ 115 h 135"/>
                  <a:gd name="T26" fmla="*/ 40 w 64"/>
                  <a:gd name="T27" fmla="*/ 107 h 135"/>
                  <a:gd name="T28" fmla="*/ 48 w 64"/>
                  <a:gd name="T29" fmla="*/ 93 h 135"/>
                  <a:gd name="T30" fmla="*/ 56 w 64"/>
                  <a:gd name="T31" fmla="*/ 77 h 135"/>
                  <a:gd name="T32" fmla="*/ 62 w 64"/>
                  <a:gd name="T33" fmla="*/ 55 h 135"/>
                  <a:gd name="T34" fmla="*/ 64 w 64"/>
                  <a:gd name="T35" fmla="*/ 29 h 135"/>
                  <a:gd name="T36" fmla="*/ 64 w 64"/>
                  <a:gd name="T37" fmla="*/ 0 h 1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4"/>
                  <a:gd name="T58" fmla="*/ 0 h 135"/>
                  <a:gd name="T59" fmla="*/ 64 w 64"/>
                  <a:gd name="T60" fmla="*/ 135 h 13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4" h="135">
                    <a:moveTo>
                      <a:pt x="64" y="0"/>
                    </a:moveTo>
                    <a:lnTo>
                      <a:pt x="56" y="4"/>
                    </a:lnTo>
                    <a:lnTo>
                      <a:pt x="56" y="24"/>
                    </a:lnTo>
                    <a:lnTo>
                      <a:pt x="54" y="43"/>
                    </a:lnTo>
                    <a:lnTo>
                      <a:pt x="50" y="59"/>
                    </a:lnTo>
                    <a:lnTo>
                      <a:pt x="46" y="75"/>
                    </a:lnTo>
                    <a:lnTo>
                      <a:pt x="40" y="87"/>
                    </a:lnTo>
                    <a:lnTo>
                      <a:pt x="32" y="99"/>
                    </a:lnTo>
                    <a:lnTo>
                      <a:pt x="20" y="119"/>
                    </a:lnTo>
                    <a:lnTo>
                      <a:pt x="6" y="131"/>
                    </a:lnTo>
                    <a:lnTo>
                      <a:pt x="0" y="135"/>
                    </a:lnTo>
                    <a:lnTo>
                      <a:pt x="24" y="121"/>
                    </a:lnTo>
                    <a:lnTo>
                      <a:pt x="32" y="115"/>
                    </a:lnTo>
                    <a:lnTo>
                      <a:pt x="40" y="107"/>
                    </a:lnTo>
                    <a:lnTo>
                      <a:pt x="48" y="93"/>
                    </a:lnTo>
                    <a:lnTo>
                      <a:pt x="56" y="77"/>
                    </a:lnTo>
                    <a:lnTo>
                      <a:pt x="62" y="55"/>
                    </a:lnTo>
                    <a:lnTo>
                      <a:pt x="64" y="29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8" name="Freeform 131"/>
              <p:cNvSpPr>
                <a:spLocks/>
              </p:cNvSpPr>
              <p:nvPr/>
            </p:nvSpPr>
            <p:spPr bwMode="auto">
              <a:xfrm>
                <a:off x="4072" y="2109"/>
                <a:ext cx="310" cy="463"/>
              </a:xfrm>
              <a:custGeom>
                <a:avLst/>
                <a:gdLst>
                  <a:gd name="T0" fmla="*/ 2 w 310"/>
                  <a:gd name="T1" fmla="*/ 8 h 463"/>
                  <a:gd name="T2" fmla="*/ 0 w 310"/>
                  <a:gd name="T3" fmla="*/ 10 h 463"/>
                  <a:gd name="T4" fmla="*/ 0 w 310"/>
                  <a:gd name="T5" fmla="*/ 12 h 463"/>
                  <a:gd name="T6" fmla="*/ 0 w 310"/>
                  <a:gd name="T7" fmla="*/ 298 h 463"/>
                  <a:gd name="T8" fmla="*/ 0 w 310"/>
                  <a:gd name="T9" fmla="*/ 300 h 463"/>
                  <a:gd name="T10" fmla="*/ 2 w 310"/>
                  <a:gd name="T11" fmla="*/ 302 h 463"/>
                  <a:gd name="T12" fmla="*/ 282 w 310"/>
                  <a:gd name="T13" fmla="*/ 463 h 463"/>
                  <a:gd name="T14" fmla="*/ 286 w 310"/>
                  <a:gd name="T15" fmla="*/ 463 h 463"/>
                  <a:gd name="T16" fmla="*/ 288 w 310"/>
                  <a:gd name="T17" fmla="*/ 463 h 463"/>
                  <a:gd name="T18" fmla="*/ 296 w 310"/>
                  <a:gd name="T19" fmla="*/ 457 h 463"/>
                  <a:gd name="T20" fmla="*/ 302 w 310"/>
                  <a:gd name="T21" fmla="*/ 449 h 463"/>
                  <a:gd name="T22" fmla="*/ 308 w 310"/>
                  <a:gd name="T23" fmla="*/ 441 h 463"/>
                  <a:gd name="T24" fmla="*/ 310 w 310"/>
                  <a:gd name="T25" fmla="*/ 435 h 463"/>
                  <a:gd name="T26" fmla="*/ 310 w 310"/>
                  <a:gd name="T27" fmla="*/ 162 h 463"/>
                  <a:gd name="T28" fmla="*/ 310 w 310"/>
                  <a:gd name="T29" fmla="*/ 160 h 463"/>
                  <a:gd name="T30" fmla="*/ 308 w 310"/>
                  <a:gd name="T31" fmla="*/ 158 h 463"/>
                  <a:gd name="T32" fmla="*/ 36 w 310"/>
                  <a:gd name="T33" fmla="*/ 2 h 463"/>
                  <a:gd name="T34" fmla="*/ 32 w 310"/>
                  <a:gd name="T35" fmla="*/ 0 h 463"/>
                  <a:gd name="T36" fmla="*/ 28 w 310"/>
                  <a:gd name="T37" fmla="*/ 0 h 463"/>
                  <a:gd name="T38" fmla="*/ 18 w 310"/>
                  <a:gd name="T39" fmla="*/ 2 h 463"/>
                  <a:gd name="T40" fmla="*/ 2 w 310"/>
                  <a:gd name="T41" fmla="*/ 8 h 463"/>
                  <a:gd name="T42" fmla="*/ 30 w 310"/>
                  <a:gd name="T43" fmla="*/ 10 h 463"/>
                  <a:gd name="T44" fmla="*/ 300 w 310"/>
                  <a:gd name="T45" fmla="*/ 166 h 463"/>
                  <a:gd name="T46" fmla="*/ 300 w 310"/>
                  <a:gd name="T47" fmla="*/ 433 h 463"/>
                  <a:gd name="T48" fmla="*/ 296 w 310"/>
                  <a:gd name="T49" fmla="*/ 443 h 463"/>
                  <a:gd name="T50" fmla="*/ 290 w 310"/>
                  <a:gd name="T51" fmla="*/ 447 h 463"/>
                  <a:gd name="T52" fmla="*/ 284 w 310"/>
                  <a:gd name="T53" fmla="*/ 453 h 463"/>
                  <a:gd name="T54" fmla="*/ 10 w 310"/>
                  <a:gd name="T55" fmla="*/ 294 h 463"/>
                  <a:gd name="T56" fmla="*/ 10 w 310"/>
                  <a:gd name="T57" fmla="*/ 16 h 463"/>
                  <a:gd name="T58" fmla="*/ 22 w 310"/>
                  <a:gd name="T59" fmla="*/ 10 h 463"/>
                  <a:gd name="T60" fmla="*/ 28 w 310"/>
                  <a:gd name="T61" fmla="*/ 8 h 463"/>
                  <a:gd name="T62" fmla="*/ 30 w 310"/>
                  <a:gd name="T63" fmla="*/ 10 h 463"/>
                  <a:gd name="T64" fmla="*/ 2 w 310"/>
                  <a:gd name="T65" fmla="*/ 8 h 463"/>
                  <a:gd name="T66" fmla="*/ 300 w 310"/>
                  <a:gd name="T67" fmla="*/ 435 h 463"/>
                  <a:gd name="T68" fmla="*/ 2 w 310"/>
                  <a:gd name="T69" fmla="*/ 8 h 46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10"/>
                  <a:gd name="T106" fmla="*/ 0 h 463"/>
                  <a:gd name="T107" fmla="*/ 310 w 310"/>
                  <a:gd name="T108" fmla="*/ 463 h 46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10" h="463">
                    <a:moveTo>
                      <a:pt x="2" y="8"/>
                    </a:moveTo>
                    <a:lnTo>
                      <a:pt x="0" y="10"/>
                    </a:lnTo>
                    <a:lnTo>
                      <a:pt x="0" y="12"/>
                    </a:lnTo>
                    <a:lnTo>
                      <a:pt x="0" y="298"/>
                    </a:lnTo>
                    <a:lnTo>
                      <a:pt x="0" y="300"/>
                    </a:lnTo>
                    <a:lnTo>
                      <a:pt x="2" y="302"/>
                    </a:lnTo>
                    <a:lnTo>
                      <a:pt x="282" y="463"/>
                    </a:lnTo>
                    <a:lnTo>
                      <a:pt x="286" y="463"/>
                    </a:lnTo>
                    <a:lnTo>
                      <a:pt x="288" y="463"/>
                    </a:lnTo>
                    <a:lnTo>
                      <a:pt x="296" y="457"/>
                    </a:lnTo>
                    <a:lnTo>
                      <a:pt x="302" y="449"/>
                    </a:lnTo>
                    <a:lnTo>
                      <a:pt x="308" y="441"/>
                    </a:lnTo>
                    <a:lnTo>
                      <a:pt x="310" y="435"/>
                    </a:lnTo>
                    <a:lnTo>
                      <a:pt x="310" y="162"/>
                    </a:lnTo>
                    <a:lnTo>
                      <a:pt x="310" y="160"/>
                    </a:lnTo>
                    <a:lnTo>
                      <a:pt x="308" y="158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18" y="2"/>
                    </a:lnTo>
                    <a:lnTo>
                      <a:pt x="2" y="8"/>
                    </a:lnTo>
                    <a:lnTo>
                      <a:pt x="30" y="10"/>
                    </a:lnTo>
                    <a:lnTo>
                      <a:pt x="300" y="166"/>
                    </a:lnTo>
                    <a:lnTo>
                      <a:pt x="300" y="433"/>
                    </a:lnTo>
                    <a:lnTo>
                      <a:pt x="296" y="443"/>
                    </a:lnTo>
                    <a:lnTo>
                      <a:pt x="290" y="447"/>
                    </a:lnTo>
                    <a:lnTo>
                      <a:pt x="284" y="453"/>
                    </a:lnTo>
                    <a:lnTo>
                      <a:pt x="10" y="294"/>
                    </a:lnTo>
                    <a:lnTo>
                      <a:pt x="10" y="16"/>
                    </a:lnTo>
                    <a:lnTo>
                      <a:pt x="22" y="10"/>
                    </a:lnTo>
                    <a:lnTo>
                      <a:pt x="28" y="8"/>
                    </a:lnTo>
                    <a:lnTo>
                      <a:pt x="30" y="10"/>
                    </a:lnTo>
                    <a:lnTo>
                      <a:pt x="2" y="8"/>
                    </a:lnTo>
                    <a:lnTo>
                      <a:pt x="300" y="435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79" name="Freeform 132"/>
              <p:cNvSpPr>
                <a:spLocks/>
              </p:cNvSpPr>
              <p:nvPr/>
            </p:nvSpPr>
            <p:spPr bwMode="auto">
              <a:xfrm>
                <a:off x="4076" y="2121"/>
                <a:ext cx="282" cy="445"/>
              </a:xfrm>
              <a:custGeom>
                <a:avLst/>
                <a:gdLst>
                  <a:gd name="T0" fmla="*/ 0 w 282"/>
                  <a:gd name="T1" fmla="*/ 0 h 445"/>
                  <a:gd name="T2" fmla="*/ 282 w 282"/>
                  <a:gd name="T3" fmla="*/ 162 h 445"/>
                  <a:gd name="T4" fmla="*/ 282 w 282"/>
                  <a:gd name="T5" fmla="*/ 445 h 445"/>
                  <a:gd name="T6" fmla="*/ 0 w 282"/>
                  <a:gd name="T7" fmla="*/ 284 h 445"/>
                  <a:gd name="T8" fmla="*/ 0 w 282"/>
                  <a:gd name="T9" fmla="*/ 0 h 4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445"/>
                  <a:gd name="T17" fmla="*/ 282 w 282"/>
                  <a:gd name="T18" fmla="*/ 445 h 4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445">
                    <a:moveTo>
                      <a:pt x="0" y="0"/>
                    </a:moveTo>
                    <a:lnTo>
                      <a:pt x="282" y="162"/>
                    </a:lnTo>
                    <a:lnTo>
                      <a:pt x="282" y="445"/>
                    </a:lnTo>
                    <a:lnTo>
                      <a:pt x="0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0" name="Freeform 133"/>
              <p:cNvSpPr>
                <a:spLocks/>
              </p:cNvSpPr>
              <p:nvPr/>
            </p:nvSpPr>
            <p:spPr bwMode="auto">
              <a:xfrm>
                <a:off x="4094" y="2153"/>
                <a:ext cx="246" cy="383"/>
              </a:xfrm>
              <a:custGeom>
                <a:avLst/>
                <a:gdLst>
                  <a:gd name="T0" fmla="*/ 0 w 246"/>
                  <a:gd name="T1" fmla="*/ 0 h 383"/>
                  <a:gd name="T2" fmla="*/ 246 w 246"/>
                  <a:gd name="T3" fmla="*/ 142 h 383"/>
                  <a:gd name="T4" fmla="*/ 246 w 246"/>
                  <a:gd name="T5" fmla="*/ 383 h 383"/>
                  <a:gd name="T6" fmla="*/ 0 w 246"/>
                  <a:gd name="T7" fmla="*/ 242 h 383"/>
                  <a:gd name="T8" fmla="*/ 0 w 246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383"/>
                  <a:gd name="T17" fmla="*/ 246 w 246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383">
                    <a:moveTo>
                      <a:pt x="0" y="0"/>
                    </a:moveTo>
                    <a:lnTo>
                      <a:pt x="246" y="142"/>
                    </a:lnTo>
                    <a:lnTo>
                      <a:pt x="246" y="383"/>
                    </a:lnTo>
                    <a:lnTo>
                      <a:pt x="0" y="2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78B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1" name="Freeform 134"/>
              <p:cNvSpPr>
                <a:spLocks/>
              </p:cNvSpPr>
              <p:nvPr/>
            </p:nvSpPr>
            <p:spPr bwMode="auto">
              <a:xfrm>
                <a:off x="4094" y="2153"/>
                <a:ext cx="246" cy="383"/>
              </a:xfrm>
              <a:custGeom>
                <a:avLst/>
                <a:gdLst>
                  <a:gd name="T0" fmla="*/ 4 w 246"/>
                  <a:gd name="T1" fmla="*/ 2 h 383"/>
                  <a:gd name="T2" fmla="*/ 4 w 246"/>
                  <a:gd name="T3" fmla="*/ 240 h 383"/>
                  <a:gd name="T4" fmla="*/ 246 w 246"/>
                  <a:gd name="T5" fmla="*/ 377 h 383"/>
                  <a:gd name="T6" fmla="*/ 246 w 246"/>
                  <a:gd name="T7" fmla="*/ 383 h 383"/>
                  <a:gd name="T8" fmla="*/ 0 w 246"/>
                  <a:gd name="T9" fmla="*/ 242 h 383"/>
                  <a:gd name="T10" fmla="*/ 0 w 246"/>
                  <a:gd name="T11" fmla="*/ 0 h 383"/>
                  <a:gd name="T12" fmla="*/ 4 w 246"/>
                  <a:gd name="T13" fmla="*/ 2 h 3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6"/>
                  <a:gd name="T22" fmla="*/ 0 h 383"/>
                  <a:gd name="T23" fmla="*/ 246 w 246"/>
                  <a:gd name="T24" fmla="*/ 383 h 3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6" h="383">
                    <a:moveTo>
                      <a:pt x="4" y="2"/>
                    </a:moveTo>
                    <a:lnTo>
                      <a:pt x="4" y="240"/>
                    </a:lnTo>
                    <a:lnTo>
                      <a:pt x="246" y="377"/>
                    </a:lnTo>
                    <a:lnTo>
                      <a:pt x="246" y="383"/>
                    </a:lnTo>
                    <a:lnTo>
                      <a:pt x="0" y="242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2" name="Freeform 135"/>
              <p:cNvSpPr>
                <a:spLocks/>
              </p:cNvSpPr>
              <p:nvPr/>
            </p:nvSpPr>
            <p:spPr bwMode="auto">
              <a:xfrm>
                <a:off x="4076" y="2113"/>
                <a:ext cx="302" cy="170"/>
              </a:xfrm>
              <a:custGeom>
                <a:avLst/>
                <a:gdLst>
                  <a:gd name="T0" fmla="*/ 30 w 302"/>
                  <a:gd name="T1" fmla="*/ 0 h 170"/>
                  <a:gd name="T2" fmla="*/ 302 w 302"/>
                  <a:gd name="T3" fmla="*/ 158 h 170"/>
                  <a:gd name="T4" fmla="*/ 282 w 302"/>
                  <a:gd name="T5" fmla="*/ 170 h 170"/>
                  <a:gd name="T6" fmla="*/ 0 w 302"/>
                  <a:gd name="T7" fmla="*/ 8 h 170"/>
                  <a:gd name="T8" fmla="*/ 12 w 302"/>
                  <a:gd name="T9" fmla="*/ 2 h 170"/>
                  <a:gd name="T10" fmla="*/ 22 w 302"/>
                  <a:gd name="T11" fmla="*/ 0 h 170"/>
                  <a:gd name="T12" fmla="*/ 26 w 302"/>
                  <a:gd name="T13" fmla="*/ 0 h 170"/>
                  <a:gd name="T14" fmla="*/ 30 w 302"/>
                  <a:gd name="T15" fmla="*/ 0 h 1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2"/>
                  <a:gd name="T25" fmla="*/ 0 h 170"/>
                  <a:gd name="T26" fmla="*/ 302 w 302"/>
                  <a:gd name="T27" fmla="*/ 170 h 1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2" h="170">
                    <a:moveTo>
                      <a:pt x="30" y="0"/>
                    </a:moveTo>
                    <a:lnTo>
                      <a:pt x="302" y="158"/>
                    </a:lnTo>
                    <a:lnTo>
                      <a:pt x="282" y="170"/>
                    </a:lnTo>
                    <a:lnTo>
                      <a:pt x="0" y="8"/>
                    </a:lnTo>
                    <a:lnTo>
                      <a:pt x="12" y="2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3" name="Freeform 136"/>
              <p:cNvSpPr>
                <a:spLocks/>
              </p:cNvSpPr>
              <p:nvPr/>
            </p:nvSpPr>
            <p:spPr bwMode="auto">
              <a:xfrm>
                <a:off x="4358" y="2271"/>
                <a:ext cx="20" cy="295"/>
              </a:xfrm>
              <a:custGeom>
                <a:avLst/>
                <a:gdLst>
                  <a:gd name="T0" fmla="*/ 0 w 20"/>
                  <a:gd name="T1" fmla="*/ 295 h 295"/>
                  <a:gd name="T2" fmla="*/ 0 w 20"/>
                  <a:gd name="T3" fmla="*/ 12 h 295"/>
                  <a:gd name="T4" fmla="*/ 20 w 20"/>
                  <a:gd name="T5" fmla="*/ 0 h 295"/>
                  <a:gd name="T6" fmla="*/ 20 w 20"/>
                  <a:gd name="T7" fmla="*/ 271 h 295"/>
                  <a:gd name="T8" fmla="*/ 20 w 20"/>
                  <a:gd name="T9" fmla="*/ 273 h 295"/>
                  <a:gd name="T10" fmla="*/ 14 w 20"/>
                  <a:gd name="T11" fmla="*/ 283 h 295"/>
                  <a:gd name="T12" fmla="*/ 6 w 20"/>
                  <a:gd name="T13" fmla="*/ 289 h 295"/>
                  <a:gd name="T14" fmla="*/ 0 w 20"/>
                  <a:gd name="T15" fmla="*/ 295 h 2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"/>
                  <a:gd name="T25" fmla="*/ 0 h 295"/>
                  <a:gd name="T26" fmla="*/ 20 w 20"/>
                  <a:gd name="T27" fmla="*/ 295 h 29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" h="295">
                    <a:moveTo>
                      <a:pt x="0" y="295"/>
                    </a:moveTo>
                    <a:lnTo>
                      <a:pt x="0" y="12"/>
                    </a:lnTo>
                    <a:lnTo>
                      <a:pt x="20" y="0"/>
                    </a:lnTo>
                    <a:lnTo>
                      <a:pt x="20" y="271"/>
                    </a:lnTo>
                    <a:lnTo>
                      <a:pt x="20" y="273"/>
                    </a:lnTo>
                    <a:lnTo>
                      <a:pt x="14" y="283"/>
                    </a:lnTo>
                    <a:lnTo>
                      <a:pt x="6" y="289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4" name="Freeform 137"/>
              <p:cNvSpPr>
                <a:spLocks/>
              </p:cNvSpPr>
              <p:nvPr/>
            </p:nvSpPr>
            <p:spPr bwMode="auto">
              <a:xfrm>
                <a:off x="4392" y="2259"/>
                <a:ext cx="357" cy="501"/>
              </a:xfrm>
              <a:custGeom>
                <a:avLst/>
                <a:gdLst>
                  <a:gd name="T0" fmla="*/ 221 w 357"/>
                  <a:gd name="T1" fmla="*/ 2 h 501"/>
                  <a:gd name="T2" fmla="*/ 12 w 357"/>
                  <a:gd name="T3" fmla="*/ 124 h 501"/>
                  <a:gd name="T4" fmla="*/ 8 w 357"/>
                  <a:gd name="T5" fmla="*/ 128 h 501"/>
                  <a:gd name="T6" fmla="*/ 4 w 357"/>
                  <a:gd name="T7" fmla="*/ 132 h 501"/>
                  <a:gd name="T8" fmla="*/ 2 w 357"/>
                  <a:gd name="T9" fmla="*/ 136 h 501"/>
                  <a:gd name="T10" fmla="*/ 0 w 357"/>
                  <a:gd name="T11" fmla="*/ 142 h 501"/>
                  <a:gd name="T12" fmla="*/ 0 w 357"/>
                  <a:gd name="T13" fmla="*/ 421 h 501"/>
                  <a:gd name="T14" fmla="*/ 2 w 357"/>
                  <a:gd name="T15" fmla="*/ 425 h 501"/>
                  <a:gd name="T16" fmla="*/ 4 w 357"/>
                  <a:gd name="T17" fmla="*/ 431 h 501"/>
                  <a:gd name="T18" fmla="*/ 8 w 357"/>
                  <a:gd name="T19" fmla="*/ 435 h 501"/>
                  <a:gd name="T20" fmla="*/ 12 w 357"/>
                  <a:gd name="T21" fmla="*/ 439 h 501"/>
                  <a:gd name="T22" fmla="*/ 115 w 357"/>
                  <a:gd name="T23" fmla="*/ 499 h 501"/>
                  <a:gd name="T24" fmla="*/ 119 w 357"/>
                  <a:gd name="T25" fmla="*/ 501 h 501"/>
                  <a:gd name="T26" fmla="*/ 125 w 357"/>
                  <a:gd name="T27" fmla="*/ 501 h 501"/>
                  <a:gd name="T28" fmla="*/ 131 w 357"/>
                  <a:gd name="T29" fmla="*/ 501 h 501"/>
                  <a:gd name="T30" fmla="*/ 135 w 357"/>
                  <a:gd name="T31" fmla="*/ 499 h 501"/>
                  <a:gd name="T32" fmla="*/ 347 w 357"/>
                  <a:gd name="T33" fmla="*/ 377 h 501"/>
                  <a:gd name="T34" fmla="*/ 351 w 357"/>
                  <a:gd name="T35" fmla="*/ 373 h 501"/>
                  <a:gd name="T36" fmla="*/ 353 w 357"/>
                  <a:gd name="T37" fmla="*/ 369 h 501"/>
                  <a:gd name="T38" fmla="*/ 355 w 357"/>
                  <a:gd name="T39" fmla="*/ 363 h 501"/>
                  <a:gd name="T40" fmla="*/ 357 w 357"/>
                  <a:gd name="T41" fmla="*/ 359 h 501"/>
                  <a:gd name="T42" fmla="*/ 357 w 357"/>
                  <a:gd name="T43" fmla="*/ 80 h 501"/>
                  <a:gd name="T44" fmla="*/ 355 w 357"/>
                  <a:gd name="T45" fmla="*/ 74 h 501"/>
                  <a:gd name="T46" fmla="*/ 353 w 357"/>
                  <a:gd name="T47" fmla="*/ 70 h 501"/>
                  <a:gd name="T48" fmla="*/ 351 w 357"/>
                  <a:gd name="T49" fmla="*/ 66 h 501"/>
                  <a:gd name="T50" fmla="*/ 347 w 357"/>
                  <a:gd name="T51" fmla="*/ 62 h 501"/>
                  <a:gd name="T52" fmla="*/ 243 w 357"/>
                  <a:gd name="T53" fmla="*/ 2 h 501"/>
                  <a:gd name="T54" fmla="*/ 237 w 357"/>
                  <a:gd name="T55" fmla="*/ 0 h 501"/>
                  <a:gd name="T56" fmla="*/ 231 w 357"/>
                  <a:gd name="T57" fmla="*/ 0 h 501"/>
                  <a:gd name="T58" fmla="*/ 227 w 357"/>
                  <a:gd name="T59" fmla="*/ 0 h 501"/>
                  <a:gd name="T60" fmla="*/ 221 w 357"/>
                  <a:gd name="T61" fmla="*/ 2 h 501"/>
                  <a:gd name="T62" fmla="*/ 119 w 357"/>
                  <a:gd name="T63" fmla="*/ 491 h 501"/>
                  <a:gd name="T64" fmla="*/ 16 w 357"/>
                  <a:gd name="T65" fmla="*/ 431 h 501"/>
                  <a:gd name="T66" fmla="*/ 12 w 357"/>
                  <a:gd name="T67" fmla="*/ 427 h 501"/>
                  <a:gd name="T68" fmla="*/ 10 w 357"/>
                  <a:gd name="T69" fmla="*/ 421 h 501"/>
                  <a:gd name="T70" fmla="*/ 10 w 357"/>
                  <a:gd name="T71" fmla="*/ 142 h 501"/>
                  <a:gd name="T72" fmla="*/ 12 w 357"/>
                  <a:gd name="T73" fmla="*/ 136 h 501"/>
                  <a:gd name="T74" fmla="*/ 16 w 357"/>
                  <a:gd name="T75" fmla="*/ 132 h 501"/>
                  <a:gd name="T76" fmla="*/ 227 w 357"/>
                  <a:gd name="T77" fmla="*/ 10 h 501"/>
                  <a:gd name="T78" fmla="*/ 231 w 357"/>
                  <a:gd name="T79" fmla="*/ 8 h 501"/>
                  <a:gd name="T80" fmla="*/ 237 w 357"/>
                  <a:gd name="T81" fmla="*/ 10 h 501"/>
                  <a:gd name="T82" fmla="*/ 341 w 357"/>
                  <a:gd name="T83" fmla="*/ 70 h 501"/>
                  <a:gd name="T84" fmla="*/ 345 w 357"/>
                  <a:gd name="T85" fmla="*/ 74 h 501"/>
                  <a:gd name="T86" fmla="*/ 347 w 357"/>
                  <a:gd name="T87" fmla="*/ 80 h 501"/>
                  <a:gd name="T88" fmla="*/ 347 w 357"/>
                  <a:gd name="T89" fmla="*/ 359 h 501"/>
                  <a:gd name="T90" fmla="*/ 345 w 357"/>
                  <a:gd name="T91" fmla="*/ 363 h 501"/>
                  <a:gd name="T92" fmla="*/ 341 w 357"/>
                  <a:gd name="T93" fmla="*/ 369 h 501"/>
                  <a:gd name="T94" fmla="*/ 131 w 357"/>
                  <a:gd name="T95" fmla="*/ 491 h 501"/>
                  <a:gd name="T96" fmla="*/ 125 w 357"/>
                  <a:gd name="T97" fmla="*/ 491 h 501"/>
                  <a:gd name="T98" fmla="*/ 119 w 357"/>
                  <a:gd name="T99" fmla="*/ 491 h 501"/>
                  <a:gd name="T100" fmla="*/ 221 w 357"/>
                  <a:gd name="T101" fmla="*/ 2 h 50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57"/>
                  <a:gd name="T154" fmla="*/ 0 h 501"/>
                  <a:gd name="T155" fmla="*/ 357 w 357"/>
                  <a:gd name="T156" fmla="*/ 501 h 50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57" h="501">
                    <a:moveTo>
                      <a:pt x="221" y="2"/>
                    </a:moveTo>
                    <a:lnTo>
                      <a:pt x="12" y="124"/>
                    </a:lnTo>
                    <a:lnTo>
                      <a:pt x="8" y="128"/>
                    </a:lnTo>
                    <a:lnTo>
                      <a:pt x="4" y="132"/>
                    </a:lnTo>
                    <a:lnTo>
                      <a:pt x="2" y="136"/>
                    </a:lnTo>
                    <a:lnTo>
                      <a:pt x="0" y="142"/>
                    </a:lnTo>
                    <a:lnTo>
                      <a:pt x="0" y="421"/>
                    </a:lnTo>
                    <a:lnTo>
                      <a:pt x="2" y="425"/>
                    </a:lnTo>
                    <a:lnTo>
                      <a:pt x="4" y="431"/>
                    </a:lnTo>
                    <a:lnTo>
                      <a:pt x="8" y="435"/>
                    </a:lnTo>
                    <a:lnTo>
                      <a:pt x="12" y="439"/>
                    </a:lnTo>
                    <a:lnTo>
                      <a:pt x="115" y="499"/>
                    </a:lnTo>
                    <a:lnTo>
                      <a:pt x="119" y="501"/>
                    </a:lnTo>
                    <a:lnTo>
                      <a:pt x="125" y="501"/>
                    </a:lnTo>
                    <a:lnTo>
                      <a:pt x="131" y="501"/>
                    </a:lnTo>
                    <a:lnTo>
                      <a:pt x="135" y="499"/>
                    </a:lnTo>
                    <a:lnTo>
                      <a:pt x="347" y="377"/>
                    </a:lnTo>
                    <a:lnTo>
                      <a:pt x="351" y="373"/>
                    </a:lnTo>
                    <a:lnTo>
                      <a:pt x="353" y="369"/>
                    </a:lnTo>
                    <a:lnTo>
                      <a:pt x="355" y="363"/>
                    </a:lnTo>
                    <a:lnTo>
                      <a:pt x="357" y="359"/>
                    </a:lnTo>
                    <a:lnTo>
                      <a:pt x="357" y="80"/>
                    </a:lnTo>
                    <a:lnTo>
                      <a:pt x="355" y="74"/>
                    </a:lnTo>
                    <a:lnTo>
                      <a:pt x="353" y="70"/>
                    </a:lnTo>
                    <a:lnTo>
                      <a:pt x="351" y="66"/>
                    </a:lnTo>
                    <a:lnTo>
                      <a:pt x="347" y="62"/>
                    </a:lnTo>
                    <a:lnTo>
                      <a:pt x="243" y="2"/>
                    </a:lnTo>
                    <a:lnTo>
                      <a:pt x="237" y="0"/>
                    </a:lnTo>
                    <a:lnTo>
                      <a:pt x="231" y="0"/>
                    </a:lnTo>
                    <a:lnTo>
                      <a:pt x="227" y="0"/>
                    </a:lnTo>
                    <a:lnTo>
                      <a:pt x="221" y="2"/>
                    </a:lnTo>
                    <a:lnTo>
                      <a:pt x="119" y="491"/>
                    </a:lnTo>
                    <a:lnTo>
                      <a:pt x="16" y="431"/>
                    </a:lnTo>
                    <a:lnTo>
                      <a:pt x="12" y="427"/>
                    </a:lnTo>
                    <a:lnTo>
                      <a:pt x="10" y="421"/>
                    </a:lnTo>
                    <a:lnTo>
                      <a:pt x="10" y="142"/>
                    </a:lnTo>
                    <a:lnTo>
                      <a:pt x="12" y="136"/>
                    </a:lnTo>
                    <a:lnTo>
                      <a:pt x="16" y="132"/>
                    </a:lnTo>
                    <a:lnTo>
                      <a:pt x="227" y="10"/>
                    </a:lnTo>
                    <a:lnTo>
                      <a:pt x="231" y="8"/>
                    </a:lnTo>
                    <a:lnTo>
                      <a:pt x="237" y="10"/>
                    </a:lnTo>
                    <a:lnTo>
                      <a:pt x="341" y="70"/>
                    </a:lnTo>
                    <a:lnTo>
                      <a:pt x="345" y="74"/>
                    </a:lnTo>
                    <a:lnTo>
                      <a:pt x="347" y="80"/>
                    </a:lnTo>
                    <a:lnTo>
                      <a:pt x="347" y="359"/>
                    </a:lnTo>
                    <a:lnTo>
                      <a:pt x="345" y="363"/>
                    </a:lnTo>
                    <a:lnTo>
                      <a:pt x="341" y="369"/>
                    </a:lnTo>
                    <a:lnTo>
                      <a:pt x="131" y="491"/>
                    </a:lnTo>
                    <a:lnTo>
                      <a:pt x="125" y="491"/>
                    </a:lnTo>
                    <a:lnTo>
                      <a:pt x="119" y="491"/>
                    </a:lnTo>
                    <a:lnTo>
                      <a:pt x="221" y="2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5" name="Freeform 138"/>
              <p:cNvSpPr>
                <a:spLocks/>
              </p:cNvSpPr>
              <p:nvPr/>
            </p:nvSpPr>
            <p:spPr bwMode="auto">
              <a:xfrm>
                <a:off x="4398" y="2393"/>
                <a:ext cx="119" cy="363"/>
              </a:xfrm>
              <a:custGeom>
                <a:avLst/>
                <a:gdLst>
                  <a:gd name="T0" fmla="*/ 119 w 119"/>
                  <a:gd name="T1" fmla="*/ 363 h 363"/>
                  <a:gd name="T2" fmla="*/ 119 w 119"/>
                  <a:gd name="T3" fmla="*/ 69 h 363"/>
                  <a:gd name="T4" fmla="*/ 2 w 119"/>
                  <a:gd name="T5" fmla="*/ 0 h 363"/>
                  <a:gd name="T6" fmla="*/ 0 w 119"/>
                  <a:gd name="T7" fmla="*/ 8 h 363"/>
                  <a:gd name="T8" fmla="*/ 0 w 119"/>
                  <a:gd name="T9" fmla="*/ 287 h 363"/>
                  <a:gd name="T10" fmla="*/ 2 w 119"/>
                  <a:gd name="T11" fmla="*/ 295 h 363"/>
                  <a:gd name="T12" fmla="*/ 8 w 119"/>
                  <a:gd name="T13" fmla="*/ 301 h 363"/>
                  <a:gd name="T14" fmla="*/ 111 w 119"/>
                  <a:gd name="T15" fmla="*/ 361 h 363"/>
                  <a:gd name="T16" fmla="*/ 119 w 119"/>
                  <a:gd name="T17" fmla="*/ 363 h 3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9"/>
                  <a:gd name="T28" fmla="*/ 0 h 363"/>
                  <a:gd name="T29" fmla="*/ 119 w 119"/>
                  <a:gd name="T30" fmla="*/ 363 h 3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9" h="363">
                    <a:moveTo>
                      <a:pt x="119" y="363"/>
                    </a:moveTo>
                    <a:lnTo>
                      <a:pt x="119" y="69"/>
                    </a:lnTo>
                    <a:lnTo>
                      <a:pt x="2" y="0"/>
                    </a:lnTo>
                    <a:lnTo>
                      <a:pt x="0" y="8"/>
                    </a:lnTo>
                    <a:lnTo>
                      <a:pt x="0" y="287"/>
                    </a:lnTo>
                    <a:lnTo>
                      <a:pt x="2" y="295"/>
                    </a:lnTo>
                    <a:lnTo>
                      <a:pt x="8" y="301"/>
                    </a:lnTo>
                    <a:lnTo>
                      <a:pt x="111" y="361"/>
                    </a:lnTo>
                    <a:lnTo>
                      <a:pt x="119" y="363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6" name="Freeform 139"/>
              <p:cNvSpPr>
                <a:spLocks/>
              </p:cNvSpPr>
              <p:nvPr/>
            </p:nvSpPr>
            <p:spPr bwMode="auto">
              <a:xfrm>
                <a:off x="4406" y="2425"/>
                <a:ext cx="99" cy="165"/>
              </a:xfrm>
              <a:custGeom>
                <a:avLst/>
                <a:gdLst>
                  <a:gd name="T0" fmla="*/ 0 w 99"/>
                  <a:gd name="T1" fmla="*/ 0 h 165"/>
                  <a:gd name="T2" fmla="*/ 99 w 99"/>
                  <a:gd name="T3" fmla="*/ 57 h 165"/>
                  <a:gd name="T4" fmla="*/ 99 w 99"/>
                  <a:gd name="T5" fmla="*/ 165 h 165"/>
                  <a:gd name="T6" fmla="*/ 0 w 99"/>
                  <a:gd name="T7" fmla="*/ 109 h 165"/>
                  <a:gd name="T8" fmla="*/ 0 w 99"/>
                  <a:gd name="T9" fmla="*/ 0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165"/>
                  <a:gd name="T17" fmla="*/ 99 w 99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165">
                    <a:moveTo>
                      <a:pt x="0" y="0"/>
                    </a:moveTo>
                    <a:lnTo>
                      <a:pt x="99" y="57"/>
                    </a:lnTo>
                    <a:lnTo>
                      <a:pt x="99" y="165"/>
                    </a:lnTo>
                    <a:lnTo>
                      <a:pt x="0" y="1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7" name="Freeform 140"/>
              <p:cNvSpPr>
                <a:spLocks/>
              </p:cNvSpPr>
              <p:nvPr/>
            </p:nvSpPr>
            <p:spPr bwMode="auto">
              <a:xfrm>
                <a:off x="4406" y="2425"/>
                <a:ext cx="99" cy="165"/>
              </a:xfrm>
              <a:custGeom>
                <a:avLst/>
                <a:gdLst>
                  <a:gd name="T0" fmla="*/ 4 w 99"/>
                  <a:gd name="T1" fmla="*/ 2 h 165"/>
                  <a:gd name="T2" fmla="*/ 4 w 99"/>
                  <a:gd name="T3" fmla="*/ 105 h 165"/>
                  <a:gd name="T4" fmla="*/ 99 w 99"/>
                  <a:gd name="T5" fmla="*/ 161 h 165"/>
                  <a:gd name="T6" fmla="*/ 99 w 99"/>
                  <a:gd name="T7" fmla="*/ 165 h 165"/>
                  <a:gd name="T8" fmla="*/ 0 w 99"/>
                  <a:gd name="T9" fmla="*/ 109 h 165"/>
                  <a:gd name="T10" fmla="*/ 0 w 99"/>
                  <a:gd name="T11" fmla="*/ 0 h 165"/>
                  <a:gd name="T12" fmla="*/ 4 w 99"/>
                  <a:gd name="T13" fmla="*/ 2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9"/>
                  <a:gd name="T22" fmla="*/ 0 h 165"/>
                  <a:gd name="T23" fmla="*/ 99 w 99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9" h="165">
                    <a:moveTo>
                      <a:pt x="4" y="2"/>
                    </a:moveTo>
                    <a:lnTo>
                      <a:pt x="4" y="105"/>
                    </a:lnTo>
                    <a:lnTo>
                      <a:pt x="99" y="161"/>
                    </a:lnTo>
                    <a:lnTo>
                      <a:pt x="99" y="165"/>
                    </a:lnTo>
                    <a:lnTo>
                      <a:pt x="0" y="109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8" name="Freeform 141"/>
              <p:cNvSpPr>
                <a:spLocks/>
              </p:cNvSpPr>
              <p:nvPr/>
            </p:nvSpPr>
            <p:spPr bwMode="auto">
              <a:xfrm>
                <a:off x="4420" y="2455"/>
                <a:ext cx="75" cy="43"/>
              </a:xfrm>
              <a:custGeom>
                <a:avLst/>
                <a:gdLst>
                  <a:gd name="T0" fmla="*/ 0 w 75"/>
                  <a:gd name="T1" fmla="*/ 0 h 43"/>
                  <a:gd name="T2" fmla="*/ 0 w 75"/>
                  <a:gd name="T3" fmla="*/ 2 h 43"/>
                  <a:gd name="T4" fmla="*/ 2 w 75"/>
                  <a:gd name="T5" fmla="*/ 4 h 43"/>
                  <a:gd name="T6" fmla="*/ 73 w 75"/>
                  <a:gd name="T7" fmla="*/ 43 h 43"/>
                  <a:gd name="T8" fmla="*/ 75 w 75"/>
                  <a:gd name="T9" fmla="*/ 41 h 43"/>
                  <a:gd name="T10" fmla="*/ 75 w 75"/>
                  <a:gd name="T11" fmla="*/ 39 h 43"/>
                  <a:gd name="T12" fmla="*/ 4 w 75"/>
                  <a:gd name="T13" fmla="*/ 0 h 43"/>
                  <a:gd name="T14" fmla="*/ 2 w 75"/>
                  <a:gd name="T15" fmla="*/ 0 h 43"/>
                  <a:gd name="T16" fmla="*/ 0 w 75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5"/>
                  <a:gd name="T28" fmla="*/ 0 h 43"/>
                  <a:gd name="T29" fmla="*/ 75 w 75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5" h="43">
                    <a:moveTo>
                      <a:pt x="0" y="0"/>
                    </a:moveTo>
                    <a:lnTo>
                      <a:pt x="0" y="2"/>
                    </a:lnTo>
                    <a:lnTo>
                      <a:pt x="2" y="4"/>
                    </a:lnTo>
                    <a:lnTo>
                      <a:pt x="73" y="43"/>
                    </a:lnTo>
                    <a:lnTo>
                      <a:pt x="75" y="41"/>
                    </a:lnTo>
                    <a:lnTo>
                      <a:pt x="75" y="39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89" name="Freeform 142"/>
              <p:cNvSpPr>
                <a:spLocks/>
              </p:cNvSpPr>
              <p:nvPr/>
            </p:nvSpPr>
            <p:spPr bwMode="auto">
              <a:xfrm>
                <a:off x="4420" y="2482"/>
                <a:ext cx="75" cy="44"/>
              </a:xfrm>
              <a:custGeom>
                <a:avLst/>
                <a:gdLst>
                  <a:gd name="T0" fmla="*/ 0 w 75"/>
                  <a:gd name="T1" fmla="*/ 0 h 44"/>
                  <a:gd name="T2" fmla="*/ 0 w 75"/>
                  <a:gd name="T3" fmla="*/ 2 h 44"/>
                  <a:gd name="T4" fmla="*/ 2 w 75"/>
                  <a:gd name="T5" fmla="*/ 4 h 44"/>
                  <a:gd name="T6" fmla="*/ 73 w 75"/>
                  <a:gd name="T7" fmla="*/ 44 h 44"/>
                  <a:gd name="T8" fmla="*/ 75 w 75"/>
                  <a:gd name="T9" fmla="*/ 42 h 44"/>
                  <a:gd name="T10" fmla="*/ 75 w 75"/>
                  <a:gd name="T11" fmla="*/ 40 h 44"/>
                  <a:gd name="T12" fmla="*/ 4 w 75"/>
                  <a:gd name="T13" fmla="*/ 0 h 44"/>
                  <a:gd name="T14" fmla="*/ 2 w 75"/>
                  <a:gd name="T15" fmla="*/ 0 h 44"/>
                  <a:gd name="T16" fmla="*/ 0 w 75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5"/>
                  <a:gd name="T28" fmla="*/ 0 h 44"/>
                  <a:gd name="T29" fmla="*/ 75 w 75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5" h="44">
                    <a:moveTo>
                      <a:pt x="0" y="0"/>
                    </a:moveTo>
                    <a:lnTo>
                      <a:pt x="0" y="2"/>
                    </a:lnTo>
                    <a:lnTo>
                      <a:pt x="2" y="4"/>
                    </a:lnTo>
                    <a:lnTo>
                      <a:pt x="73" y="44"/>
                    </a:lnTo>
                    <a:lnTo>
                      <a:pt x="75" y="42"/>
                    </a:lnTo>
                    <a:lnTo>
                      <a:pt x="75" y="4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90" name="Freeform 143"/>
              <p:cNvSpPr>
                <a:spLocks/>
              </p:cNvSpPr>
              <p:nvPr/>
            </p:nvSpPr>
            <p:spPr bwMode="auto">
              <a:xfrm>
                <a:off x="4439" y="2578"/>
                <a:ext cx="26" cy="34"/>
              </a:xfrm>
              <a:custGeom>
                <a:avLst/>
                <a:gdLst>
                  <a:gd name="T0" fmla="*/ 26 w 26"/>
                  <a:gd name="T1" fmla="*/ 24 h 34"/>
                  <a:gd name="T2" fmla="*/ 24 w 26"/>
                  <a:gd name="T3" fmla="*/ 30 h 34"/>
                  <a:gd name="T4" fmla="*/ 22 w 26"/>
                  <a:gd name="T5" fmla="*/ 32 h 34"/>
                  <a:gd name="T6" fmla="*/ 18 w 26"/>
                  <a:gd name="T7" fmla="*/ 34 h 34"/>
                  <a:gd name="T8" fmla="*/ 12 w 26"/>
                  <a:gd name="T9" fmla="*/ 32 h 34"/>
                  <a:gd name="T10" fmla="*/ 8 w 26"/>
                  <a:gd name="T11" fmla="*/ 28 h 34"/>
                  <a:gd name="T12" fmla="*/ 4 w 26"/>
                  <a:gd name="T13" fmla="*/ 22 h 34"/>
                  <a:gd name="T14" fmla="*/ 0 w 26"/>
                  <a:gd name="T15" fmla="*/ 16 h 34"/>
                  <a:gd name="T16" fmla="*/ 0 w 26"/>
                  <a:gd name="T17" fmla="*/ 10 h 34"/>
                  <a:gd name="T18" fmla="*/ 0 w 26"/>
                  <a:gd name="T19" fmla="*/ 4 h 34"/>
                  <a:gd name="T20" fmla="*/ 4 w 26"/>
                  <a:gd name="T21" fmla="*/ 0 h 34"/>
                  <a:gd name="T22" fmla="*/ 8 w 26"/>
                  <a:gd name="T23" fmla="*/ 0 h 34"/>
                  <a:gd name="T24" fmla="*/ 12 w 26"/>
                  <a:gd name="T25" fmla="*/ 2 h 34"/>
                  <a:gd name="T26" fmla="*/ 18 w 26"/>
                  <a:gd name="T27" fmla="*/ 6 h 34"/>
                  <a:gd name="T28" fmla="*/ 22 w 26"/>
                  <a:gd name="T29" fmla="*/ 12 h 34"/>
                  <a:gd name="T30" fmla="*/ 24 w 26"/>
                  <a:gd name="T31" fmla="*/ 18 h 34"/>
                  <a:gd name="T32" fmla="*/ 26 w 26"/>
                  <a:gd name="T33" fmla="*/ 2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34"/>
                  <a:gd name="T53" fmla="*/ 26 w 26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34">
                    <a:moveTo>
                      <a:pt x="26" y="24"/>
                    </a:moveTo>
                    <a:lnTo>
                      <a:pt x="24" y="30"/>
                    </a:lnTo>
                    <a:lnTo>
                      <a:pt x="22" y="32"/>
                    </a:lnTo>
                    <a:lnTo>
                      <a:pt x="18" y="34"/>
                    </a:lnTo>
                    <a:lnTo>
                      <a:pt x="12" y="32"/>
                    </a:lnTo>
                    <a:lnTo>
                      <a:pt x="8" y="28"/>
                    </a:lnTo>
                    <a:lnTo>
                      <a:pt x="4" y="22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8" y="6"/>
                    </a:lnTo>
                    <a:lnTo>
                      <a:pt x="22" y="12"/>
                    </a:lnTo>
                    <a:lnTo>
                      <a:pt x="24" y="18"/>
                    </a:lnTo>
                    <a:lnTo>
                      <a:pt x="26" y="24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91" name="Freeform 144"/>
              <p:cNvSpPr>
                <a:spLocks/>
              </p:cNvSpPr>
              <p:nvPr/>
            </p:nvSpPr>
            <p:spPr bwMode="auto">
              <a:xfrm>
                <a:off x="4416" y="2666"/>
                <a:ext cx="79" cy="56"/>
              </a:xfrm>
              <a:custGeom>
                <a:avLst/>
                <a:gdLst>
                  <a:gd name="T0" fmla="*/ 8 w 79"/>
                  <a:gd name="T1" fmla="*/ 2 h 56"/>
                  <a:gd name="T2" fmla="*/ 4 w 79"/>
                  <a:gd name="T3" fmla="*/ 0 h 56"/>
                  <a:gd name="T4" fmla="*/ 2 w 79"/>
                  <a:gd name="T5" fmla="*/ 0 h 56"/>
                  <a:gd name="T6" fmla="*/ 2 w 79"/>
                  <a:gd name="T7" fmla="*/ 2 h 56"/>
                  <a:gd name="T8" fmla="*/ 0 w 79"/>
                  <a:gd name="T9" fmla="*/ 6 h 56"/>
                  <a:gd name="T10" fmla="*/ 2 w 79"/>
                  <a:gd name="T11" fmla="*/ 12 h 56"/>
                  <a:gd name="T12" fmla="*/ 8 w 79"/>
                  <a:gd name="T13" fmla="*/ 18 h 56"/>
                  <a:gd name="T14" fmla="*/ 73 w 79"/>
                  <a:gd name="T15" fmla="*/ 56 h 56"/>
                  <a:gd name="T16" fmla="*/ 75 w 79"/>
                  <a:gd name="T17" fmla="*/ 56 h 56"/>
                  <a:gd name="T18" fmla="*/ 77 w 79"/>
                  <a:gd name="T19" fmla="*/ 56 h 56"/>
                  <a:gd name="T20" fmla="*/ 79 w 79"/>
                  <a:gd name="T21" fmla="*/ 54 h 56"/>
                  <a:gd name="T22" fmla="*/ 79 w 79"/>
                  <a:gd name="T23" fmla="*/ 52 h 56"/>
                  <a:gd name="T24" fmla="*/ 77 w 79"/>
                  <a:gd name="T25" fmla="*/ 44 h 56"/>
                  <a:gd name="T26" fmla="*/ 73 w 79"/>
                  <a:gd name="T27" fmla="*/ 40 h 56"/>
                  <a:gd name="T28" fmla="*/ 8 w 79"/>
                  <a:gd name="T29" fmla="*/ 2 h 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9"/>
                  <a:gd name="T46" fmla="*/ 0 h 56"/>
                  <a:gd name="T47" fmla="*/ 79 w 79"/>
                  <a:gd name="T48" fmla="*/ 56 h 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9" h="56">
                    <a:moveTo>
                      <a:pt x="8" y="2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8" y="18"/>
                    </a:lnTo>
                    <a:lnTo>
                      <a:pt x="73" y="56"/>
                    </a:lnTo>
                    <a:lnTo>
                      <a:pt x="75" y="56"/>
                    </a:lnTo>
                    <a:lnTo>
                      <a:pt x="77" y="56"/>
                    </a:lnTo>
                    <a:lnTo>
                      <a:pt x="79" y="54"/>
                    </a:lnTo>
                    <a:lnTo>
                      <a:pt x="79" y="52"/>
                    </a:lnTo>
                    <a:lnTo>
                      <a:pt x="77" y="44"/>
                    </a:lnTo>
                    <a:lnTo>
                      <a:pt x="73" y="4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92" name="Freeform 145"/>
              <p:cNvSpPr>
                <a:spLocks/>
              </p:cNvSpPr>
              <p:nvPr/>
            </p:nvSpPr>
            <p:spPr bwMode="auto">
              <a:xfrm>
                <a:off x="4400" y="2263"/>
                <a:ext cx="341" cy="199"/>
              </a:xfrm>
              <a:custGeom>
                <a:avLst/>
                <a:gdLst>
                  <a:gd name="T0" fmla="*/ 335 w 341"/>
                  <a:gd name="T1" fmla="*/ 62 h 199"/>
                  <a:gd name="T2" fmla="*/ 233 w 341"/>
                  <a:gd name="T3" fmla="*/ 2 h 199"/>
                  <a:gd name="T4" fmla="*/ 223 w 341"/>
                  <a:gd name="T5" fmla="*/ 0 h 199"/>
                  <a:gd name="T6" fmla="*/ 215 w 341"/>
                  <a:gd name="T7" fmla="*/ 2 h 199"/>
                  <a:gd name="T8" fmla="*/ 6 w 341"/>
                  <a:gd name="T9" fmla="*/ 124 h 199"/>
                  <a:gd name="T10" fmla="*/ 0 w 341"/>
                  <a:gd name="T11" fmla="*/ 130 h 199"/>
                  <a:gd name="T12" fmla="*/ 117 w 341"/>
                  <a:gd name="T13" fmla="*/ 199 h 199"/>
                  <a:gd name="T14" fmla="*/ 341 w 341"/>
                  <a:gd name="T15" fmla="*/ 68 h 199"/>
                  <a:gd name="T16" fmla="*/ 335 w 341"/>
                  <a:gd name="T17" fmla="*/ 62 h 1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41"/>
                  <a:gd name="T28" fmla="*/ 0 h 199"/>
                  <a:gd name="T29" fmla="*/ 341 w 341"/>
                  <a:gd name="T30" fmla="*/ 199 h 19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41" h="199">
                    <a:moveTo>
                      <a:pt x="335" y="62"/>
                    </a:moveTo>
                    <a:lnTo>
                      <a:pt x="233" y="2"/>
                    </a:lnTo>
                    <a:lnTo>
                      <a:pt x="223" y="0"/>
                    </a:lnTo>
                    <a:lnTo>
                      <a:pt x="215" y="2"/>
                    </a:lnTo>
                    <a:lnTo>
                      <a:pt x="6" y="124"/>
                    </a:lnTo>
                    <a:lnTo>
                      <a:pt x="0" y="130"/>
                    </a:lnTo>
                    <a:lnTo>
                      <a:pt x="117" y="199"/>
                    </a:lnTo>
                    <a:lnTo>
                      <a:pt x="341" y="68"/>
                    </a:lnTo>
                    <a:lnTo>
                      <a:pt x="335" y="62"/>
                    </a:lnTo>
                    <a:close/>
                  </a:path>
                </a:pathLst>
              </a:custGeom>
              <a:solidFill>
                <a:srgbClr val="E3E3E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  <p:sp>
            <p:nvSpPr>
              <p:cNvPr id="128093" name="Freeform 146"/>
              <p:cNvSpPr>
                <a:spLocks/>
              </p:cNvSpPr>
              <p:nvPr/>
            </p:nvSpPr>
            <p:spPr bwMode="auto">
              <a:xfrm>
                <a:off x="4517" y="2331"/>
                <a:ext cx="226" cy="425"/>
              </a:xfrm>
              <a:custGeom>
                <a:avLst/>
                <a:gdLst>
                  <a:gd name="T0" fmla="*/ 0 w 226"/>
                  <a:gd name="T1" fmla="*/ 131 h 425"/>
                  <a:gd name="T2" fmla="*/ 0 w 226"/>
                  <a:gd name="T3" fmla="*/ 425 h 425"/>
                  <a:gd name="T4" fmla="*/ 8 w 226"/>
                  <a:gd name="T5" fmla="*/ 423 h 425"/>
                  <a:gd name="T6" fmla="*/ 218 w 226"/>
                  <a:gd name="T7" fmla="*/ 301 h 425"/>
                  <a:gd name="T8" fmla="*/ 224 w 226"/>
                  <a:gd name="T9" fmla="*/ 295 h 425"/>
                  <a:gd name="T10" fmla="*/ 226 w 226"/>
                  <a:gd name="T11" fmla="*/ 287 h 425"/>
                  <a:gd name="T12" fmla="*/ 226 w 226"/>
                  <a:gd name="T13" fmla="*/ 8 h 425"/>
                  <a:gd name="T14" fmla="*/ 224 w 226"/>
                  <a:gd name="T15" fmla="*/ 0 h 425"/>
                  <a:gd name="T16" fmla="*/ 0 w 226"/>
                  <a:gd name="T17" fmla="*/ 131 h 4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6"/>
                  <a:gd name="T28" fmla="*/ 0 h 425"/>
                  <a:gd name="T29" fmla="*/ 226 w 226"/>
                  <a:gd name="T30" fmla="*/ 425 h 4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6" h="425">
                    <a:moveTo>
                      <a:pt x="0" y="131"/>
                    </a:moveTo>
                    <a:lnTo>
                      <a:pt x="0" y="425"/>
                    </a:lnTo>
                    <a:lnTo>
                      <a:pt x="8" y="423"/>
                    </a:lnTo>
                    <a:lnTo>
                      <a:pt x="218" y="301"/>
                    </a:lnTo>
                    <a:lnTo>
                      <a:pt x="224" y="295"/>
                    </a:lnTo>
                    <a:lnTo>
                      <a:pt x="226" y="287"/>
                    </a:lnTo>
                    <a:lnTo>
                      <a:pt x="226" y="8"/>
                    </a:lnTo>
                    <a:lnTo>
                      <a:pt x="224" y="0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/>
              </a:p>
            </p:txBody>
          </p:sp>
        </p:grpSp>
        <p:pic>
          <p:nvPicPr>
            <p:cNvPr id="128007" name="Picture 7" descr="DataCent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94350" y="5248608"/>
              <a:ext cx="812800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8008" name="Right Arrow 93"/>
            <p:cNvSpPr>
              <a:spLocks noChangeArrowheads="1"/>
            </p:cNvSpPr>
            <p:nvPr/>
          </p:nvSpPr>
          <p:spPr bwMode="auto">
            <a:xfrm>
              <a:off x="3848100" y="5965662"/>
              <a:ext cx="1511300" cy="171661"/>
            </a:xfrm>
            <a:prstGeom prst="rightArrow">
              <a:avLst>
                <a:gd name="adj1" fmla="val 50000"/>
                <a:gd name="adj2" fmla="val 50011"/>
              </a:avLst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ru-RU"/>
            </a:p>
          </p:txBody>
        </p:sp>
      </p:grpSp>
      <p:sp>
        <p:nvSpPr>
          <p:cNvPr id="128005" name="TextBox 95"/>
          <p:cNvSpPr txBox="1">
            <a:spLocks noChangeArrowheads="1"/>
          </p:cNvSpPr>
          <p:nvPr/>
        </p:nvSpPr>
        <p:spPr bwMode="auto">
          <a:xfrm>
            <a:off x="4168775" y="5627688"/>
            <a:ext cx="1466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информация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Экономия в деньгах</a:t>
            </a:r>
            <a:endParaRPr lang="en-US" smtClean="0"/>
          </a:p>
        </p:txBody>
      </p:sp>
      <p:graphicFrame>
        <p:nvGraphicFramePr>
          <p:cNvPr id="67587" name="Content Placeholder 7"/>
          <p:cNvGraphicFramePr>
            <a:graphicFrameLocks noGrp="1"/>
          </p:cNvGraphicFramePr>
          <p:nvPr>
            <p:ph sz="half" idx="4294967295"/>
          </p:nvPr>
        </p:nvGraphicFramePr>
        <p:xfrm>
          <a:off x="139700" y="1374775"/>
          <a:ext cx="4462463" cy="4619625"/>
        </p:xfrm>
        <a:graphic>
          <a:graphicData uri="http://schemas.openxmlformats.org/presentationml/2006/ole">
            <p:oleObj spid="_x0000_s67587" name="Диаграмма" r:id="rId3" imgW="5057775" imgH="4962525" progId="Excel.Chart.8">
              <p:embed/>
            </p:oleObj>
          </a:graphicData>
        </a:graphic>
      </p:graphicFrame>
      <p:sp>
        <p:nvSpPr>
          <p:cNvPr id="67589" name="Content Placeholder 6"/>
          <p:cNvSpPr>
            <a:spLocks noGrp="1"/>
          </p:cNvSpPr>
          <p:nvPr>
            <p:ph sz="half" idx="4294967295"/>
          </p:nvPr>
        </p:nvSpPr>
        <p:spPr>
          <a:xfrm>
            <a:off x="4602163" y="1300163"/>
            <a:ext cx="4306887" cy="4694237"/>
          </a:xfrm>
        </p:spPr>
        <p:txBody>
          <a:bodyPr/>
          <a:lstStyle/>
          <a:p>
            <a:pPr eaLnBrk="1" hangingPunct="1"/>
            <a:r>
              <a:rPr lang="en-US" sz="2000" smtClean="0"/>
              <a:t>$1,300,000 </a:t>
            </a:r>
            <a:r>
              <a:rPr lang="ru-RU" sz="2000" smtClean="0"/>
              <a:t>экономии на корпоративных соглашениях для компании в 2000 ПК</a:t>
            </a:r>
          </a:p>
          <a:p>
            <a:pPr eaLnBrk="1" hangingPunct="1"/>
            <a:r>
              <a:rPr lang="ru-RU" sz="2000" smtClean="0"/>
              <a:t>25-50% экономии на лицензиях на ПО</a:t>
            </a:r>
          </a:p>
          <a:p>
            <a:pPr eaLnBrk="1" hangingPunct="1"/>
            <a:r>
              <a:rPr lang="ru-RU" sz="2000" smtClean="0"/>
              <a:t>Абсолютное соответствие лицензионным требованиям</a:t>
            </a:r>
          </a:p>
          <a:p>
            <a:pPr eaLnBrk="1" hangingPunct="1"/>
            <a:r>
              <a:rPr lang="ru-RU" sz="2000" smtClean="0"/>
              <a:t>40-60% снижение административных нагрузок на ИТ персонал, управляющий ПО</a:t>
            </a: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$155,000 </a:t>
            </a:r>
            <a:r>
              <a:rPr lang="ru-RU" sz="2000" smtClean="0"/>
              <a:t>расходы на лицензии </a:t>
            </a:r>
            <a:r>
              <a:rPr lang="en-US" sz="2000" smtClean="0"/>
              <a:t>Service and Asset Management Suite - Level 1</a:t>
            </a:r>
            <a:r>
              <a:rPr lang="ru-RU" sz="2000" smtClean="0"/>
              <a:t> </a:t>
            </a:r>
            <a:r>
              <a:rPr lang="en-US" sz="2000" smtClean="0"/>
              <a:t>&amp; Level 2</a:t>
            </a:r>
          </a:p>
          <a:p>
            <a:pPr eaLnBrk="1" hangingPunct="1"/>
            <a:endParaRPr lang="en-US" sz="2000" smtClean="0"/>
          </a:p>
        </p:txBody>
      </p:sp>
      <p:sp>
        <p:nvSpPr>
          <p:cNvPr id="67590" name="Slide Number Placeholder 3"/>
          <p:cNvSpPr txBox="1">
            <a:spLocks noGrp="1"/>
          </p:cNvSpPr>
          <p:nvPr/>
        </p:nvSpPr>
        <p:spPr bwMode="auto">
          <a:xfrm>
            <a:off x="8916988" y="6643688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 eaLnBrk="0" hangingPunct="0"/>
            <a:fld id="{9CC32565-86A1-4220-B6B7-BA0E5E977F7E}" type="slidenum">
              <a:rPr lang="en-US" sz="1000" b="1">
                <a:solidFill>
                  <a:srgbClr val="333333"/>
                </a:solidFill>
                <a:cs typeface="Arial" charset="0"/>
              </a:rPr>
              <a:pPr algn="ctr" eaLnBrk="0" hangingPunct="0"/>
              <a:t>6</a:t>
            </a:fld>
            <a:endParaRPr lang="en-US" sz="1000" b="1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38138" y="5994400"/>
            <a:ext cx="3478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*</a:t>
            </a:r>
            <a:r>
              <a:rPr lang="en-US" sz="1400"/>
              <a:t>2000 </a:t>
            </a:r>
            <a:r>
              <a:rPr lang="ru-RU" sz="1400"/>
              <a:t>ПК, слабораспределенная среда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itle 1"/>
          <p:cNvSpPr>
            <a:spLocks noGrp="1"/>
          </p:cNvSpPr>
          <p:nvPr>
            <p:ph type="title" idx="4294967295"/>
          </p:nvPr>
        </p:nvSpPr>
        <p:spPr>
          <a:xfrm>
            <a:off x="215900" y="333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Дополнительные выгоды</a:t>
            </a:r>
            <a:endParaRPr lang="en-US" smtClean="0"/>
          </a:p>
        </p:txBody>
      </p:sp>
      <p:sp>
        <p:nvSpPr>
          <p:cNvPr id="130050" name="Text Placeholder 4"/>
          <p:cNvSpPr>
            <a:spLocks noGrp="1"/>
          </p:cNvSpPr>
          <p:nvPr>
            <p:ph type="body" idx="4294967295"/>
          </p:nvPr>
        </p:nvSpPr>
        <p:spPr>
          <a:xfrm>
            <a:off x="215900" y="1293813"/>
            <a:ext cx="4746625" cy="639762"/>
          </a:xfrm>
        </p:spPr>
        <p:txBody>
          <a:bodyPr anchor="b"/>
          <a:lstStyle/>
          <a:p>
            <a:pPr marL="0" indent="0" eaLnBrk="1" hangingPunct="1">
              <a:buFontTx/>
              <a:buNone/>
            </a:pPr>
            <a:r>
              <a:rPr lang="ru-RU" b="1" smtClean="0"/>
              <a:t>Статистика среднего офиса* – пример из жизни</a:t>
            </a:r>
            <a:endParaRPr lang="en-US" b="1" smtClean="0"/>
          </a:p>
        </p:txBody>
      </p:sp>
      <p:sp>
        <p:nvSpPr>
          <p:cNvPr id="130051" name="Content Placeholder 2"/>
          <p:cNvSpPr>
            <a:spLocks noGrp="1"/>
          </p:cNvSpPr>
          <p:nvPr>
            <p:ph sz="half" idx="4294967295"/>
          </p:nvPr>
        </p:nvSpPr>
        <p:spPr>
          <a:xfrm>
            <a:off x="215900" y="1933575"/>
            <a:ext cx="4746625" cy="3951288"/>
          </a:xfrm>
        </p:spPr>
        <p:txBody>
          <a:bodyPr/>
          <a:lstStyle/>
          <a:p>
            <a:pPr eaLnBrk="1" hangingPunct="1"/>
            <a:r>
              <a:rPr lang="ru-RU" sz="2000" smtClean="0"/>
              <a:t>Среднее количество суммарного времени пользования словарем </a:t>
            </a:r>
            <a:r>
              <a:rPr lang="en-US" sz="2000" smtClean="0"/>
              <a:t>Lingvo – </a:t>
            </a:r>
            <a:r>
              <a:rPr lang="ru-RU" sz="2000" b="1" smtClean="0"/>
              <a:t>1 час в год </a:t>
            </a:r>
            <a:r>
              <a:rPr lang="ru-RU" sz="2000" smtClean="0"/>
              <a:t>(непрофессиональные потребности)</a:t>
            </a:r>
          </a:p>
          <a:p>
            <a:pPr eaLnBrk="1" hangingPunct="1"/>
            <a:r>
              <a:rPr lang="ru-RU" sz="2000" smtClean="0"/>
              <a:t>Использование </a:t>
            </a:r>
            <a:r>
              <a:rPr lang="en-US" sz="2000" smtClean="0"/>
              <a:t>PowerPoint </a:t>
            </a:r>
            <a:r>
              <a:rPr lang="ru-RU" sz="2000" smtClean="0"/>
              <a:t>не для просмотра презентаций </a:t>
            </a:r>
            <a:r>
              <a:rPr lang="ru-RU" sz="2000" b="1" smtClean="0"/>
              <a:t>– 4 недели в год</a:t>
            </a:r>
          </a:p>
          <a:p>
            <a:pPr eaLnBrk="1" hangingPunct="1"/>
            <a:r>
              <a:rPr lang="ru-RU" sz="2000" smtClean="0"/>
              <a:t>Использование </a:t>
            </a:r>
            <a:r>
              <a:rPr lang="en-US" sz="2000" smtClean="0"/>
              <a:t>Microsoft Access – </a:t>
            </a:r>
            <a:r>
              <a:rPr lang="ru-RU" sz="2000" smtClean="0"/>
              <a:t>менее часа в год</a:t>
            </a:r>
          </a:p>
          <a:p>
            <a:pPr eaLnBrk="1" hangingPunct="1"/>
            <a:r>
              <a:rPr lang="ru-RU" sz="2000" smtClean="0"/>
              <a:t>Использование </a:t>
            </a:r>
            <a:r>
              <a:rPr lang="en-US" sz="2000" smtClean="0"/>
              <a:t>FineReader – </a:t>
            </a:r>
            <a:r>
              <a:rPr lang="ru-RU" sz="2000" b="1" smtClean="0"/>
              <a:t>1 неделя в год</a:t>
            </a:r>
            <a:endParaRPr lang="en-US" sz="2000" b="1" smtClean="0"/>
          </a:p>
        </p:txBody>
      </p:sp>
      <p:sp>
        <p:nvSpPr>
          <p:cNvPr id="130052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962525" y="1293813"/>
            <a:ext cx="4041775" cy="639762"/>
          </a:xfrm>
        </p:spPr>
        <p:txBody>
          <a:bodyPr anchor="b"/>
          <a:lstStyle/>
          <a:p>
            <a:pPr marL="0" indent="0" eaLnBrk="1" hangingPunct="1">
              <a:buFontTx/>
              <a:buNone/>
            </a:pPr>
            <a:r>
              <a:rPr lang="ru-RU" b="1" smtClean="0"/>
              <a:t>Способы решения ситуации</a:t>
            </a:r>
            <a:endParaRPr lang="en-US" b="1" smtClean="0"/>
          </a:p>
        </p:txBody>
      </p:sp>
      <p:sp>
        <p:nvSpPr>
          <p:cNvPr id="13005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62525" y="1933575"/>
            <a:ext cx="4041775" cy="3951288"/>
          </a:xfrm>
        </p:spPr>
        <p:txBody>
          <a:bodyPr/>
          <a:lstStyle/>
          <a:p>
            <a:pPr eaLnBrk="1" hangingPunct="1"/>
            <a:r>
              <a:rPr lang="ru-RU" sz="2000" smtClean="0"/>
              <a:t>Установка ПО (и лицензии) в момент потребности в ПО</a:t>
            </a:r>
          </a:p>
          <a:p>
            <a:pPr lvl="1" eaLnBrk="1" hangingPunct="1"/>
            <a:r>
              <a:rPr lang="ru-RU" sz="1800" smtClean="0"/>
              <a:t>Автоматически</a:t>
            </a:r>
          </a:p>
          <a:p>
            <a:pPr lvl="1" eaLnBrk="1" hangingPunct="1"/>
            <a:r>
              <a:rPr lang="ru-RU" sz="1800" smtClean="0"/>
              <a:t>Интуитивно</a:t>
            </a:r>
          </a:p>
          <a:p>
            <a:pPr eaLnBrk="1" hangingPunct="1"/>
            <a:r>
              <a:rPr lang="ru-RU" sz="2000" smtClean="0"/>
              <a:t>Удаление лицензии с ПК при длительной невостребованности</a:t>
            </a:r>
          </a:p>
          <a:p>
            <a:pPr eaLnBrk="1" hangingPunct="1"/>
            <a:r>
              <a:rPr lang="ru-RU" sz="2000" smtClean="0"/>
              <a:t>Контроль потребления лицензий в реальном времени – гарантированное соответствие</a:t>
            </a:r>
            <a:endParaRPr lang="en-US" sz="2000" smtClean="0"/>
          </a:p>
        </p:txBody>
      </p:sp>
      <p:sp>
        <p:nvSpPr>
          <p:cNvPr id="130054" name="Slide Number Placeholder 3"/>
          <p:cNvSpPr txBox="1">
            <a:spLocks noGrp="1"/>
          </p:cNvSpPr>
          <p:nvPr/>
        </p:nvSpPr>
        <p:spPr bwMode="auto">
          <a:xfrm>
            <a:off x="8916988" y="6643688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 eaLnBrk="0" hangingPunct="0"/>
            <a:fld id="{E1B1C911-A5A6-433A-9012-C26E81B819A0}" type="slidenum">
              <a:rPr lang="en-US" sz="1000" b="1">
                <a:solidFill>
                  <a:srgbClr val="333333"/>
                </a:solidFill>
                <a:cs typeface="Arial" charset="0"/>
              </a:rPr>
              <a:pPr algn="ctr" eaLnBrk="0" hangingPunct="0"/>
              <a:t>7</a:t>
            </a:fld>
            <a:endParaRPr lang="en-US" sz="1000" b="1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130055" name="TextBox 7"/>
          <p:cNvSpPr txBox="1">
            <a:spLocks noChangeArrowheads="1"/>
          </p:cNvSpPr>
          <p:nvPr/>
        </p:nvSpPr>
        <p:spPr bwMode="auto">
          <a:xfrm>
            <a:off x="5448300" y="6172200"/>
            <a:ext cx="3581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*</a:t>
            </a:r>
            <a:r>
              <a:rPr lang="en-US" sz="1400"/>
              <a:t>2000 </a:t>
            </a:r>
            <a:r>
              <a:rPr lang="ru-RU" sz="1400"/>
              <a:t>ПК, слабораспределенная среда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Как?</a:t>
            </a:r>
            <a:endParaRPr lang="en-US" smtClean="0"/>
          </a:p>
        </p:txBody>
      </p:sp>
      <p:sp>
        <p:nvSpPr>
          <p:cNvPr id="131074" name="Content Placeholder 2"/>
          <p:cNvSpPr>
            <a:spLocks noGrp="1"/>
          </p:cNvSpPr>
          <p:nvPr>
            <p:ph idx="4294967295"/>
          </p:nvPr>
        </p:nvSpPr>
        <p:spPr>
          <a:xfrm>
            <a:off x="142875" y="1300163"/>
            <a:ext cx="8731250" cy="3729037"/>
          </a:xfrm>
        </p:spPr>
        <p:txBody>
          <a:bodyPr/>
          <a:lstStyle/>
          <a:p>
            <a:pPr eaLnBrk="1" hangingPunct="1"/>
            <a:r>
              <a:rPr lang="ru-RU" smtClean="0"/>
              <a:t>Автоматическая доставка ПО в момент потребности, обновление при запуске, удаление при длительном неиспользовании – </a:t>
            </a:r>
            <a:r>
              <a:rPr lang="en-US" smtClean="0"/>
              <a:t>Symantec Workspace Streaming</a:t>
            </a:r>
            <a:endParaRPr lang="ru-RU" smtClean="0"/>
          </a:p>
          <a:p>
            <a:pPr lvl="1" eaLnBrk="1" hangingPunct="1"/>
            <a:r>
              <a:rPr lang="ru-RU" smtClean="0"/>
              <a:t>Виртуализация ПО и лицензий – программы гуляют по ПК вместе с потребностями пользователей</a:t>
            </a:r>
          </a:p>
          <a:p>
            <a:pPr lvl="1" eaLnBrk="1" hangingPunct="1"/>
            <a:r>
              <a:rPr lang="ru-RU" smtClean="0"/>
              <a:t>Автоматическое освобождение лицензии по мере отсутствия необходимости в ней у пользователя</a:t>
            </a:r>
          </a:p>
          <a:p>
            <a:pPr lvl="1" eaLnBrk="1" hangingPunct="1"/>
            <a:r>
              <a:rPr lang="ru-RU" smtClean="0"/>
              <a:t>Доставка и обновление без участия администраторов</a:t>
            </a:r>
          </a:p>
          <a:p>
            <a:pPr lvl="1" eaLnBrk="1" hangingPunct="1"/>
            <a:r>
              <a:rPr lang="ru-RU" smtClean="0"/>
              <a:t>Гарантированное соответствие лицензионным требованиям – проверка пула лицензий в момент запуска</a:t>
            </a:r>
          </a:p>
          <a:p>
            <a:pPr lvl="1" eaLnBrk="1" hangingPunct="1"/>
            <a:endParaRPr lang="en-US" smtClean="0"/>
          </a:p>
        </p:txBody>
      </p:sp>
      <p:sp>
        <p:nvSpPr>
          <p:cNvPr id="131075" name="Slide Number Placeholder 3"/>
          <p:cNvSpPr txBox="1">
            <a:spLocks noGrp="1"/>
          </p:cNvSpPr>
          <p:nvPr/>
        </p:nvSpPr>
        <p:spPr bwMode="auto">
          <a:xfrm>
            <a:off x="8916988" y="6643688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 eaLnBrk="0" hangingPunct="0"/>
            <a:fld id="{159A5DB3-6E46-43AD-900D-49FFDDEB4E97}" type="slidenum">
              <a:rPr lang="en-US" sz="1000" b="1">
                <a:solidFill>
                  <a:srgbClr val="333333"/>
                </a:solidFill>
                <a:cs typeface="Arial" charset="0"/>
              </a:rPr>
              <a:pPr algn="ctr" eaLnBrk="0" hangingPunct="0"/>
              <a:t>8</a:t>
            </a:fld>
            <a:endParaRPr lang="en-US" sz="1000" b="1">
              <a:solidFill>
                <a:srgbClr val="333333"/>
              </a:solidFill>
              <a:cs typeface="Arial" charset="0"/>
            </a:endParaRPr>
          </a:p>
        </p:txBody>
      </p:sp>
      <p:grpSp>
        <p:nvGrpSpPr>
          <p:cNvPr id="131076" name="Group 120"/>
          <p:cNvGrpSpPr>
            <a:grpSpLocks/>
          </p:cNvGrpSpPr>
          <p:nvPr/>
        </p:nvGrpSpPr>
        <p:grpSpPr bwMode="auto">
          <a:xfrm>
            <a:off x="1014413" y="5222875"/>
            <a:ext cx="7115175" cy="1350963"/>
            <a:chOff x="1860448" y="5223208"/>
            <a:chExt cx="7113777" cy="1350461"/>
          </a:xfrm>
        </p:grpSpPr>
        <p:sp>
          <p:nvSpPr>
            <p:cNvPr id="131080" name="Right Arrow 93"/>
            <p:cNvSpPr>
              <a:spLocks noChangeArrowheads="1"/>
            </p:cNvSpPr>
            <p:nvPr/>
          </p:nvSpPr>
          <p:spPr bwMode="auto">
            <a:xfrm flipH="1">
              <a:off x="6489130" y="6086239"/>
              <a:ext cx="1467624" cy="159315"/>
            </a:xfrm>
            <a:prstGeom prst="rightArrow">
              <a:avLst>
                <a:gd name="adj1" fmla="val 50000"/>
                <a:gd name="adj2" fmla="val 49984"/>
              </a:avLst>
            </a:prstGeom>
            <a:solidFill>
              <a:srgbClr val="FFC0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ru-RU"/>
            </a:p>
          </p:txBody>
        </p:sp>
        <p:grpSp>
          <p:nvGrpSpPr>
            <p:cNvPr id="131081" name="Group 119"/>
            <p:cNvGrpSpPr>
              <a:grpSpLocks/>
            </p:cNvGrpSpPr>
            <p:nvPr/>
          </p:nvGrpSpPr>
          <p:grpSpPr bwMode="auto">
            <a:xfrm>
              <a:off x="1860448" y="5223208"/>
              <a:ext cx="7113777" cy="1350461"/>
              <a:chOff x="1860448" y="5223208"/>
              <a:chExt cx="7113777" cy="1350461"/>
            </a:xfrm>
          </p:grpSpPr>
          <p:grpSp>
            <p:nvGrpSpPr>
              <p:cNvPr id="131082" name="Group 4"/>
              <p:cNvGrpSpPr>
                <a:grpSpLocks/>
              </p:cNvGrpSpPr>
              <p:nvPr/>
            </p:nvGrpSpPr>
            <p:grpSpPr bwMode="auto">
              <a:xfrm>
                <a:off x="4762976" y="5223208"/>
                <a:ext cx="4211249" cy="1350461"/>
                <a:chOff x="2070576" y="5248608"/>
                <a:chExt cx="4336574" cy="1390650"/>
              </a:xfrm>
            </p:grpSpPr>
            <p:grpSp>
              <p:nvGrpSpPr>
                <p:cNvPr id="131107" name="Group 61"/>
                <p:cNvGrpSpPr>
                  <a:grpSpLocks noChangeAspect="1"/>
                </p:cNvGrpSpPr>
                <p:nvPr/>
              </p:nvGrpSpPr>
              <p:grpSpPr bwMode="auto">
                <a:xfrm>
                  <a:off x="2070576" y="5297488"/>
                  <a:ext cx="1528763" cy="1308100"/>
                  <a:chOff x="4072" y="1558"/>
                  <a:chExt cx="1408" cy="1204"/>
                </a:xfrm>
              </p:grpSpPr>
              <p:sp>
                <p:nvSpPr>
                  <p:cNvPr id="131110" name="AutoShape 6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4072" y="1558"/>
                    <a:ext cx="1408" cy="12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1111" name="Freeform 63"/>
                  <p:cNvSpPr>
                    <a:spLocks/>
                  </p:cNvSpPr>
                  <p:nvPr/>
                </p:nvSpPr>
                <p:spPr bwMode="auto">
                  <a:xfrm>
                    <a:off x="4885" y="1935"/>
                    <a:ext cx="184" cy="124"/>
                  </a:xfrm>
                  <a:custGeom>
                    <a:avLst/>
                    <a:gdLst>
                      <a:gd name="T0" fmla="*/ 42 w 184"/>
                      <a:gd name="T1" fmla="*/ 8 h 124"/>
                      <a:gd name="T2" fmla="*/ 14 w 184"/>
                      <a:gd name="T3" fmla="*/ 24 h 124"/>
                      <a:gd name="T4" fmla="*/ 4 w 184"/>
                      <a:gd name="T5" fmla="*/ 32 h 124"/>
                      <a:gd name="T6" fmla="*/ 0 w 184"/>
                      <a:gd name="T7" fmla="*/ 40 h 124"/>
                      <a:gd name="T8" fmla="*/ 0 w 184"/>
                      <a:gd name="T9" fmla="*/ 42 h 124"/>
                      <a:gd name="T10" fmla="*/ 0 w 184"/>
                      <a:gd name="T11" fmla="*/ 44 h 124"/>
                      <a:gd name="T12" fmla="*/ 0 w 184"/>
                      <a:gd name="T13" fmla="*/ 56 h 124"/>
                      <a:gd name="T14" fmla="*/ 0 w 184"/>
                      <a:gd name="T15" fmla="*/ 62 h 124"/>
                      <a:gd name="T16" fmla="*/ 4 w 184"/>
                      <a:gd name="T17" fmla="*/ 68 h 124"/>
                      <a:gd name="T18" fmla="*/ 8 w 184"/>
                      <a:gd name="T19" fmla="*/ 72 h 124"/>
                      <a:gd name="T20" fmla="*/ 14 w 184"/>
                      <a:gd name="T21" fmla="*/ 76 h 124"/>
                      <a:gd name="T22" fmla="*/ 82 w 184"/>
                      <a:gd name="T23" fmla="*/ 116 h 124"/>
                      <a:gd name="T24" fmla="*/ 94 w 184"/>
                      <a:gd name="T25" fmla="*/ 122 h 124"/>
                      <a:gd name="T26" fmla="*/ 108 w 184"/>
                      <a:gd name="T27" fmla="*/ 124 h 124"/>
                      <a:gd name="T28" fmla="*/ 122 w 184"/>
                      <a:gd name="T29" fmla="*/ 122 h 124"/>
                      <a:gd name="T30" fmla="*/ 136 w 184"/>
                      <a:gd name="T31" fmla="*/ 118 h 124"/>
                      <a:gd name="T32" fmla="*/ 142 w 184"/>
                      <a:gd name="T33" fmla="*/ 116 h 124"/>
                      <a:gd name="T34" fmla="*/ 170 w 184"/>
                      <a:gd name="T35" fmla="*/ 100 h 124"/>
                      <a:gd name="T36" fmla="*/ 176 w 184"/>
                      <a:gd name="T37" fmla="*/ 96 h 124"/>
                      <a:gd name="T38" fmla="*/ 180 w 184"/>
                      <a:gd name="T39" fmla="*/ 90 h 124"/>
                      <a:gd name="T40" fmla="*/ 184 w 184"/>
                      <a:gd name="T41" fmla="*/ 86 h 124"/>
                      <a:gd name="T42" fmla="*/ 184 w 184"/>
                      <a:gd name="T43" fmla="*/ 80 h 124"/>
                      <a:gd name="T44" fmla="*/ 184 w 184"/>
                      <a:gd name="T45" fmla="*/ 68 h 124"/>
                      <a:gd name="T46" fmla="*/ 184 w 184"/>
                      <a:gd name="T47" fmla="*/ 62 h 124"/>
                      <a:gd name="T48" fmla="*/ 180 w 184"/>
                      <a:gd name="T49" fmla="*/ 56 h 124"/>
                      <a:gd name="T50" fmla="*/ 176 w 184"/>
                      <a:gd name="T51" fmla="*/ 52 h 124"/>
                      <a:gd name="T52" fmla="*/ 170 w 184"/>
                      <a:gd name="T53" fmla="*/ 48 h 124"/>
                      <a:gd name="T54" fmla="*/ 102 w 184"/>
                      <a:gd name="T55" fmla="*/ 8 h 124"/>
                      <a:gd name="T56" fmla="*/ 88 w 184"/>
                      <a:gd name="T57" fmla="*/ 2 h 124"/>
                      <a:gd name="T58" fmla="*/ 72 w 184"/>
                      <a:gd name="T59" fmla="*/ 0 h 124"/>
                      <a:gd name="T60" fmla="*/ 56 w 184"/>
                      <a:gd name="T61" fmla="*/ 2 h 124"/>
                      <a:gd name="T62" fmla="*/ 42 w 184"/>
                      <a:gd name="T63" fmla="*/ 8 h 124"/>
                      <a:gd name="T64" fmla="*/ 2 w 184"/>
                      <a:gd name="T65" fmla="*/ 38 h 124"/>
                      <a:gd name="T66" fmla="*/ 42 w 184"/>
                      <a:gd name="T67" fmla="*/ 8 h 124"/>
                      <a:gd name="T68" fmla="*/ 86 w 184"/>
                      <a:gd name="T69" fmla="*/ 108 h 124"/>
                      <a:gd name="T70" fmla="*/ 18 w 184"/>
                      <a:gd name="T71" fmla="*/ 68 h 124"/>
                      <a:gd name="T72" fmla="*/ 12 w 184"/>
                      <a:gd name="T73" fmla="*/ 62 h 124"/>
                      <a:gd name="T74" fmla="*/ 10 w 184"/>
                      <a:gd name="T75" fmla="*/ 56 h 124"/>
                      <a:gd name="T76" fmla="*/ 10 w 184"/>
                      <a:gd name="T77" fmla="*/ 44 h 124"/>
                      <a:gd name="T78" fmla="*/ 12 w 184"/>
                      <a:gd name="T79" fmla="*/ 38 h 124"/>
                      <a:gd name="T80" fmla="*/ 18 w 184"/>
                      <a:gd name="T81" fmla="*/ 32 h 124"/>
                      <a:gd name="T82" fmla="*/ 48 w 184"/>
                      <a:gd name="T83" fmla="*/ 16 h 124"/>
                      <a:gd name="T84" fmla="*/ 58 w 184"/>
                      <a:gd name="T85" fmla="*/ 12 h 124"/>
                      <a:gd name="T86" fmla="*/ 72 w 184"/>
                      <a:gd name="T87" fmla="*/ 10 h 124"/>
                      <a:gd name="T88" fmla="*/ 86 w 184"/>
                      <a:gd name="T89" fmla="*/ 12 h 124"/>
                      <a:gd name="T90" fmla="*/ 96 w 184"/>
                      <a:gd name="T91" fmla="*/ 16 h 124"/>
                      <a:gd name="T92" fmla="*/ 166 w 184"/>
                      <a:gd name="T93" fmla="*/ 56 h 124"/>
                      <a:gd name="T94" fmla="*/ 172 w 184"/>
                      <a:gd name="T95" fmla="*/ 62 h 124"/>
                      <a:gd name="T96" fmla="*/ 174 w 184"/>
                      <a:gd name="T97" fmla="*/ 68 h 124"/>
                      <a:gd name="T98" fmla="*/ 174 w 184"/>
                      <a:gd name="T99" fmla="*/ 80 h 124"/>
                      <a:gd name="T100" fmla="*/ 172 w 184"/>
                      <a:gd name="T101" fmla="*/ 86 h 124"/>
                      <a:gd name="T102" fmla="*/ 166 w 184"/>
                      <a:gd name="T103" fmla="*/ 92 h 124"/>
                      <a:gd name="T104" fmla="*/ 136 w 184"/>
                      <a:gd name="T105" fmla="*/ 108 h 124"/>
                      <a:gd name="T106" fmla="*/ 132 w 184"/>
                      <a:gd name="T107" fmla="*/ 110 h 124"/>
                      <a:gd name="T108" fmla="*/ 122 w 184"/>
                      <a:gd name="T109" fmla="*/ 114 h 124"/>
                      <a:gd name="T110" fmla="*/ 110 w 184"/>
                      <a:gd name="T111" fmla="*/ 114 h 124"/>
                      <a:gd name="T112" fmla="*/ 98 w 184"/>
                      <a:gd name="T113" fmla="*/ 112 h 124"/>
                      <a:gd name="T114" fmla="*/ 86 w 184"/>
                      <a:gd name="T115" fmla="*/ 108 h 124"/>
                      <a:gd name="T116" fmla="*/ 42 w 184"/>
                      <a:gd name="T117" fmla="*/ 8 h 124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84"/>
                      <a:gd name="T178" fmla="*/ 0 h 124"/>
                      <a:gd name="T179" fmla="*/ 184 w 184"/>
                      <a:gd name="T180" fmla="*/ 124 h 124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84" h="124">
                        <a:moveTo>
                          <a:pt x="42" y="8"/>
                        </a:moveTo>
                        <a:lnTo>
                          <a:pt x="14" y="24"/>
                        </a:lnTo>
                        <a:lnTo>
                          <a:pt x="4" y="32"/>
                        </a:lnTo>
                        <a:lnTo>
                          <a:pt x="0" y="40"/>
                        </a:lnTo>
                        <a:lnTo>
                          <a:pt x="0" y="42"/>
                        </a:lnTo>
                        <a:lnTo>
                          <a:pt x="0" y="44"/>
                        </a:lnTo>
                        <a:lnTo>
                          <a:pt x="0" y="56"/>
                        </a:lnTo>
                        <a:lnTo>
                          <a:pt x="0" y="62"/>
                        </a:lnTo>
                        <a:lnTo>
                          <a:pt x="4" y="68"/>
                        </a:lnTo>
                        <a:lnTo>
                          <a:pt x="8" y="72"/>
                        </a:lnTo>
                        <a:lnTo>
                          <a:pt x="14" y="76"/>
                        </a:lnTo>
                        <a:lnTo>
                          <a:pt x="82" y="116"/>
                        </a:lnTo>
                        <a:lnTo>
                          <a:pt x="94" y="122"/>
                        </a:lnTo>
                        <a:lnTo>
                          <a:pt x="108" y="124"/>
                        </a:lnTo>
                        <a:lnTo>
                          <a:pt x="122" y="122"/>
                        </a:lnTo>
                        <a:lnTo>
                          <a:pt x="136" y="118"/>
                        </a:lnTo>
                        <a:lnTo>
                          <a:pt x="142" y="116"/>
                        </a:lnTo>
                        <a:lnTo>
                          <a:pt x="170" y="100"/>
                        </a:lnTo>
                        <a:lnTo>
                          <a:pt x="176" y="96"/>
                        </a:lnTo>
                        <a:lnTo>
                          <a:pt x="180" y="90"/>
                        </a:lnTo>
                        <a:lnTo>
                          <a:pt x="184" y="86"/>
                        </a:lnTo>
                        <a:lnTo>
                          <a:pt x="184" y="80"/>
                        </a:lnTo>
                        <a:lnTo>
                          <a:pt x="184" y="68"/>
                        </a:lnTo>
                        <a:lnTo>
                          <a:pt x="184" y="62"/>
                        </a:lnTo>
                        <a:lnTo>
                          <a:pt x="180" y="56"/>
                        </a:lnTo>
                        <a:lnTo>
                          <a:pt x="176" y="52"/>
                        </a:lnTo>
                        <a:lnTo>
                          <a:pt x="170" y="48"/>
                        </a:lnTo>
                        <a:lnTo>
                          <a:pt x="102" y="8"/>
                        </a:lnTo>
                        <a:lnTo>
                          <a:pt x="88" y="2"/>
                        </a:lnTo>
                        <a:lnTo>
                          <a:pt x="72" y="0"/>
                        </a:lnTo>
                        <a:lnTo>
                          <a:pt x="56" y="2"/>
                        </a:lnTo>
                        <a:lnTo>
                          <a:pt x="42" y="8"/>
                        </a:lnTo>
                        <a:lnTo>
                          <a:pt x="2" y="38"/>
                        </a:lnTo>
                        <a:lnTo>
                          <a:pt x="42" y="8"/>
                        </a:lnTo>
                        <a:lnTo>
                          <a:pt x="86" y="108"/>
                        </a:lnTo>
                        <a:lnTo>
                          <a:pt x="18" y="68"/>
                        </a:lnTo>
                        <a:lnTo>
                          <a:pt x="12" y="62"/>
                        </a:lnTo>
                        <a:lnTo>
                          <a:pt x="10" y="56"/>
                        </a:lnTo>
                        <a:lnTo>
                          <a:pt x="10" y="44"/>
                        </a:lnTo>
                        <a:lnTo>
                          <a:pt x="12" y="38"/>
                        </a:lnTo>
                        <a:lnTo>
                          <a:pt x="18" y="32"/>
                        </a:lnTo>
                        <a:lnTo>
                          <a:pt x="48" y="16"/>
                        </a:lnTo>
                        <a:lnTo>
                          <a:pt x="58" y="12"/>
                        </a:lnTo>
                        <a:lnTo>
                          <a:pt x="72" y="10"/>
                        </a:lnTo>
                        <a:lnTo>
                          <a:pt x="86" y="12"/>
                        </a:lnTo>
                        <a:lnTo>
                          <a:pt x="96" y="16"/>
                        </a:lnTo>
                        <a:lnTo>
                          <a:pt x="166" y="56"/>
                        </a:lnTo>
                        <a:lnTo>
                          <a:pt x="172" y="62"/>
                        </a:lnTo>
                        <a:lnTo>
                          <a:pt x="174" y="68"/>
                        </a:lnTo>
                        <a:lnTo>
                          <a:pt x="174" y="80"/>
                        </a:lnTo>
                        <a:lnTo>
                          <a:pt x="172" y="86"/>
                        </a:lnTo>
                        <a:lnTo>
                          <a:pt x="166" y="92"/>
                        </a:lnTo>
                        <a:lnTo>
                          <a:pt x="136" y="108"/>
                        </a:lnTo>
                        <a:lnTo>
                          <a:pt x="132" y="110"/>
                        </a:lnTo>
                        <a:lnTo>
                          <a:pt x="122" y="114"/>
                        </a:lnTo>
                        <a:lnTo>
                          <a:pt x="110" y="114"/>
                        </a:lnTo>
                        <a:lnTo>
                          <a:pt x="98" y="112"/>
                        </a:lnTo>
                        <a:lnTo>
                          <a:pt x="86" y="108"/>
                        </a:lnTo>
                        <a:lnTo>
                          <a:pt x="42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2" name="Freeform 64"/>
                  <p:cNvSpPr>
                    <a:spLocks/>
                  </p:cNvSpPr>
                  <p:nvPr/>
                </p:nvSpPr>
                <p:spPr bwMode="auto">
                  <a:xfrm>
                    <a:off x="4889" y="1979"/>
                    <a:ext cx="176" cy="74"/>
                  </a:xfrm>
                  <a:custGeom>
                    <a:avLst/>
                    <a:gdLst>
                      <a:gd name="T0" fmla="*/ 172 w 176"/>
                      <a:gd name="T1" fmla="*/ 32 h 74"/>
                      <a:gd name="T2" fmla="*/ 164 w 176"/>
                      <a:gd name="T3" fmla="*/ 40 h 74"/>
                      <a:gd name="T4" fmla="*/ 134 w 176"/>
                      <a:gd name="T5" fmla="*/ 56 h 74"/>
                      <a:gd name="T6" fmla="*/ 130 w 176"/>
                      <a:gd name="T7" fmla="*/ 58 h 74"/>
                      <a:gd name="T8" fmla="*/ 118 w 176"/>
                      <a:gd name="T9" fmla="*/ 62 h 74"/>
                      <a:gd name="T10" fmla="*/ 104 w 176"/>
                      <a:gd name="T11" fmla="*/ 62 h 74"/>
                      <a:gd name="T12" fmla="*/ 92 w 176"/>
                      <a:gd name="T13" fmla="*/ 60 h 74"/>
                      <a:gd name="T14" fmla="*/ 80 w 176"/>
                      <a:gd name="T15" fmla="*/ 56 h 74"/>
                      <a:gd name="T16" fmla="*/ 62 w 176"/>
                      <a:gd name="T17" fmla="*/ 46 h 74"/>
                      <a:gd name="T18" fmla="*/ 12 w 176"/>
                      <a:gd name="T19" fmla="*/ 16 h 74"/>
                      <a:gd name="T20" fmla="*/ 4 w 176"/>
                      <a:gd name="T21" fmla="*/ 10 h 74"/>
                      <a:gd name="T22" fmla="*/ 2 w 176"/>
                      <a:gd name="T23" fmla="*/ 6 h 74"/>
                      <a:gd name="T24" fmla="*/ 0 w 176"/>
                      <a:gd name="T25" fmla="*/ 0 h 74"/>
                      <a:gd name="T26" fmla="*/ 0 w 176"/>
                      <a:gd name="T27" fmla="*/ 12 h 74"/>
                      <a:gd name="T28" fmla="*/ 2 w 176"/>
                      <a:gd name="T29" fmla="*/ 18 h 74"/>
                      <a:gd name="T30" fmla="*/ 4 w 176"/>
                      <a:gd name="T31" fmla="*/ 22 h 74"/>
                      <a:gd name="T32" fmla="*/ 6 w 176"/>
                      <a:gd name="T33" fmla="*/ 24 h 74"/>
                      <a:gd name="T34" fmla="*/ 12 w 176"/>
                      <a:gd name="T35" fmla="*/ 28 h 74"/>
                      <a:gd name="T36" fmla="*/ 62 w 176"/>
                      <a:gd name="T37" fmla="*/ 58 h 74"/>
                      <a:gd name="T38" fmla="*/ 80 w 176"/>
                      <a:gd name="T39" fmla="*/ 68 h 74"/>
                      <a:gd name="T40" fmla="*/ 92 w 176"/>
                      <a:gd name="T41" fmla="*/ 72 h 74"/>
                      <a:gd name="T42" fmla="*/ 104 w 176"/>
                      <a:gd name="T43" fmla="*/ 74 h 74"/>
                      <a:gd name="T44" fmla="*/ 118 w 176"/>
                      <a:gd name="T45" fmla="*/ 74 h 74"/>
                      <a:gd name="T46" fmla="*/ 130 w 176"/>
                      <a:gd name="T47" fmla="*/ 70 h 74"/>
                      <a:gd name="T48" fmla="*/ 134 w 176"/>
                      <a:gd name="T49" fmla="*/ 68 h 74"/>
                      <a:gd name="T50" fmla="*/ 164 w 176"/>
                      <a:gd name="T51" fmla="*/ 52 h 74"/>
                      <a:gd name="T52" fmla="*/ 168 w 176"/>
                      <a:gd name="T53" fmla="*/ 48 h 74"/>
                      <a:gd name="T54" fmla="*/ 172 w 176"/>
                      <a:gd name="T55" fmla="*/ 44 h 74"/>
                      <a:gd name="T56" fmla="*/ 174 w 176"/>
                      <a:gd name="T57" fmla="*/ 40 h 74"/>
                      <a:gd name="T58" fmla="*/ 176 w 176"/>
                      <a:gd name="T59" fmla="*/ 36 h 74"/>
                      <a:gd name="T60" fmla="*/ 176 w 176"/>
                      <a:gd name="T61" fmla="*/ 24 h 74"/>
                      <a:gd name="T62" fmla="*/ 174 w 176"/>
                      <a:gd name="T63" fmla="*/ 28 h 74"/>
                      <a:gd name="T64" fmla="*/ 172 w 176"/>
                      <a:gd name="T65" fmla="*/ 32 h 7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76"/>
                      <a:gd name="T100" fmla="*/ 0 h 74"/>
                      <a:gd name="T101" fmla="*/ 176 w 176"/>
                      <a:gd name="T102" fmla="*/ 74 h 7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76" h="74">
                        <a:moveTo>
                          <a:pt x="172" y="32"/>
                        </a:moveTo>
                        <a:lnTo>
                          <a:pt x="164" y="40"/>
                        </a:lnTo>
                        <a:lnTo>
                          <a:pt x="134" y="56"/>
                        </a:lnTo>
                        <a:lnTo>
                          <a:pt x="130" y="58"/>
                        </a:lnTo>
                        <a:lnTo>
                          <a:pt x="118" y="62"/>
                        </a:lnTo>
                        <a:lnTo>
                          <a:pt x="104" y="62"/>
                        </a:lnTo>
                        <a:lnTo>
                          <a:pt x="92" y="60"/>
                        </a:lnTo>
                        <a:lnTo>
                          <a:pt x="80" y="56"/>
                        </a:lnTo>
                        <a:lnTo>
                          <a:pt x="62" y="46"/>
                        </a:lnTo>
                        <a:lnTo>
                          <a:pt x="12" y="16"/>
                        </a:lnTo>
                        <a:lnTo>
                          <a:pt x="4" y="10"/>
                        </a:lnTo>
                        <a:lnTo>
                          <a:pt x="2" y="6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2" y="18"/>
                        </a:lnTo>
                        <a:lnTo>
                          <a:pt x="4" y="22"/>
                        </a:lnTo>
                        <a:lnTo>
                          <a:pt x="6" y="24"/>
                        </a:lnTo>
                        <a:lnTo>
                          <a:pt x="12" y="28"/>
                        </a:lnTo>
                        <a:lnTo>
                          <a:pt x="62" y="58"/>
                        </a:lnTo>
                        <a:lnTo>
                          <a:pt x="80" y="68"/>
                        </a:lnTo>
                        <a:lnTo>
                          <a:pt x="92" y="72"/>
                        </a:lnTo>
                        <a:lnTo>
                          <a:pt x="104" y="74"/>
                        </a:lnTo>
                        <a:lnTo>
                          <a:pt x="118" y="74"/>
                        </a:lnTo>
                        <a:lnTo>
                          <a:pt x="130" y="70"/>
                        </a:lnTo>
                        <a:lnTo>
                          <a:pt x="134" y="68"/>
                        </a:lnTo>
                        <a:lnTo>
                          <a:pt x="164" y="52"/>
                        </a:lnTo>
                        <a:lnTo>
                          <a:pt x="168" y="48"/>
                        </a:lnTo>
                        <a:lnTo>
                          <a:pt x="172" y="44"/>
                        </a:lnTo>
                        <a:lnTo>
                          <a:pt x="174" y="40"/>
                        </a:lnTo>
                        <a:lnTo>
                          <a:pt x="176" y="36"/>
                        </a:lnTo>
                        <a:lnTo>
                          <a:pt x="176" y="24"/>
                        </a:lnTo>
                        <a:lnTo>
                          <a:pt x="174" y="28"/>
                        </a:lnTo>
                        <a:lnTo>
                          <a:pt x="172" y="32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3" name="Freeform 65"/>
                  <p:cNvSpPr>
                    <a:spLocks/>
                  </p:cNvSpPr>
                  <p:nvPr/>
                </p:nvSpPr>
                <p:spPr bwMode="auto">
                  <a:xfrm>
                    <a:off x="4889" y="1941"/>
                    <a:ext cx="176" cy="100"/>
                  </a:xfrm>
                  <a:custGeom>
                    <a:avLst/>
                    <a:gdLst>
                      <a:gd name="T0" fmla="*/ 164 w 176"/>
                      <a:gd name="T1" fmla="*/ 78 h 100"/>
                      <a:gd name="T2" fmla="*/ 168 w 176"/>
                      <a:gd name="T3" fmla="*/ 74 h 100"/>
                      <a:gd name="T4" fmla="*/ 172 w 176"/>
                      <a:gd name="T5" fmla="*/ 70 h 100"/>
                      <a:gd name="T6" fmla="*/ 174 w 176"/>
                      <a:gd name="T7" fmla="*/ 66 h 100"/>
                      <a:gd name="T8" fmla="*/ 176 w 176"/>
                      <a:gd name="T9" fmla="*/ 62 h 100"/>
                      <a:gd name="T10" fmla="*/ 174 w 176"/>
                      <a:gd name="T11" fmla="*/ 58 h 100"/>
                      <a:gd name="T12" fmla="*/ 172 w 176"/>
                      <a:gd name="T13" fmla="*/ 54 h 100"/>
                      <a:gd name="T14" fmla="*/ 168 w 176"/>
                      <a:gd name="T15" fmla="*/ 50 h 100"/>
                      <a:gd name="T16" fmla="*/ 164 w 176"/>
                      <a:gd name="T17" fmla="*/ 46 h 100"/>
                      <a:gd name="T18" fmla="*/ 94 w 176"/>
                      <a:gd name="T19" fmla="*/ 6 h 100"/>
                      <a:gd name="T20" fmla="*/ 82 w 176"/>
                      <a:gd name="T21" fmla="*/ 2 h 100"/>
                      <a:gd name="T22" fmla="*/ 68 w 176"/>
                      <a:gd name="T23" fmla="*/ 0 h 100"/>
                      <a:gd name="T24" fmla="*/ 54 w 176"/>
                      <a:gd name="T25" fmla="*/ 2 h 100"/>
                      <a:gd name="T26" fmla="*/ 40 w 176"/>
                      <a:gd name="T27" fmla="*/ 6 h 100"/>
                      <a:gd name="T28" fmla="*/ 12 w 176"/>
                      <a:gd name="T29" fmla="*/ 22 h 100"/>
                      <a:gd name="T30" fmla="*/ 6 w 176"/>
                      <a:gd name="T31" fmla="*/ 26 h 100"/>
                      <a:gd name="T32" fmla="*/ 4 w 176"/>
                      <a:gd name="T33" fmla="*/ 30 h 100"/>
                      <a:gd name="T34" fmla="*/ 2 w 176"/>
                      <a:gd name="T35" fmla="*/ 34 h 100"/>
                      <a:gd name="T36" fmla="*/ 0 w 176"/>
                      <a:gd name="T37" fmla="*/ 38 h 100"/>
                      <a:gd name="T38" fmla="*/ 2 w 176"/>
                      <a:gd name="T39" fmla="*/ 42 h 100"/>
                      <a:gd name="T40" fmla="*/ 4 w 176"/>
                      <a:gd name="T41" fmla="*/ 46 h 100"/>
                      <a:gd name="T42" fmla="*/ 6 w 176"/>
                      <a:gd name="T43" fmla="*/ 50 h 100"/>
                      <a:gd name="T44" fmla="*/ 12 w 176"/>
                      <a:gd name="T45" fmla="*/ 54 h 100"/>
                      <a:gd name="T46" fmla="*/ 80 w 176"/>
                      <a:gd name="T47" fmla="*/ 94 h 100"/>
                      <a:gd name="T48" fmla="*/ 94 w 176"/>
                      <a:gd name="T49" fmla="*/ 98 h 100"/>
                      <a:gd name="T50" fmla="*/ 108 w 176"/>
                      <a:gd name="T51" fmla="*/ 100 h 100"/>
                      <a:gd name="T52" fmla="*/ 122 w 176"/>
                      <a:gd name="T53" fmla="*/ 98 h 100"/>
                      <a:gd name="T54" fmla="*/ 134 w 176"/>
                      <a:gd name="T55" fmla="*/ 94 h 100"/>
                      <a:gd name="T56" fmla="*/ 164 w 176"/>
                      <a:gd name="T57" fmla="*/ 78 h 100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76"/>
                      <a:gd name="T88" fmla="*/ 0 h 100"/>
                      <a:gd name="T89" fmla="*/ 176 w 176"/>
                      <a:gd name="T90" fmla="*/ 100 h 100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76" h="100">
                        <a:moveTo>
                          <a:pt x="164" y="78"/>
                        </a:moveTo>
                        <a:lnTo>
                          <a:pt x="168" y="74"/>
                        </a:lnTo>
                        <a:lnTo>
                          <a:pt x="172" y="70"/>
                        </a:lnTo>
                        <a:lnTo>
                          <a:pt x="174" y="66"/>
                        </a:lnTo>
                        <a:lnTo>
                          <a:pt x="176" y="62"/>
                        </a:lnTo>
                        <a:lnTo>
                          <a:pt x="174" y="58"/>
                        </a:lnTo>
                        <a:lnTo>
                          <a:pt x="172" y="54"/>
                        </a:lnTo>
                        <a:lnTo>
                          <a:pt x="168" y="50"/>
                        </a:lnTo>
                        <a:lnTo>
                          <a:pt x="164" y="46"/>
                        </a:lnTo>
                        <a:lnTo>
                          <a:pt x="94" y="6"/>
                        </a:lnTo>
                        <a:lnTo>
                          <a:pt x="82" y="2"/>
                        </a:lnTo>
                        <a:lnTo>
                          <a:pt x="68" y="0"/>
                        </a:lnTo>
                        <a:lnTo>
                          <a:pt x="54" y="2"/>
                        </a:lnTo>
                        <a:lnTo>
                          <a:pt x="40" y="6"/>
                        </a:lnTo>
                        <a:lnTo>
                          <a:pt x="12" y="22"/>
                        </a:lnTo>
                        <a:lnTo>
                          <a:pt x="6" y="26"/>
                        </a:lnTo>
                        <a:lnTo>
                          <a:pt x="4" y="30"/>
                        </a:lnTo>
                        <a:lnTo>
                          <a:pt x="2" y="34"/>
                        </a:lnTo>
                        <a:lnTo>
                          <a:pt x="0" y="38"/>
                        </a:lnTo>
                        <a:lnTo>
                          <a:pt x="2" y="42"/>
                        </a:lnTo>
                        <a:lnTo>
                          <a:pt x="4" y="46"/>
                        </a:lnTo>
                        <a:lnTo>
                          <a:pt x="6" y="50"/>
                        </a:lnTo>
                        <a:lnTo>
                          <a:pt x="12" y="54"/>
                        </a:lnTo>
                        <a:lnTo>
                          <a:pt x="80" y="94"/>
                        </a:lnTo>
                        <a:lnTo>
                          <a:pt x="94" y="98"/>
                        </a:lnTo>
                        <a:lnTo>
                          <a:pt x="108" y="100"/>
                        </a:lnTo>
                        <a:lnTo>
                          <a:pt x="122" y="98"/>
                        </a:lnTo>
                        <a:lnTo>
                          <a:pt x="134" y="94"/>
                        </a:lnTo>
                        <a:lnTo>
                          <a:pt x="164" y="78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4" name="Freeform 66"/>
                  <p:cNvSpPr>
                    <a:spLocks/>
                  </p:cNvSpPr>
                  <p:nvPr/>
                </p:nvSpPr>
                <p:spPr bwMode="auto">
                  <a:xfrm>
                    <a:off x="4915" y="1836"/>
                    <a:ext cx="136" cy="187"/>
                  </a:xfrm>
                  <a:custGeom>
                    <a:avLst/>
                    <a:gdLst>
                      <a:gd name="T0" fmla="*/ 0 w 136"/>
                      <a:gd name="T1" fmla="*/ 141 h 187"/>
                      <a:gd name="T2" fmla="*/ 80 w 136"/>
                      <a:gd name="T3" fmla="*/ 187 h 187"/>
                      <a:gd name="T4" fmla="*/ 90 w 136"/>
                      <a:gd name="T5" fmla="*/ 179 h 187"/>
                      <a:gd name="T6" fmla="*/ 100 w 136"/>
                      <a:gd name="T7" fmla="*/ 169 h 187"/>
                      <a:gd name="T8" fmla="*/ 112 w 136"/>
                      <a:gd name="T9" fmla="*/ 153 h 187"/>
                      <a:gd name="T10" fmla="*/ 122 w 136"/>
                      <a:gd name="T11" fmla="*/ 135 h 187"/>
                      <a:gd name="T12" fmla="*/ 130 w 136"/>
                      <a:gd name="T13" fmla="*/ 113 h 187"/>
                      <a:gd name="T14" fmla="*/ 134 w 136"/>
                      <a:gd name="T15" fmla="*/ 99 h 187"/>
                      <a:gd name="T16" fmla="*/ 136 w 136"/>
                      <a:gd name="T17" fmla="*/ 85 h 187"/>
                      <a:gd name="T18" fmla="*/ 136 w 136"/>
                      <a:gd name="T19" fmla="*/ 71 h 187"/>
                      <a:gd name="T20" fmla="*/ 136 w 136"/>
                      <a:gd name="T21" fmla="*/ 53 h 187"/>
                      <a:gd name="T22" fmla="*/ 42 w 136"/>
                      <a:gd name="T23" fmla="*/ 0 h 187"/>
                      <a:gd name="T24" fmla="*/ 46 w 136"/>
                      <a:gd name="T25" fmla="*/ 12 h 187"/>
                      <a:gd name="T26" fmla="*/ 48 w 136"/>
                      <a:gd name="T27" fmla="*/ 25 h 187"/>
                      <a:gd name="T28" fmla="*/ 48 w 136"/>
                      <a:gd name="T29" fmla="*/ 43 h 187"/>
                      <a:gd name="T30" fmla="*/ 44 w 136"/>
                      <a:gd name="T31" fmla="*/ 65 h 187"/>
                      <a:gd name="T32" fmla="*/ 42 w 136"/>
                      <a:gd name="T33" fmla="*/ 77 h 187"/>
                      <a:gd name="T34" fmla="*/ 38 w 136"/>
                      <a:gd name="T35" fmla="*/ 89 h 187"/>
                      <a:gd name="T36" fmla="*/ 30 w 136"/>
                      <a:gd name="T37" fmla="*/ 101 h 187"/>
                      <a:gd name="T38" fmla="*/ 22 w 136"/>
                      <a:gd name="T39" fmla="*/ 115 h 187"/>
                      <a:gd name="T40" fmla="*/ 12 w 136"/>
                      <a:gd name="T41" fmla="*/ 127 h 187"/>
                      <a:gd name="T42" fmla="*/ 0 w 136"/>
                      <a:gd name="T43" fmla="*/ 141 h 18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36"/>
                      <a:gd name="T67" fmla="*/ 0 h 187"/>
                      <a:gd name="T68" fmla="*/ 136 w 136"/>
                      <a:gd name="T69" fmla="*/ 187 h 18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36" h="187">
                        <a:moveTo>
                          <a:pt x="0" y="141"/>
                        </a:moveTo>
                        <a:lnTo>
                          <a:pt x="80" y="187"/>
                        </a:lnTo>
                        <a:lnTo>
                          <a:pt x="90" y="179"/>
                        </a:lnTo>
                        <a:lnTo>
                          <a:pt x="100" y="169"/>
                        </a:lnTo>
                        <a:lnTo>
                          <a:pt x="112" y="153"/>
                        </a:lnTo>
                        <a:lnTo>
                          <a:pt x="122" y="135"/>
                        </a:lnTo>
                        <a:lnTo>
                          <a:pt x="130" y="113"/>
                        </a:lnTo>
                        <a:lnTo>
                          <a:pt x="134" y="99"/>
                        </a:lnTo>
                        <a:lnTo>
                          <a:pt x="136" y="85"/>
                        </a:lnTo>
                        <a:lnTo>
                          <a:pt x="136" y="71"/>
                        </a:lnTo>
                        <a:lnTo>
                          <a:pt x="136" y="53"/>
                        </a:lnTo>
                        <a:lnTo>
                          <a:pt x="42" y="0"/>
                        </a:lnTo>
                        <a:lnTo>
                          <a:pt x="46" y="12"/>
                        </a:lnTo>
                        <a:lnTo>
                          <a:pt x="48" y="25"/>
                        </a:lnTo>
                        <a:lnTo>
                          <a:pt x="48" y="43"/>
                        </a:lnTo>
                        <a:lnTo>
                          <a:pt x="44" y="65"/>
                        </a:lnTo>
                        <a:lnTo>
                          <a:pt x="42" y="77"/>
                        </a:lnTo>
                        <a:lnTo>
                          <a:pt x="38" y="89"/>
                        </a:lnTo>
                        <a:lnTo>
                          <a:pt x="30" y="101"/>
                        </a:lnTo>
                        <a:lnTo>
                          <a:pt x="22" y="115"/>
                        </a:lnTo>
                        <a:lnTo>
                          <a:pt x="12" y="127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5" name="Freeform 67"/>
                  <p:cNvSpPr>
                    <a:spLocks/>
                  </p:cNvSpPr>
                  <p:nvPr/>
                </p:nvSpPr>
                <p:spPr bwMode="auto">
                  <a:xfrm>
                    <a:off x="4995" y="1885"/>
                    <a:ext cx="66" cy="138"/>
                  </a:xfrm>
                  <a:custGeom>
                    <a:avLst/>
                    <a:gdLst>
                      <a:gd name="T0" fmla="*/ 64 w 66"/>
                      <a:gd name="T1" fmla="*/ 0 h 138"/>
                      <a:gd name="T2" fmla="*/ 56 w 66"/>
                      <a:gd name="T3" fmla="*/ 4 h 138"/>
                      <a:gd name="T4" fmla="*/ 56 w 66"/>
                      <a:gd name="T5" fmla="*/ 26 h 138"/>
                      <a:gd name="T6" fmla="*/ 54 w 66"/>
                      <a:gd name="T7" fmla="*/ 44 h 138"/>
                      <a:gd name="T8" fmla="*/ 52 w 66"/>
                      <a:gd name="T9" fmla="*/ 60 h 138"/>
                      <a:gd name="T10" fmla="*/ 46 w 66"/>
                      <a:gd name="T11" fmla="*/ 76 h 138"/>
                      <a:gd name="T12" fmla="*/ 40 w 66"/>
                      <a:gd name="T13" fmla="*/ 90 h 138"/>
                      <a:gd name="T14" fmla="*/ 34 w 66"/>
                      <a:gd name="T15" fmla="*/ 102 h 138"/>
                      <a:gd name="T16" fmla="*/ 20 w 66"/>
                      <a:gd name="T17" fmla="*/ 120 h 138"/>
                      <a:gd name="T18" fmla="*/ 6 w 66"/>
                      <a:gd name="T19" fmla="*/ 134 h 138"/>
                      <a:gd name="T20" fmla="*/ 0 w 66"/>
                      <a:gd name="T21" fmla="*/ 138 h 138"/>
                      <a:gd name="T22" fmla="*/ 26 w 66"/>
                      <a:gd name="T23" fmla="*/ 124 h 138"/>
                      <a:gd name="T24" fmla="*/ 32 w 66"/>
                      <a:gd name="T25" fmla="*/ 116 h 138"/>
                      <a:gd name="T26" fmla="*/ 40 w 66"/>
                      <a:gd name="T27" fmla="*/ 108 h 138"/>
                      <a:gd name="T28" fmla="*/ 48 w 66"/>
                      <a:gd name="T29" fmla="*/ 96 h 138"/>
                      <a:gd name="T30" fmla="*/ 56 w 66"/>
                      <a:gd name="T31" fmla="*/ 78 h 138"/>
                      <a:gd name="T32" fmla="*/ 62 w 66"/>
                      <a:gd name="T33" fmla="*/ 56 h 138"/>
                      <a:gd name="T34" fmla="*/ 66 w 66"/>
                      <a:gd name="T35" fmla="*/ 30 h 138"/>
                      <a:gd name="T36" fmla="*/ 64 w 66"/>
                      <a:gd name="T37" fmla="*/ 0 h 13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6"/>
                      <a:gd name="T58" fmla="*/ 0 h 138"/>
                      <a:gd name="T59" fmla="*/ 66 w 66"/>
                      <a:gd name="T60" fmla="*/ 138 h 13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6" h="138">
                        <a:moveTo>
                          <a:pt x="64" y="0"/>
                        </a:moveTo>
                        <a:lnTo>
                          <a:pt x="56" y="4"/>
                        </a:lnTo>
                        <a:lnTo>
                          <a:pt x="56" y="26"/>
                        </a:lnTo>
                        <a:lnTo>
                          <a:pt x="54" y="44"/>
                        </a:lnTo>
                        <a:lnTo>
                          <a:pt x="52" y="60"/>
                        </a:lnTo>
                        <a:lnTo>
                          <a:pt x="46" y="76"/>
                        </a:lnTo>
                        <a:lnTo>
                          <a:pt x="40" y="90"/>
                        </a:lnTo>
                        <a:lnTo>
                          <a:pt x="34" y="102"/>
                        </a:lnTo>
                        <a:lnTo>
                          <a:pt x="20" y="120"/>
                        </a:lnTo>
                        <a:lnTo>
                          <a:pt x="6" y="134"/>
                        </a:lnTo>
                        <a:lnTo>
                          <a:pt x="0" y="138"/>
                        </a:lnTo>
                        <a:lnTo>
                          <a:pt x="26" y="124"/>
                        </a:lnTo>
                        <a:lnTo>
                          <a:pt x="32" y="116"/>
                        </a:lnTo>
                        <a:lnTo>
                          <a:pt x="40" y="108"/>
                        </a:lnTo>
                        <a:lnTo>
                          <a:pt x="48" y="96"/>
                        </a:lnTo>
                        <a:lnTo>
                          <a:pt x="56" y="78"/>
                        </a:lnTo>
                        <a:lnTo>
                          <a:pt x="62" y="56"/>
                        </a:lnTo>
                        <a:lnTo>
                          <a:pt x="66" y="30"/>
                        </a:lnTo>
                        <a:lnTo>
                          <a:pt x="64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6" name="Freeform 68"/>
                  <p:cNvSpPr>
                    <a:spLocks/>
                  </p:cNvSpPr>
                  <p:nvPr/>
                </p:nvSpPr>
                <p:spPr bwMode="auto">
                  <a:xfrm>
                    <a:off x="4801" y="1558"/>
                    <a:ext cx="310" cy="463"/>
                  </a:xfrm>
                  <a:custGeom>
                    <a:avLst/>
                    <a:gdLst>
                      <a:gd name="T0" fmla="*/ 2 w 310"/>
                      <a:gd name="T1" fmla="*/ 8 h 463"/>
                      <a:gd name="T2" fmla="*/ 2 w 310"/>
                      <a:gd name="T3" fmla="*/ 10 h 463"/>
                      <a:gd name="T4" fmla="*/ 0 w 310"/>
                      <a:gd name="T5" fmla="*/ 12 h 463"/>
                      <a:gd name="T6" fmla="*/ 0 w 310"/>
                      <a:gd name="T7" fmla="*/ 298 h 463"/>
                      <a:gd name="T8" fmla="*/ 2 w 310"/>
                      <a:gd name="T9" fmla="*/ 300 h 463"/>
                      <a:gd name="T10" fmla="*/ 2 w 310"/>
                      <a:gd name="T11" fmla="*/ 301 h 463"/>
                      <a:gd name="T12" fmla="*/ 284 w 310"/>
                      <a:gd name="T13" fmla="*/ 463 h 463"/>
                      <a:gd name="T14" fmla="*/ 288 w 310"/>
                      <a:gd name="T15" fmla="*/ 463 h 463"/>
                      <a:gd name="T16" fmla="*/ 296 w 310"/>
                      <a:gd name="T17" fmla="*/ 457 h 463"/>
                      <a:gd name="T18" fmla="*/ 304 w 310"/>
                      <a:gd name="T19" fmla="*/ 449 h 463"/>
                      <a:gd name="T20" fmla="*/ 308 w 310"/>
                      <a:gd name="T21" fmla="*/ 441 h 463"/>
                      <a:gd name="T22" fmla="*/ 310 w 310"/>
                      <a:gd name="T23" fmla="*/ 435 h 463"/>
                      <a:gd name="T24" fmla="*/ 310 w 310"/>
                      <a:gd name="T25" fmla="*/ 164 h 463"/>
                      <a:gd name="T26" fmla="*/ 310 w 310"/>
                      <a:gd name="T27" fmla="*/ 160 h 463"/>
                      <a:gd name="T28" fmla="*/ 308 w 310"/>
                      <a:gd name="T29" fmla="*/ 158 h 463"/>
                      <a:gd name="T30" fmla="*/ 36 w 310"/>
                      <a:gd name="T31" fmla="*/ 2 h 463"/>
                      <a:gd name="T32" fmla="*/ 32 w 310"/>
                      <a:gd name="T33" fmla="*/ 0 h 463"/>
                      <a:gd name="T34" fmla="*/ 28 w 310"/>
                      <a:gd name="T35" fmla="*/ 0 h 463"/>
                      <a:gd name="T36" fmla="*/ 18 w 310"/>
                      <a:gd name="T37" fmla="*/ 2 h 463"/>
                      <a:gd name="T38" fmla="*/ 2 w 310"/>
                      <a:gd name="T39" fmla="*/ 8 h 463"/>
                      <a:gd name="T40" fmla="*/ 32 w 310"/>
                      <a:gd name="T41" fmla="*/ 10 h 463"/>
                      <a:gd name="T42" fmla="*/ 302 w 310"/>
                      <a:gd name="T43" fmla="*/ 166 h 463"/>
                      <a:gd name="T44" fmla="*/ 302 w 310"/>
                      <a:gd name="T45" fmla="*/ 435 h 463"/>
                      <a:gd name="T46" fmla="*/ 296 w 310"/>
                      <a:gd name="T47" fmla="*/ 443 h 463"/>
                      <a:gd name="T48" fmla="*/ 292 w 310"/>
                      <a:gd name="T49" fmla="*/ 449 h 463"/>
                      <a:gd name="T50" fmla="*/ 286 w 310"/>
                      <a:gd name="T51" fmla="*/ 453 h 463"/>
                      <a:gd name="T52" fmla="*/ 10 w 310"/>
                      <a:gd name="T53" fmla="*/ 294 h 463"/>
                      <a:gd name="T54" fmla="*/ 10 w 310"/>
                      <a:gd name="T55" fmla="*/ 16 h 463"/>
                      <a:gd name="T56" fmla="*/ 22 w 310"/>
                      <a:gd name="T57" fmla="*/ 10 h 463"/>
                      <a:gd name="T58" fmla="*/ 28 w 310"/>
                      <a:gd name="T59" fmla="*/ 10 h 463"/>
                      <a:gd name="T60" fmla="*/ 32 w 310"/>
                      <a:gd name="T61" fmla="*/ 10 h 463"/>
                      <a:gd name="T62" fmla="*/ 2 w 310"/>
                      <a:gd name="T63" fmla="*/ 8 h 463"/>
                      <a:gd name="T64" fmla="*/ 302 w 310"/>
                      <a:gd name="T65" fmla="*/ 435 h 463"/>
                      <a:gd name="T66" fmla="*/ 2 w 310"/>
                      <a:gd name="T67" fmla="*/ 8 h 46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10"/>
                      <a:gd name="T103" fmla="*/ 0 h 463"/>
                      <a:gd name="T104" fmla="*/ 310 w 310"/>
                      <a:gd name="T105" fmla="*/ 463 h 46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10" h="463">
                        <a:moveTo>
                          <a:pt x="2" y="8"/>
                        </a:moveTo>
                        <a:lnTo>
                          <a:pt x="2" y="10"/>
                        </a:lnTo>
                        <a:lnTo>
                          <a:pt x="0" y="12"/>
                        </a:lnTo>
                        <a:lnTo>
                          <a:pt x="0" y="298"/>
                        </a:lnTo>
                        <a:lnTo>
                          <a:pt x="2" y="300"/>
                        </a:lnTo>
                        <a:lnTo>
                          <a:pt x="2" y="301"/>
                        </a:lnTo>
                        <a:lnTo>
                          <a:pt x="284" y="463"/>
                        </a:lnTo>
                        <a:lnTo>
                          <a:pt x="288" y="463"/>
                        </a:lnTo>
                        <a:lnTo>
                          <a:pt x="296" y="457"/>
                        </a:lnTo>
                        <a:lnTo>
                          <a:pt x="304" y="449"/>
                        </a:lnTo>
                        <a:lnTo>
                          <a:pt x="308" y="441"/>
                        </a:lnTo>
                        <a:lnTo>
                          <a:pt x="310" y="435"/>
                        </a:lnTo>
                        <a:lnTo>
                          <a:pt x="310" y="164"/>
                        </a:lnTo>
                        <a:lnTo>
                          <a:pt x="310" y="160"/>
                        </a:lnTo>
                        <a:lnTo>
                          <a:pt x="308" y="158"/>
                        </a:lnTo>
                        <a:lnTo>
                          <a:pt x="36" y="2"/>
                        </a:lnTo>
                        <a:lnTo>
                          <a:pt x="32" y="0"/>
                        </a:lnTo>
                        <a:lnTo>
                          <a:pt x="28" y="0"/>
                        </a:lnTo>
                        <a:lnTo>
                          <a:pt x="18" y="2"/>
                        </a:lnTo>
                        <a:lnTo>
                          <a:pt x="2" y="8"/>
                        </a:lnTo>
                        <a:lnTo>
                          <a:pt x="32" y="10"/>
                        </a:lnTo>
                        <a:lnTo>
                          <a:pt x="302" y="166"/>
                        </a:lnTo>
                        <a:lnTo>
                          <a:pt x="302" y="435"/>
                        </a:lnTo>
                        <a:lnTo>
                          <a:pt x="296" y="443"/>
                        </a:lnTo>
                        <a:lnTo>
                          <a:pt x="292" y="449"/>
                        </a:lnTo>
                        <a:lnTo>
                          <a:pt x="286" y="453"/>
                        </a:lnTo>
                        <a:lnTo>
                          <a:pt x="10" y="294"/>
                        </a:lnTo>
                        <a:lnTo>
                          <a:pt x="10" y="16"/>
                        </a:lnTo>
                        <a:lnTo>
                          <a:pt x="22" y="10"/>
                        </a:lnTo>
                        <a:lnTo>
                          <a:pt x="28" y="10"/>
                        </a:lnTo>
                        <a:lnTo>
                          <a:pt x="32" y="10"/>
                        </a:lnTo>
                        <a:lnTo>
                          <a:pt x="2" y="8"/>
                        </a:lnTo>
                        <a:lnTo>
                          <a:pt x="302" y="435"/>
                        </a:lnTo>
                        <a:lnTo>
                          <a:pt x="2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7" name="Freeform 69"/>
                  <p:cNvSpPr>
                    <a:spLocks/>
                  </p:cNvSpPr>
                  <p:nvPr/>
                </p:nvSpPr>
                <p:spPr bwMode="auto">
                  <a:xfrm>
                    <a:off x="4807" y="1570"/>
                    <a:ext cx="280" cy="445"/>
                  </a:xfrm>
                  <a:custGeom>
                    <a:avLst/>
                    <a:gdLst>
                      <a:gd name="T0" fmla="*/ 0 w 280"/>
                      <a:gd name="T1" fmla="*/ 0 h 445"/>
                      <a:gd name="T2" fmla="*/ 280 w 280"/>
                      <a:gd name="T3" fmla="*/ 162 h 445"/>
                      <a:gd name="T4" fmla="*/ 280 w 280"/>
                      <a:gd name="T5" fmla="*/ 445 h 445"/>
                      <a:gd name="T6" fmla="*/ 0 w 280"/>
                      <a:gd name="T7" fmla="*/ 284 h 445"/>
                      <a:gd name="T8" fmla="*/ 0 w 280"/>
                      <a:gd name="T9" fmla="*/ 0 h 4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80"/>
                      <a:gd name="T16" fmla="*/ 0 h 445"/>
                      <a:gd name="T17" fmla="*/ 280 w 280"/>
                      <a:gd name="T18" fmla="*/ 445 h 4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80" h="445">
                        <a:moveTo>
                          <a:pt x="0" y="0"/>
                        </a:moveTo>
                        <a:lnTo>
                          <a:pt x="280" y="162"/>
                        </a:lnTo>
                        <a:lnTo>
                          <a:pt x="280" y="445"/>
                        </a:lnTo>
                        <a:lnTo>
                          <a:pt x="0" y="2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8" name="Freeform 70"/>
                  <p:cNvSpPr>
                    <a:spLocks/>
                  </p:cNvSpPr>
                  <p:nvPr/>
                </p:nvSpPr>
                <p:spPr bwMode="auto">
                  <a:xfrm>
                    <a:off x="4825" y="1602"/>
                    <a:ext cx="244" cy="385"/>
                  </a:xfrm>
                  <a:custGeom>
                    <a:avLst/>
                    <a:gdLst>
                      <a:gd name="T0" fmla="*/ 0 w 244"/>
                      <a:gd name="T1" fmla="*/ 0 h 385"/>
                      <a:gd name="T2" fmla="*/ 244 w 244"/>
                      <a:gd name="T3" fmla="*/ 142 h 385"/>
                      <a:gd name="T4" fmla="*/ 244 w 244"/>
                      <a:gd name="T5" fmla="*/ 385 h 385"/>
                      <a:gd name="T6" fmla="*/ 0 w 244"/>
                      <a:gd name="T7" fmla="*/ 244 h 385"/>
                      <a:gd name="T8" fmla="*/ 0 w 244"/>
                      <a:gd name="T9" fmla="*/ 0 h 3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4"/>
                      <a:gd name="T16" fmla="*/ 0 h 385"/>
                      <a:gd name="T17" fmla="*/ 244 w 244"/>
                      <a:gd name="T18" fmla="*/ 385 h 3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4" h="385">
                        <a:moveTo>
                          <a:pt x="0" y="0"/>
                        </a:moveTo>
                        <a:lnTo>
                          <a:pt x="244" y="142"/>
                        </a:lnTo>
                        <a:lnTo>
                          <a:pt x="244" y="385"/>
                        </a:lnTo>
                        <a:lnTo>
                          <a:pt x="0" y="24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78BA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19" name="Freeform 71"/>
                  <p:cNvSpPr>
                    <a:spLocks/>
                  </p:cNvSpPr>
                  <p:nvPr/>
                </p:nvSpPr>
                <p:spPr bwMode="auto">
                  <a:xfrm>
                    <a:off x="4825" y="1602"/>
                    <a:ext cx="244" cy="385"/>
                  </a:xfrm>
                  <a:custGeom>
                    <a:avLst/>
                    <a:gdLst>
                      <a:gd name="T0" fmla="*/ 4 w 244"/>
                      <a:gd name="T1" fmla="*/ 2 h 385"/>
                      <a:gd name="T2" fmla="*/ 4 w 244"/>
                      <a:gd name="T3" fmla="*/ 240 h 385"/>
                      <a:gd name="T4" fmla="*/ 244 w 244"/>
                      <a:gd name="T5" fmla="*/ 379 h 385"/>
                      <a:gd name="T6" fmla="*/ 244 w 244"/>
                      <a:gd name="T7" fmla="*/ 385 h 385"/>
                      <a:gd name="T8" fmla="*/ 0 w 244"/>
                      <a:gd name="T9" fmla="*/ 244 h 385"/>
                      <a:gd name="T10" fmla="*/ 0 w 244"/>
                      <a:gd name="T11" fmla="*/ 0 h 385"/>
                      <a:gd name="T12" fmla="*/ 4 w 244"/>
                      <a:gd name="T13" fmla="*/ 2 h 38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44"/>
                      <a:gd name="T22" fmla="*/ 0 h 385"/>
                      <a:gd name="T23" fmla="*/ 244 w 244"/>
                      <a:gd name="T24" fmla="*/ 385 h 38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44" h="385">
                        <a:moveTo>
                          <a:pt x="4" y="2"/>
                        </a:moveTo>
                        <a:lnTo>
                          <a:pt x="4" y="240"/>
                        </a:lnTo>
                        <a:lnTo>
                          <a:pt x="244" y="379"/>
                        </a:lnTo>
                        <a:lnTo>
                          <a:pt x="244" y="385"/>
                        </a:lnTo>
                        <a:lnTo>
                          <a:pt x="0" y="244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0" name="Freeform 72"/>
                  <p:cNvSpPr>
                    <a:spLocks/>
                  </p:cNvSpPr>
                  <p:nvPr/>
                </p:nvSpPr>
                <p:spPr bwMode="auto">
                  <a:xfrm>
                    <a:off x="4807" y="1562"/>
                    <a:ext cx="300" cy="170"/>
                  </a:xfrm>
                  <a:custGeom>
                    <a:avLst/>
                    <a:gdLst>
                      <a:gd name="T0" fmla="*/ 28 w 300"/>
                      <a:gd name="T1" fmla="*/ 0 h 170"/>
                      <a:gd name="T2" fmla="*/ 300 w 300"/>
                      <a:gd name="T3" fmla="*/ 158 h 170"/>
                      <a:gd name="T4" fmla="*/ 280 w 300"/>
                      <a:gd name="T5" fmla="*/ 170 h 170"/>
                      <a:gd name="T6" fmla="*/ 0 w 300"/>
                      <a:gd name="T7" fmla="*/ 8 h 170"/>
                      <a:gd name="T8" fmla="*/ 10 w 300"/>
                      <a:gd name="T9" fmla="*/ 2 h 170"/>
                      <a:gd name="T10" fmla="*/ 20 w 300"/>
                      <a:gd name="T11" fmla="*/ 0 h 170"/>
                      <a:gd name="T12" fmla="*/ 24 w 300"/>
                      <a:gd name="T13" fmla="*/ 0 h 170"/>
                      <a:gd name="T14" fmla="*/ 28 w 300"/>
                      <a:gd name="T15" fmla="*/ 0 h 17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00"/>
                      <a:gd name="T25" fmla="*/ 0 h 170"/>
                      <a:gd name="T26" fmla="*/ 300 w 300"/>
                      <a:gd name="T27" fmla="*/ 170 h 17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00" h="170">
                        <a:moveTo>
                          <a:pt x="28" y="0"/>
                        </a:moveTo>
                        <a:lnTo>
                          <a:pt x="300" y="158"/>
                        </a:lnTo>
                        <a:lnTo>
                          <a:pt x="280" y="170"/>
                        </a:lnTo>
                        <a:lnTo>
                          <a:pt x="0" y="8"/>
                        </a:lnTo>
                        <a:lnTo>
                          <a:pt x="10" y="2"/>
                        </a:lnTo>
                        <a:lnTo>
                          <a:pt x="20" y="0"/>
                        </a:lnTo>
                        <a:lnTo>
                          <a:pt x="24" y="0"/>
                        </a:lnTo>
                        <a:lnTo>
                          <a:pt x="28" y="0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1" name="Freeform 73"/>
                  <p:cNvSpPr>
                    <a:spLocks/>
                  </p:cNvSpPr>
                  <p:nvPr/>
                </p:nvSpPr>
                <p:spPr bwMode="auto">
                  <a:xfrm>
                    <a:off x="5087" y="1720"/>
                    <a:ext cx="20" cy="295"/>
                  </a:xfrm>
                  <a:custGeom>
                    <a:avLst/>
                    <a:gdLst>
                      <a:gd name="T0" fmla="*/ 0 w 20"/>
                      <a:gd name="T1" fmla="*/ 295 h 295"/>
                      <a:gd name="T2" fmla="*/ 0 w 20"/>
                      <a:gd name="T3" fmla="*/ 12 h 295"/>
                      <a:gd name="T4" fmla="*/ 20 w 20"/>
                      <a:gd name="T5" fmla="*/ 0 h 295"/>
                      <a:gd name="T6" fmla="*/ 20 w 20"/>
                      <a:gd name="T7" fmla="*/ 273 h 295"/>
                      <a:gd name="T8" fmla="*/ 14 w 20"/>
                      <a:gd name="T9" fmla="*/ 283 h 295"/>
                      <a:gd name="T10" fmla="*/ 8 w 20"/>
                      <a:gd name="T11" fmla="*/ 291 h 295"/>
                      <a:gd name="T12" fmla="*/ 0 w 20"/>
                      <a:gd name="T13" fmla="*/ 295 h 29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"/>
                      <a:gd name="T22" fmla="*/ 0 h 295"/>
                      <a:gd name="T23" fmla="*/ 20 w 20"/>
                      <a:gd name="T24" fmla="*/ 295 h 29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" h="295">
                        <a:moveTo>
                          <a:pt x="0" y="295"/>
                        </a:moveTo>
                        <a:lnTo>
                          <a:pt x="0" y="12"/>
                        </a:lnTo>
                        <a:lnTo>
                          <a:pt x="20" y="0"/>
                        </a:lnTo>
                        <a:lnTo>
                          <a:pt x="20" y="273"/>
                        </a:lnTo>
                        <a:lnTo>
                          <a:pt x="14" y="283"/>
                        </a:lnTo>
                        <a:lnTo>
                          <a:pt x="8" y="291"/>
                        </a:lnTo>
                        <a:lnTo>
                          <a:pt x="0" y="295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2" name="Freeform 74"/>
                  <p:cNvSpPr>
                    <a:spLocks/>
                  </p:cNvSpPr>
                  <p:nvPr/>
                </p:nvSpPr>
                <p:spPr bwMode="auto">
                  <a:xfrm>
                    <a:off x="5123" y="1708"/>
                    <a:ext cx="355" cy="501"/>
                  </a:xfrm>
                  <a:custGeom>
                    <a:avLst/>
                    <a:gdLst>
                      <a:gd name="T0" fmla="*/ 221 w 355"/>
                      <a:gd name="T1" fmla="*/ 2 h 501"/>
                      <a:gd name="T2" fmla="*/ 9 w 355"/>
                      <a:gd name="T3" fmla="*/ 124 h 501"/>
                      <a:gd name="T4" fmla="*/ 5 w 355"/>
                      <a:gd name="T5" fmla="*/ 128 h 501"/>
                      <a:gd name="T6" fmla="*/ 2 w 355"/>
                      <a:gd name="T7" fmla="*/ 132 h 501"/>
                      <a:gd name="T8" fmla="*/ 0 w 355"/>
                      <a:gd name="T9" fmla="*/ 138 h 501"/>
                      <a:gd name="T10" fmla="*/ 0 w 355"/>
                      <a:gd name="T11" fmla="*/ 142 h 501"/>
                      <a:gd name="T12" fmla="*/ 0 w 355"/>
                      <a:gd name="T13" fmla="*/ 421 h 501"/>
                      <a:gd name="T14" fmla="*/ 0 w 355"/>
                      <a:gd name="T15" fmla="*/ 427 h 501"/>
                      <a:gd name="T16" fmla="*/ 2 w 355"/>
                      <a:gd name="T17" fmla="*/ 431 h 501"/>
                      <a:gd name="T18" fmla="*/ 5 w 355"/>
                      <a:gd name="T19" fmla="*/ 435 h 501"/>
                      <a:gd name="T20" fmla="*/ 9 w 355"/>
                      <a:gd name="T21" fmla="*/ 439 h 501"/>
                      <a:gd name="T22" fmla="*/ 113 w 355"/>
                      <a:gd name="T23" fmla="*/ 499 h 501"/>
                      <a:gd name="T24" fmla="*/ 117 w 355"/>
                      <a:gd name="T25" fmla="*/ 501 h 501"/>
                      <a:gd name="T26" fmla="*/ 123 w 355"/>
                      <a:gd name="T27" fmla="*/ 501 h 501"/>
                      <a:gd name="T28" fmla="*/ 129 w 355"/>
                      <a:gd name="T29" fmla="*/ 501 h 501"/>
                      <a:gd name="T30" fmla="*/ 133 w 355"/>
                      <a:gd name="T31" fmla="*/ 499 h 501"/>
                      <a:gd name="T32" fmla="*/ 345 w 355"/>
                      <a:gd name="T33" fmla="*/ 377 h 501"/>
                      <a:gd name="T34" fmla="*/ 349 w 355"/>
                      <a:gd name="T35" fmla="*/ 373 h 501"/>
                      <a:gd name="T36" fmla="*/ 353 w 355"/>
                      <a:gd name="T37" fmla="*/ 369 h 501"/>
                      <a:gd name="T38" fmla="*/ 355 w 355"/>
                      <a:gd name="T39" fmla="*/ 365 h 501"/>
                      <a:gd name="T40" fmla="*/ 355 w 355"/>
                      <a:gd name="T41" fmla="*/ 359 h 501"/>
                      <a:gd name="T42" fmla="*/ 355 w 355"/>
                      <a:gd name="T43" fmla="*/ 80 h 501"/>
                      <a:gd name="T44" fmla="*/ 355 w 355"/>
                      <a:gd name="T45" fmla="*/ 76 h 501"/>
                      <a:gd name="T46" fmla="*/ 353 w 355"/>
                      <a:gd name="T47" fmla="*/ 70 h 501"/>
                      <a:gd name="T48" fmla="*/ 349 w 355"/>
                      <a:gd name="T49" fmla="*/ 66 h 501"/>
                      <a:gd name="T50" fmla="*/ 345 w 355"/>
                      <a:gd name="T51" fmla="*/ 62 h 501"/>
                      <a:gd name="T52" fmla="*/ 241 w 355"/>
                      <a:gd name="T53" fmla="*/ 2 h 501"/>
                      <a:gd name="T54" fmla="*/ 237 w 355"/>
                      <a:gd name="T55" fmla="*/ 0 h 501"/>
                      <a:gd name="T56" fmla="*/ 231 w 355"/>
                      <a:gd name="T57" fmla="*/ 0 h 501"/>
                      <a:gd name="T58" fmla="*/ 225 w 355"/>
                      <a:gd name="T59" fmla="*/ 0 h 501"/>
                      <a:gd name="T60" fmla="*/ 221 w 355"/>
                      <a:gd name="T61" fmla="*/ 2 h 501"/>
                      <a:gd name="T62" fmla="*/ 117 w 355"/>
                      <a:gd name="T63" fmla="*/ 491 h 501"/>
                      <a:gd name="T64" fmla="*/ 13 w 355"/>
                      <a:gd name="T65" fmla="*/ 431 h 501"/>
                      <a:gd name="T66" fmla="*/ 9 w 355"/>
                      <a:gd name="T67" fmla="*/ 427 h 501"/>
                      <a:gd name="T68" fmla="*/ 7 w 355"/>
                      <a:gd name="T69" fmla="*/ 421 h 501"/>
                      <a:gd name="T70" fmla="*/ 7 w 355"/>
                      <a:gd name="T71" fmla="*/ 142 h 501"/>
                      <a:gd name="T72" fmla="*/ 9 w 355"/>
                      <a:gd name="T73" fmla="*/ 136 h 501"/>
                      <a:gd name="T74" fmla="*/ 13 w 355"/>
                      <a:gd name="T75" fmla="*/ 132 h 501"/>
                      <a:gd name="T76" fmla="*/ 225 w 355"/>
                      <a:gd name="T77" fmla="*/ 10 h 501"/>
                      <a:gd name="T78" fmla="*/ 231 w 355"/>
                      <a:gd name="T79" fmla="*/ 10 h 501"/>
                      <a:gd name="T80" fmla="*/ 237 w 355"/>
                      <a:gd name="T81" fmla="*/ 10 h 501"/>
                      <a:gd name="T82" fmla="*/ 341 w 355"/>
                      <a:gd name="T83" fmla="*/ 70 h 501"/>
                      <a:gd name="T84" fmla="*/ 345 w 355"/>
                      <a:gd name="T85" fmla="*/ 74 h 501"/>
                      <a:gd name="T86" fmla="*/ 345 w 355"/>
                      <a:gd name="T87" fmla="*/ 80 h 501"/>
                      <a:gd name="T88" fmla="*/ 345 w 355"/>
                      <a:gd name="T89" fmla="*/ 359 h 501"/>
                      <a:gd name="T90" fmla="*/ 345 w 355"/>
                      <a:gd name="T91" fmla="*/ 365 h 501"/>
                      <a:gd name="T92" fmla="*/ 341 w 355"/>
                      <a:gd name="T93" fmla="*/ 369 h 501"/>
                      <a:gd name="T94" fmla="*/ 129 w 355"/>
                      <a:gd name="T95" fmla="*/ 491 h 501"/>
                      <a:gd name="T96" fmla="*/ 123 w 355"/>
                      <a:gd name="T97" fmla="*/ 493 h 501"/>
                      <a:gd name="T98" fmla="*/ 117 w 355"/>
                      <a:gd name="T99" fmla="*/ 491 h 501"/>
                      <a:gd name="T100" fmla="*/ 221 w 355"/>
                      <a:gd name="T101" fmla="*/ 2 h 501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355"/>
                      <a:gd name="T154" fmla="*/ 0 h 501"/>
                      <a:gd name="T155" fmla="*/ 355 w 355"/>
                      <a:gd name="T156" fmla="*/ 501 h 501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355" h="501">
                        <a:moveTo>
                          <a:pt x="221" y="2"/>
                        </a:moveTo>
                        <a:lnTo>
                          <a:pt x="9" y="124"/>
                        </a:lnTo>
                        <a:lnTo>
                          <a:pt x="5" y="128"/>
                        </a:lnTo>
                        <a:lnTo>
                          <a:pt x="2" y="132"/>
                        </a:lnTo>
                        <a:lnTo>
                          <a:pt x="0" y="138"/>
                        </a:lnTo>
                        <a:lnTo>
                          <a:pt x="0" y="142"/>
                        </a:lnTo>
                        <a:lnTo>
                          <a:pt x="0" y="421"/>
                        </a:lnTo>
                        <a:lnTo>
                          <a:pt x="0" y="427"/>
                        </a:lnTo>
                        <a:lnTo>
                          <a:pt x="2" y="431"/>
                        </a:lnTo>
                        <a:lnTo>
                          <a:pt x="5" y="435"/>
                        </a:lnTo>
                        <a:lnTo>
                          <a:pt x="9" y="439"/>
                        </a:lnTo>
                        <a:lnTo>
                          <a:pt x="113" y="499"/>
                        </a:lnTo>
                        <a:lnTo>
                          <a:pt x="117" y="501"/>
                        </a:lnTo>
                        <a:lnTo>
                          <a:pt x="123" y="501"/>
                        </a:lnTo>
                        <a:lnTo>
                          <a:pt x="129" y="501"/>
                        </a:lnTo>
                        <a:lnTo>
                          <a:pt x="133" y="499"/>
                        </a:lnTo>
                        <a:lnTo>
                          <a:pt x="345" y="377"/>
                        </a:lnTo>
                        <a:lnTo>
                          <a:pt x="349" y="373"/>
                        </a:lnTo>
                        <a:lnTo>
                          <a:pt x="353" y="369"/>
                        </a:lnTo>
                        <a:lnTo>
                          <a:pt x="355" y="365"/>
                        </a:lnTo>
                        <a:lnTo>
                          <a:pt x="355" y="359"/>
                        </a:lnTo>
                        <a:lnTo>
                          <a:pt x="355" y="80"/>
                        </a:lnTo>
                        <a:lnTo>
                          <a:pt x="355" y="76"/>
                        </a:lnTo>
                        <a:lnTo>
                          <a:pt x="353" y="70"/>
                        </a:lnTo>
                        <a:lnTo>
                          <a:pt x="349" y="66"/>
                        </a:lnTo>
                        <a:lnTo>
                          <a:pt x="345" y="62"/>
                        </a:lnTo>
                        <a:lnTo>
                          <a:pt x="241" y="2"/>
                        </a:lnTo>
                        <a:lnTo>
                          <a:pt x="237" y="0"/>
                        </a:lnTo>
                        <a:lnTo>
                          <a:pt x="231" y="0"/>
                        </a:lnTo>
                        <a:lnTo>
                          <a:pt x="225" y="0"/>
                        </a:lnTo>
                        <a:lnTo>
                          <a:pt x="221" y="2"/>
                        </a:lnTo>
                        <a:lnTo>
                          <a:pt x="117" y="491"/>
                        </a:lnTo>
                        <a:lnTo>
                          <a:pt x="13" y="431"/>
                        </a:lnTo>
                        <a:lnTo>
                          <a:pt x="9" y="427"/>
                        </a:lnTo>
                        <a:lnTo>
                          <a:pt x="7" y="421"/>
                        </a:lnTo>
                        <a:lnTo>
                          <a:pt x="7" y="142"/>
                        </a:lnTo>
                        <a:lnTo>
                          <a:pt x="9" y="136"/>
                        </a:lnTo>
                        <a:lnTo>
                          <a:pt x="13" y="132"/>
                        </a:lnTo>
                        <a:lnTo>
                          <a:pt x="225" y="10"/>
                        </a:lnTo>
                        <a:lnTo>
                          <a:pt x="231" y="10"/>
                        </a:lnTo>
                        <a:lnTo>
                          <a:pt x="237" y="10"/>
                        </a:lnTo>
                        <a:lnTo>
                          <a:pt x="341" y="70"/>
                        </a:lnTo>
                        <a:lnTo>
                          <a:pt x="345" y="74"/>
                        </a:lnTo>
                        <a:lnTo>
                          <a:pt x="345" y="80"/>
                        </a:lnTo>
                        <a:lnTo>
                          <a:pt x="345" y="359"/>
                        </a:lnTo>
                        <a:lnTo>
                          <a:pt x="345" y="365"/>
                        </a:lnTo>
                        <a:lnTo>
                          <a:pt x="341" y="369"/>
                        </a:lnTo>
                        <a:lnTo>
                          <a:pt x="129" y="491"/>
                        </a:lnTo>
                        <a:lnTo>
                          <a:pt x="123" y="493"/>
                        </a:lnTo>
                        <a:lnTo>
                          <a:pt x="117" y="491"/>
                        </a:lnTo>
                        <a:lnTo>
                          <a:pt x="221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3" name="Freeform 75"/>
                  <p:cNvSpPr>
                    <a:spLocks/>
                  </p:cNvSpPr>
                  <p:nvPr/>
                </p:nvSpPr>
                <p:spPr bwMode="auto">
                  <a:xfrm>
                    <a:off x="5127" y="1842"/>
                    <a:ext cx="119" cy="363"/>
                  </a:xfrm>
                  <a:custGeom>
                    <a:avLst/>
                    <a:gdLst>
                      <a:gd name="T0" fmla="*/ 119 w 119"/>
                      <a:gd name="T1" fmla="*/ 363 h 363"/>
                      <a:gd name="T2" fmla="*/ 119 w 119"/>
                      <a:gd name="T3" fmla="*/ 69 h 363"/>
                      <a:gd name="T4" fmla="*/ 1 w 119"/>
                      <a:gd name="T5" fmla="*/ 0 h 363"/>
                      <a:gd name="T6" fmla="*/ 0 w 119"/>
                      <a:gd name="T7" fmla="*/ 8 h 363"/>
                      <a:gd name="T8" fmla="*/ 0 w 119"/>
                      <a:gd name="T9" fmla="*/ 287 h 363"/>
                      <a:gd name="T10" fmla="*/ 1 w 119"/>
                      <a:gd name="T11" fmla="*/ 295 h 363"/>
                      <a:gd name="T12" fmla="*/ 7 w 119"/>
                      <a:gd name="T13" fmla="*/ 301 h 363"/>
                      <a:gd name="T14" fmla="*/ 111 w 119"/>
                      <a:gd name="T15" fmla="*/ 361 h 363"/>
                      <a:gd name="T16" fmla="*/ 119 w 119"/>
                      <a:gd name="T17" fmla="*/ 363 h 36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9"/>
                      <a:gd name="T28" fmla="*/ 0 h 363"/>
                      <a:gd name="T29" fmla="*/ 119 w 119"/>
                      <a:gd name="T30" fmla="*/ 363 h 36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9" h="363">
                        <a:moveTo>
                          <a:pt x="119" y="363"/>
                        </a:moveTo>
                        <a:lnTo>
                          <a:pt x="119" y="69"/>
                        </a:lnTo>
                        <a:lnTo>
                          <a:pt x="1" y="0"/>
                        </a:lnTo>
                        <a:lnTo>
                          <a:pt x="0" y="8"/>
                        </a:lnTo>
                        <a:lnTo>
                          <a:pt x="0" y="287"/>
                        </a:lnTo>
                        <a:lnTo>
                          <a:pt x="1" y="295"/>
                        </a:lnTo>
                        <a:lnTo>
                          <a:pt x="7" y="301"/>
                        </a:lnTo>
                        <a:lnTo>
                          <a:pt x="111" y="361"/>
                        </a:lnTo>
                        <a:lnTo>
                          <a:pt x="119" y="363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4" name="Freeform 76"/>
                  <p:cNvSpPr>
                    <a:spLocks/>
                  </p:cNvSpPr>
                  <p:nvPr/>
                </p:nvSpPr>
                <p:spPr bwMode="auto">
                  <a:xfrm>
                    <a:off x="5134" y="1873"/>
                    <a:ext cx="100" cy="168"/>
                  </a:xfrm>
                  <a:custGeom>
                    <a:avLst/>
                    <a:gdLst>
                      <a:gd name="T0" fmla="*/ 0 w 100"/>
                      <a:gd name="T1" fmla="*/ 0 h 168"/>
                      <a:gd name="T2" fmla="*/ 100 w 100"/>
                      <a:gd name="T3" fmla="*/ 58 h 168"/>
                      <a:gd name="T4" fmla="*/ 100 w 100"/>
                      <a:gd name="T5" fmla="*/ 168 h 168"/>
                      <a:gd name="T6" fmla="*/ 0 w 100"/>
                      <a:gd name="T7" fmla="*/ 110 h 168"/>
                      <a:gd name="T8" fmla="*/ 0 w 100"/>
                      <a:gd name="T9" fmla="*/ 0 h 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0"/>
                      <a:gd name="T16" fmla="*/ 0 h 168"/>
                      <a:gd name="T17" fmla="*/ 100 w 100"/>
                      <a:gd name="T18" fmla="*/ 168 h 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0" h="168">
                        <a:moveTo>
                          <a:pt x="0" y="0"/>
                        </a:moveTo>
                        <a:lnTo>
                          <a:pt x="100" y="58"/>
                        </a:lnTo>
                        <a:lnTo>
                          <a:pt x="100" y="168"/>
                        </a:lnTo>
                        <a:lnTo>
                          <a:pt x="0" y="1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5" name="Freeform 77"/>
                  <p:cNvSpPr>
                    <a:spLocks/>
                  </p:cNvSpPr>
                  <p:nvPr/>
                </p:nvSpPr>
                <p:spPr bwMode="auto">
                  <a:xfrm>
                    <a:off x="5134" y="1873"/>
                    <a:ext cx="100" cy="168"/>
                  </a:xfrm>
                  <a:custGeom>
                    <a:avLst/>
                    <a:gdLst>
                      <a:gd name="T0" fmla="*/ 4 w 100"/>
                      <a:gd name="T1" fmla="*/ 2 h 168"/>
                      <a:gd name="T2" fmla="*/ 4 w 100"/>
                      <a:gd name="T3" fmla="*/ 106 h 168"/>
                      <a:gd name="T4" fmla="*/ 100 w 100"/>
                      <a:gd name="T5" fmla="*/ 162 h 168"/>
                      <a:gd name="T6" fmla="*/ 100 w 100"/>
                      <a:gd name="T7" fmla="*/ 168 h 168"/>
                      <a:gd name="T8" fmla="*/ 0 w 100"/>
                      <a:gd name="T9" fmla="*/ 110 h 168"/>
                      <a:gd name="T10" fmla="*/ 0 w 100"/>
                      <a:gd name="T11" fmla="*/ 0 h 168"/>
                      <a:gd name="T12" fmla="*/ 4 w 100"/>
                      <a:gd name="T13" fmla="*/ 2 h 16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0"/>
                      <a:gd name="T22" fmla="*/ 0 h 168"/>
                      <a:gd name="T23" fmla="*/ 100 w 100"/>
                      <a:gd name="T24" fmla="*/ 168 h 16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0" h="168">
                        <a:moveTo>
                          <a:pt x="4" y="2"/>
                        </a:moveTo>
                        <a:lnTo>
                          <a:pt x="4" y="106"/>
                        </a:lnTo>
                        <a:lnTo>
                          <a:pt x="100" y="162"/>
                        </a:lnTo>
                        <a:lnTo>
                          <a:pt x="100" y="168"/>
                        </a:lnTo>
                        <a:lnTo>
                          <a:pt x="0" y="110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6" name="Freeform 78"/>
                  <p:cNvSpPr>
                    <a:spLocks/>
                  </p:cNvSpPr>
                  <p:nvPr/>
                </p:nvSpPr>
                <p:spPr bwMode="auto">
                  <a:xfrm>
                    <a:off x="5150" y="1903"/>
                    <a:ext cx="76" cy="44"/>
                  </a:xfrm>
                  <a:custGeom>
                    <a:avLst/>
                    <a:gdLst>
                      <a:gd name="T0" fmla="*/ 0 w 76"/>
                      <a:gd name="T1" fmla="*/ 2 h 44"/>
                      <a:gd name="T2" fmla="*/ 0 w 76"/>
                      <a:gd name="T3" fmla="*/ 4 h 44"/>
                      <a:gd name="T4" fmla="*/ 72 w 76"/>
                      <a:gd name="T5" fmla="*/ 44 h 44"/>
                      <a:gd name="T6" fmla="*/ 74 w 76"/>
                      <a:gd name="T7" fmla="*/ 44 h 44"/>
                      <a:gd name="T8" fmla="*/ 76 w 76"/>
                      <a:gd name="T9" fmla="*/ 44 h 44"/>
                      <a:gd name="T10" fmla="*/ 76 w 76"/>
                      <a:gd name="T11" fmla="*/ 42 h 44"/>
                      <a:gd name="T12" fmla="*/ 74 w 76"/>
                      <a:gd name="T13" fmla="*/ 40 h 44"/>
                      <a:gd name="T14" fmla="*/ 2 w 76"/>
                      <a:gd name="T15" fmla="*/ 0 h 44"/>
                      <a:gd name="T16" fmla="*/ 0 w 76"/>
                      <a:gd name="T17" fmla="*/ 0 h 44"/>
                      <a:gd name="T18" fmla="*/ 0 w 76"/>
                      <a:gd name="T19" fmla="*/ 2 h 4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6"/>
                      <a:gd name="T31" fmla="*/ 0 h 44"/>
                      <a:gd name="T32" fmla="*/ 76 w 76"/>
                      <a:gd name="T33" fmla="*/ 44 h 4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6" h="44">
                        <a:moveTo>
                          <a:pt x="0" y="2"/>
                        </a:moveTo>
                        <a:lnTo>
                          <a:pt x="0" y="4"/>
                        </a:lnTo>
                        <a:lnTo>
                          <a:pt x="72" y="44"/>
                        </a:lnTo>
                        <a:lnTo>
                          <a:pt x="74" y="44"/>
                        </a:lnTo>
                        <a:lnTo>
                          <a:pt x="76" y="44"/>
                        </a:lnTo>
                        <a:lnTo>
                          <a:pt x="76" y="42"/>
                        </a:lnTo>
                        <a:lnTo>
                          <a:pt x="74" y="4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7" name="Freeform 79"/>
                  <p:cNvSpPr>
                    <a:spLocks/>
                  </p:cNvSpPr>
                  <p:nvPr/>
                </p:nvSpPr>
                <p:spPr bwMode="auto">
                  <a:xfrm>
                    <a:off x="5150" y="1931"/>
                    <a:ext cx="76" cy="44"/>
                  </a:xfrm>
                  <a:custGeom>
                    <a:avLst/>
                    <a:gdLst>
                      <a:gd name="T0" fmla="*/ 0 w 76"/>
                      <a:gd name="T1" fmla="*/ 2 h 44"/>
                      <a:gd name="T2" fmla="*/ 0 w 76"/>
                      <a:gd name="T3" fmla="*/ 4 h 44"/>
                      <a:gd name="T4" fmla="*/ 72 w 76"/>
                      <a:gd name="T5" fmla="*/ 44 h 44"/>
                      <a:gd name="T6" fmla="*/ 74 w 76"/>
                      <a:gd name="T7" fmla="*/ 44 h 44"/>
                      <a:gd name="T8" fmla="*/ 76 w 76"/>
                      <a:gd name="T9" fmla="*/ 44 h 44"/>
                      <a:gd name="T10" fmla="*/ 76 w 76"/>
                      <a:gd name="T11" fmla="*/ 42 h 44"/>
                      <a:gd name="T12" fmla="*/ 74 w 76"/>
                      <a:gd name="T13" fmla="*/ 40 h 44"/>
                      <a:gd name="T14" fmla="*/ 2 w 76"/>
                      <a:gd name="T15" fmla="*/ 0 h 44"/>
                      <a:gd name="T16" fmla="*/ 0 w 76"/>
                      <a:gd name="T17" fmla="*/ 0 h 44"/>
                      <a:gd name="T18" fmla="*/ 0 w 76"/>
                      <a:gd name="T19" fmla="*/ 2 h 4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6"/>
                      <a:gd name="T31" fmla="*/ 0 h 44"/>
                      <a:gd name="T32" fmla="*/ 76 w 76"/>
                      <a:gd name="T33" fmla="*/ 44 h 4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6" h="44">
                        <a:moveTo>
                          <a:pt x="0" y="2"/>
                        </a:moveTo>
                        <a:lnTo>
                          <a:pt x="0" y="4"/>
                        </a:lnTo>
                        <a:lnTo>
                          <a:pt x="72" y="44"/>
                        </a:lnTo>
                        <a:lnTo>
                          <a:pt x="74" y="44"/>
                        </a:lnTo>
                        <a:lnTo>
                          <a:pt x="76" y="44"/>
                        </a:lnTo>
                        <a:lnTo>
                          <a:pt x="76" y="42"/>
                        </a:lnTo>
                        <a:lnTo>
                          <a:pt x="74" y="4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8" name="Freeform 80"/>
                  <p:cNvSpPr>
                    <a:spLocks/>
                  </p:cNvSpPr>
                  <p:nvPr/>
                </p:nvSpPr>
                <p:spPr bwMode="auto">
                  <a:xfrm>
                    <a:off x="5168" y="2027"/>
                    <a:ext cx="26" cy="34"/>
                  </a:xfrm>
                  <a:custGeom>
                    <a:avLst/>
                    <a:gdLst>
                      <a:gd name="T0" fmla="*/ 26 w 26"/>
                      <a:gd name="T1" fmla="*/ 24 h 34"/>
                      <a:gd name="T2" fmla="*/ 26 w 26"/>
                      <a:gd name="T3" fmla="*/ 30 h 34"/>
                      <a:gd name="T4" fmla="*/ 22 w 26"/>
                      <a:gd name="T5" fmla="*/ 34 h 34"/>
                      <a:gd name="T6" fmla="*/ 18 w 26"/>
                      <a:gd name="T7" fmla="*/ 34 h 34"/>
                      <a:gd name="T8" fmla="*/ 14 w 26"/>
                      <a:gd name="T9" fmla="*/ 32 h 34"/>
                      <a:gd name="T10" fmla="*/ 8 w 26"/>
                      <a:gd name="T11" fmla="*/ 28 h 34"/>
                      <a:gd name="T12" fmla="*/ 4 w 26"/>
                      <a:gd name="T13" fmla="*/ 22 h 34"/>
                      <a:gd name="T14" fmla="*/ 2 w 26"/>
                      <a:gd name="T15" fmla="*/ 16 h 34"/>
                      <a:gd name="T16" fmla="*/ 0 w 26"/>
                      <a:gd name="T17" fmla="*/ 10 h 34"/>
                      <a:gd name="T18" fmla="*/ 2 w 26"/>
                      <a:gd name="T19" fmla="*/ 4 h 34"/>
                      <a:gd name="T20" fmla="*/ 4 w 26"/>
                      <a:gd name="T21" fmla="*/ 2 h 34"/>
                      <a:gd name="T22" fmla="*/ 8 w 26"/>
                      <a:gd name="T23" fmla="*/ 0 h 34"/>
                      <a:gd name="T24" fmla="*/ 14 w 26"/>
                      <a:gd name="T25" fmla="*/ 2 h 34"/>
                      <a:gd name="T26" fmla="*/ 18 w 26"/>
                      <a:gd name="T27" fmla="*/ 6 h 34"/>
                      <a:gd name="T28" fmla="*/ 22 w 26"/>
                      <a:gd name="T29" fmla="*/ 12 h 34"/>
                      <a:gd name="T30" fmla="*/ 26 w 26"/>
                      <a:gd name="T31" fmla="*/ 18 h 34"/>
                      <a:gd name="T32" fmla="*/ 26 w 26"/>
                      <a:gd name="T33" fmla="*/ 24 h 3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6"/>
                      <a:gd name="T52" fmla="*/ 0 h 34"/>
                      <a:gd name="T53" fmla="*/ 26 w 26"/>
                      <a:gd name="T54" fmla="*/ 34 h 3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6" h="34">
                        <a:moveTo>
                          <a:pt x="26" y="24"/>
                        </a:moveTo>
                        <a:lnTo>
                          <a:pt x="26" y="30"/>
                        </a:lnTo>
                        <a:lnTo>
                          <a:pt x="22" y="34"/>
                        </a:lnTo>
                        <a:lnTo>
                          <a:pt x="18" y="34"/>
                        </a:lnTo>
                        <a:lnTo>
                          <a:pt x="14" y="32"/>
                        </a:lnTo>
                        <a:lnTo>
                          <a:pt x="8" y="28"/>
                        </a:lnTo>
                        <a:lnTo>
                          <a:pt x="4" y="22"/>
                        </a:lnTo>
                        <a:lnTo>
                          <a:pt x="2" y="16"/>
                        </a:lnTo>
                        <a:lnTo>
                          <a:pt x="0" y="10"/>
                        </a:lnTo>
                        <a:lnTo>
                          <a:pt x="2" y="4"/>
                        </a:lnTo>
                        <a:lnTo>
                          <a:pt x="4" y="2"/>
                        </a:lnTo>
                        <a:lnTo>
                          <a:pt x="8" y="0"/>
                        </a:lnTo>
                        <a:lnTo>
                          <a:pt x="14" y="2"/>
                        </a:lnTo>
                        <a:lnTo>
                          <a:pt x="18" y="6"/>
                        </a:lnTo>
                        <a:lnTo>
                          <a:pt x="22" y="12"/>
                        </a:lnTo>
                        <a:lnTo>
                          <a:pt x="26" y="18"/>
                        </a:lnTo>
                        <a:lnTo>
                          <a:pt x="26" y="2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29" name="Freeform 81"/>
                  <p:cNvSpPr>
                    <a:spLocks/>
                  </p:cNvSpPr>
                  <p:nvPr/>
                </p:nvSpPr>
                <p:spPr bwMode="auto">
                  <a:xfrm>
                    <a:off x="5146" y="2115"/>
                    <a:ext cx="80" cy="58"/>
                  </a:xfrm>
                  <a:custGeom>
                    <a:avLst/>
                    <a:gdLst>
                      <a:gd name="T0" fmla="*/ 6 w 80"/>
                      <a:gd name="T1" fmla="*/ 2 h 58"/>
                      <a:gd name="T2" fmla="*/ 4 w 80"/>
                      <a:gd name="T3" fmla="*/ 0 h 58"/>
                      <a:gd name="T4" fmla="*/ 2 w 80"/>
                      <a:gd name="T5" fmla="*/ 2 h 58"/>
                      <a:gd name="T6" fmla="*/ 0 w 80"/>
                      <a:gd name="T7" fmla="*/ 4 h 58"/>
                      <a:gd name="T8" fmla="*/ 0 w 80"/>
                      <a:gd name="T9" fmla="*/ 6 h 58"/>
                      <a:gd name="T10" fmla="*/ 2 w 80"/>
                      <a:gd name="T11" fmla="*/ 12 h 58"/>
                      <a:gd name="T12" fmla="*/ 6 w 80"/>
                      <a:gd name="T13" fmla="*/ 18 h 58"/>
                      <a:gd name="T14" fmla="*/ 72 w 80"/>
                      <a:gd name="T15" fmla="*/ 56 h 58"/>
                      <a:gd name="T16" fmla="*/ 76 w 80"/>
                      <a:gd name="T17" fmla="*/ 58 h 58"/>
                      <a:gd name="T18" fmla="*/ 78 w 80"/>
                      <a:gd name="T19" fmla="*/ 56 h 58"/>
                      <a:gd name="T20" fmla="*/ 80 w 80"/>
                      <a:gd name="T21" fmla="*/ 56 h 58"/>
                      <a:gd name="T22" fmla="*/ 80 w 80"/>
                      <a:gd name="T23" fmla="*/ 52 h 58"/>
                      <a:gd name="T24" fmla="*/ 78 w 80"/>
                      <a:gd name="T25" fmla="*/ 46 h 58"/>
                      <a:gd name="T26" fmla="*/ 72 w 80"/>
                      <a:gd name="T27" fmla="*/ 40 h 58"/>
                      <a:gd name="T28" fmla="*/ 6 w 80"/>
                      <a:gd name="T29" fmla="*/ 2 h 58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80"/>
                      <a:gd name="T46" fmla="*/ 0 h 58"/>
                      <a:gd name="T47" fmla="*/ 80 w 80"/>
                      <a:gd name="T48" fmla="*/ 58 h 58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80" h="58">
                        <a:moveTo>
                          <a:pt x="6" y="2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0" y="4"/>
                        </a:lnTo>
                        <a:lnTo>
                          <a:pt x="0" y="6"/>
                        </a:lnTo>
                        <a:lnTo>
                          <a:pt x="2" y="12"/>
                        </a:lnTo>
                        <a:lnTo>
                          <a:pt x="6" y="18"/>
                        </a:lnTo>
                        <a:lnTo>
                          <a:pt x="72" y="56"/>
                        </a:lnTo>
                        <a:lnTo>
                          <a:pt x="76" y="58"/>
                        </a:lnTo>
                        <a:lnTo>
                          <a:pt x="78" y="56"/>
                        </a:lnTo>
                        <a:lnTo>
                          <a:pt x="80" y="56"/>
                        </a:lnTo>
                        <a:lnTo>
                          <a:pt x="80" y="52"/>
                        </a:lnTo>
                        <a:lnTo>
                          <a:pt x="78" y="46"/>
                        </a:lnTo>
                        <a:lnTo>
                          <a:pt x="72" y="40"/>
                        </a:lnTo>
                        <a:lnTo>
                          <a:pt x="6" y="2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0" name="Freeform 82"/>
                  <p:cNvSpPr>
                    <a:spLocks/>
                  </p:cNvSpPr>
                  <p:nvPr/>
                </p:nvSpPr>
                <p:spPr bwMode="auto">
                  <a:xfrm>
                    <a:off x="5128" y="1712"/>
                    <a:ext cx="344" cy="199"/>
                  </a:xfrm>
                  <a:custGeom>
                    <a:avLst/>
                    <a:gdLst>
                      <a:gd name="T0" fmla="*/ 338 w 344"/>
                      <a:gd name="T1" fmla="*/ 62 h 199"/>
                      <a:gd name="T2" fmla="*/ 234 w 344"/>
                      <a:gd name="T3" fmla="*/ 2 h 199"/>
                      <a:gd name="T4" fmla="*/ 226 w 344"/>
                      <a:gd name="T5" fmla="*/ 0 h 199"/>
                      <a:gd name="T6" fmla="*/ 218 w 344"/>
                      <a:gd name="T7" fmla="*/ 2 h 199"/>
                      <a:gd name="T8" fmla="*/ 6 w 344"/>
                      <a:gd name="T9" fmla="*/ 124 h 199"/>
                      <a:gd name="T10" fmla="*/ 0 w 344"/>
                      <a:gd name="T11" fmla="*/ 130 h 199"/>
                      <a:gd name="T12" fmla="*/ 118 w 344"/>
                      <a:gd name="T13" fmla="*/ 199 h 199"/>
                      <a:gd name="T14" fmla="*/ 344 w 344"/>
                      <a:gd name="T15" fmla="*/ 68 h 199"/>
                      <a:gd name="T16" fmla="*/ 338 w 344"/>
                      <a:gd name="T17" fmla="*/ 62 h 19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44"/>
                      <a:gd name="T28" fmla="*/ 0 h 199"/>
                      <a:gd name="T29" fmla="*/ 344 w 344"/>
                      <a:gd name="T30" fmla="*/ 199 h 19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44" h="199">
                        <a:moveTo>
                          <a:pt x="338" y="62"/>
                        </a:moveTo>
                        <a:lnTo>
                          <a:pt x="234" y="2"/>
                        </a:lnTo>
                        <a:lnTo>
                          <a:pt x="226" y="0"/>
                        </a:lnTo>
                        <a:lnTo>
                          <a:pt x="218" y="2"/>
                        </a:lnTo>
                        <a:lnTo>
                          <a:pt x="6" y="124"/>
                        </a:lnTo>
                        <a:lnTo>
                          <a:pt x="0" y="130"/>
                        </a:lnTo>
                        <a:lnTo>
                          <a:pt x="118" y="199"/>
                        </a:lnTo>
                        <a:lnTo>
                          <a:pt x="344" y="68"/>
                        </a:lnTo>
                        <a:lnTo>
                          <a:pt x="338" y="62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1" name="Freeform 83"/>
                  <p:cNvSpPr>
                    <a:spLocks/>
                  </p:cNvSpPr>
                  <p:nvPr/>
                </p:nvSpPr>
                <p:spPr bwMode="auto">
                  <a:xfrm>
                    <a:off x="5246" y="1780"/>
                    <a:ext cx="228" cy="425"/>
                  </a:xfrm>
                  <a:custGeom>
                    <a:avLst/>
                    <a:gdLst>
                      <a:gd name="T0" fmla="*/ 0 w 228"/>
                      <a:gd name="T1" fmla="*/ 131 h 425"/>
                      <a:gd name="T2" fmla="*/ 0 w 228"/>
                      <a:gd name="T3" fmla="*/ 425 h 425"/>
                      <a:gd name="T4" fmla="*/ 8 w 228"/>
                      <a:gd name="T5" fmla="*/ 423 h 425"/>
                      <a:gd name="T6" fmla="*/ 220 w 228"/>
                      <a:gd name="T7" fmla="*/ 301 h 425"/>
                      <a:gd name="T8" fmla="*/ 226 w 228"/>
                      <a:gd name="T9" fmla="*/ 295 h 425"/>
                      <a:gd name="T10" fmla="*/ 228 w 228"/>
                      <a:gd name="T11" fmla="*/ 287 h 425"/>
                      <a:gd name="T12" fmla="*/ 228 w 228"/>
                      <a:gd name="T13" fmla="*/ 8 h 425"/>
                      <a:gd name="T14" fmla="*/ 226 w 228"/>
                      <a:gd name="T15" fmla="*/ 0 h 425"/>
                      <a:gd name="T16" fmla="*/ 0 w 228"/>
                      <a:gd name="T17" fmla="*/ 131 h 42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28"/>
                      <a:gd name="T28" fmla="*/ 0 h 425"/>
                      <a:gd name="T29" fmla="*/ 228 w 228"/>
                      <a:gd name="T30" fmla="*/ 425 h 42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28" h="425">
                        <a:moveTo>
                          <a:pt x="0" y="131"/>
                        </a:moveTo>
                        <a:lnTo>
                          <a:pt x="0" y="425"/>
                        </a:lnTo>
                        <a:lnTo>
                          <a:pt x="8" y="423"/>
                        </a:lnTo>
                        <a:lnTo>
                          <a:pt x="220" y="301"/>
                        </a:lnTo>
                        <a:lnTo>
                          <a:pt x="226" y="295"/>
                        </a:lnTo>
                        <a:lnTo>
                          <a:pt x="228" y="287"/>
                        </a:lnTo>
                        <a:lnTo>
                          <a:pt x="228" y="8"/>
                        </a:lnTo>
                        <a:lnTo>
                          <a:pt x="226" y="0"/>
                        </a:lnTo>
                        <a:lnTo>
                          <a:pt x="0" y="131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2" name="Freeform 84"/>
                  <p:cNvSpPr>
                    <a:spLocks/>
                  </p:cNvSpPr>
                  <p:nvPr/>
                </p:nvSpPr>
                <p:spPr bwMode="auto">
                  <a:xfrm>
                    <a:off x="4154" y="1935"/>
                    <a:ext cx="186" cy="124"/>
                  </a:xfrm>
                  <a:custGeom>
                    <a:avLst/>
                    <a:gdLst>
                      <a:gd name="T0" fmla="*/ 44 w 186"/>
                      <a:gd name="T1" fmla="*/ 8 h 124"/>
                      <a:gd name="T2" fmla="*/ 14 w 186"/>
                      <a:gd name="T3" fmla="*/ 24 h 124"/>
                      <a:gd name="T4" fmla="*/ 6 w 186"/>
                      <a:gd name="T5" fmla="*/ 32 h 124"/>
                      <a:gd name="T6" fmla="*/ 2 w 186"/>
                      <a:gd name="T7" fmla="*/ 40 h 124"/>
                      <a:gd name="T8" fmla="*/ 2 w 186"/>
                      <a:gd name="T9" fmla="*/ 42 h 124"/>
                      <a:gd name="T10" fmla="*/ 0 w 186"/>
                      <a:gd name="T11" fmla="*/ 44 h 124"/>
                      <a:gd name="T12" fmla="*/ 0 w 186"/>
                      <a:gd name="T13" fmla="*/ 56 h 124"/>
                      <a:gd name="T14" fmla="*/ 2 w 186"/>
                      <a:gd name="T15" fmla="*/ 62 h 124"/>
                      <a:gd name="T16" fmla="*/ 4 w 186"/>
                      <a:gd name="T17" fmla="*/ 68 h 124"/>
                      <a:gd name="T18" fmla="*/ 8 w 186"/>
                      <a:gd name="T19" fmla="*/ 72 h 124"/>
                      <a:gd name="T20" fmla="*/ 14 w 186"/>
                      <a:gd name="T21" fmla="*/ 76 h 124"/>
                      <a:gd name="T22" fmla="*/ 84 w 186"/>
                      <a:gd name="T23" fmla="*/ 116 h 124"/>
                      <a:gd name="T24" fmla="*/ 96 w 186"/>
                      <a:gd name="T25" fmla="*/ 122 h 124"/>
                      <a:gd name="T26" fmla="*/ 110 w 186"/>
                      <a:gd name="T27" fmla="*/ 124 h 124"/>
                      <a:gd name="T28" fmla="*/ 124 w 186"/>
                      <a:gd name="T29" fmla="*/ 122 h 124"/>
                      <a:gd name="T30" fmla="*/ 138 w 186"/>
                      <a:gd name="T31" fmla="*/ 118 h 124"/>
                      <a:gd name="T32" fmla="*/ 142 w 186"/>
                      <a:gd name="T33" fmla="*/ 116 h 124"/>
                      <a:gd name="T34" fmla="*/ 172 w 186"/>
                      <a:gd name="T35" fmla="*/ 100 h 124"/>
                      <a:gd name="T36" fmla="*/ 178 w 186"/>
                      <a:gd name="T37" fmla="*/ 96 h 124"/>
                      <a:gd name="T38" fmla="*/ 182 w 186"/>
                      <a:gd name="T39" fmla="*/ 90 h 124"/>
                      <a:gd name="T40" fmla="*/ 184 w 186"/>
                      <a:gd name="T41" fmla="*/ 86 h 124"/>
                      <a:gd name="T42" fmla="*/ 186 w 186"/>
                      <a:gd name="T43" fmla="*/ 80 h 124"/>
                      <a:gd name="T44" fmla="*/ 186 w 186"/>
                      <a:gd name="T45" fmla="*/ 68 h 124"/>
                      <a:gd name="T46" fmla="*/ 184 w 186"/>
                      <a:gd name="T47" fmla="*/ 62 h 124"/>
                      <a:gd name="T48" fmla="*/ 182 w 186"/>
                      <a:gd name="T49" fmla="*/ 56 h 124"/>
                      <a:gd name="T50" fmla="*/ 178 w 186"/>
                      <a:gd name="T51" fmla="*/ 52 h 124"/>
                      <a:gd name="T52" fmla="*/ 172 w 186"/>
                      <a:gd name="T53" fmla="*/ 48 h 124"/>
                      <a:gd name="T54" fmla="*/ 102 w 186"/>
                      <a:gd name="T55" fmla="*/ 8 h 124"/>
                      <a:gd name="T56" fmla="*/ 88 w 186"/>
                      <a:gd name="T57" fmla="*/ 2 h 124"/>
                      <a:gd name="T58" fmla="*/ 74 w 186"/>
                      <a:gd name="T59" fmla="*/ 0 h 124"/>
                      <a:gd name="T60" fmla="*/ 58 w 186"/>
                      <a:gd name="T61" fmla="*/ 2 h 124"/>
                      <a:gd name="T62" fmla="*/ 44 w 186"/>
                      <a:gd name="T63" fmla="*/ 8 h 124"/>
                      <a:gd name="T64" fmla="*/ 4 w 186"/>
                      <a:gd name="T65" fmla="*/ 38 h 124"/>
                      <a:gd name="T66" fmla="*/ 2 w 186"/>
                      <a:gd name="T67" fmla="*/ 38 h 124"/>
                      <a:gd name="T68" fmla="*/ 4 w 186"/>
                      <a:gd name="T69" fmla="*/ 38 h 124"/>
                      <a:gd name="T70" fmla="*/ 44 w 186"/>
                      <a:gd name="T71" fmla="*/ 8 h 124"/>
                      <a:gd name="T72" fmla="*/ 88 w 186"/>
                      <a:gd name="T73" fmla="*/ 108 h 124"/>
                      <a:gd name="T74" fmla="*/ 20 w 186"/>
                      <a:gd name="T75" fmla="*/ 68 h 124"/>
                      <a:gd name="T76" fmla="*/ 12 w 186"/>
                      <a:gd name="T77" fmla="*/ 62 h 124"/>
                      <a:gd name="T78" fmla="*/ 10 w 186"/>
                      <a:gd name="T79" fmla="*/ 56 h 124"/>
                      <a:gd name="T80" fmla="*/ 10 w 186"/>
                      <a:gd name="T81" fmla="*/ 44 h 124"/>
                      <a:gd name="T82" fmla="*/ 14 w 186"/>
                      <a:gd name="T83" fmla="*/ 38 h 124"/>
                      <a:gd name="T84" fmla="*/ 20 w 186"/>
                      <a:gd name="T85" fmla="*/ 32 h 124"/>
                      <a:gd name="T86" fmla="*/ 48 w 186"/>
                      <a:gd name="T87" fmla="*/ 16 h 124"/>
                      <a:gd name="T88" fmla="*/ 60 w 186"/>
                      <a:gd name="T89" fmla="*/ 12 h 124"/>
                      <a:gd name="T90" fmla="*/ 74 w 186"/>
                      <a:gd name="T91" fmla="*/ 10 h 124"/>
                      <a:gd name="T92" fmla="*/ 86 w 186"/>
                      <a:gd name="T93" fmla="*/ 12 h 124"/>
                      <a:gd name="T94" fmla="*/ 98 w 186"/>
                      <a:gd name="T95" fmla="*/ 16 h 124"/>
                      <a:gd name="T96" fmla="*/ 168 w 186"/>
                      <a:gd name="T97" fmla="*/ 56 h 124"/>
                      <a:gd name="T98" fmla="*/ 174 w 186"/>
                      <a:gd name="T99" fmla="*/ 62 h 124"/>
                      <a:gd name="T100" fmla="*/ 176 w 186"/>
                      <a:gd name="T101" fmla="*/ 68 h 124"/>
                      <a:gd name="T102" fmla="*/ 176 w 186"/>
                      <a:gd name="T103" fmla="*/ 80 h 124"/>
                      <a:gd name="T104" fmla="*/ 174 w 186"/>
                      <a:gd name="T105" fmla="*/ 86 h 124"/>
                      <a:gd name="T106" fmla="*/ 168 w 186"/>
                      <a:gd name="T107" fmla="*/ 92 h 124"/>
                      <a:gd name="T108" fmla="*/ 138 w 186"/>
                      <a:gd name="T109" fmla="*/ 108 h 124"/>
                      <a:gd name="T110" fmla="*/ 134 w 186"/>
                      <a:gd name="T111" fmla="*/ 110 h 124"/>
                      <a:gd name="T112" fmla="*/ 122 w 186"/>
                      <a:gd name="T113" fmla="*/ 114 h 124"/>
                      <a:gd name="T114" fmla="*/ 110 w 186"/>
                      <a:gd name="T115" fmla="*/ 114 h 124"/>
                      <a:gd name="T116" fmla="*/ 98 w 186"/>
                      <a:gd name="T117" fmla="*/ 112 h 124"/>
                      <a:gd name="T118" fmla="*/ 88 w 186"/>
                      <a:gd name="T119" fmla="*/ 108 h 124"/>
                      <a:gd name="T120" fmla="*/ 44 w 186"/>
                      <a:gd name="T121" fmla="*/ 8 h 124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w 186"/>
                      <a:gd name="T184" fmla="*/ 0 h 124"/>
                      <a:gd name="T185" fmla="*/ 186 w 186"/>
                      <a:gd name="T186" fmla="*/ 124 h 124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T183" t="T184" r="T185" b="T186"/>
                    <a:pathLst>
                      <a:path w="186" h="124">
                        <a:moveTo>
                          <a:pt x="44" y="8"/>
                        </a:moveTo>
                        <a:lnTo>
                          <a:pt x="14" y="24"/>
                        </a:lnTo>
                        <a:lnTo>
                          <a:pt x="6" y="32"/>
                        </a:lnTo>
                        <a:lnTo>
                          <a:pt x="2" y="40"/>
                        </a:lnTo>
                        <a:lnTo>
                          <a:pt x="2" y="42"/>
                        </a:lnTo>
                        <a:lnTo>
                          <a:pt x="0" y="44"/>
                        </a:lnTo>
                        <a:lnTo>
                          <a:pt x="0" y="56"/>
                        </a:lnTo>
                        <a:lnTo>
                          <a:pt x="2" y="62"/>
                        </a:lnTo>
                        <a:lnTo>
                          <a:pt x="4" y="68"/>
                        </a:lnTo>
                        <a:lnTo>
                          <a:pt x="8" y="72"/>
                        </a:lnTo>
                        <a:lnTo>
                          <a:pt x="14" y="76"/>
                        </a:lnTo>
                        <a:lnTo>
                          <a:pt x="84" y="116"/>
                        </a:lnTo>
                        <a:lnTo>
                          <a:pt x="96" y="122"/>
                        </a:lnTo>
                        <a:lnTo>
                          <a:pt x="110" y="124"/>
                        </a:lnTo>
                        <a:lnTo>
                          <a:pt x="124" y="122"/>
                        </a:lnTo>
                        <a:lnTo>
                          <a:pt x="138" y="118"/>
                        </a:lnTo>
                        <a:lnTo>
                          <a:pt x="142" y="116"/>
                        </a:lnTo>
                        <a:lnTo>
                          <a:pt x="172" y="100"/>
                        </a:lnTo>
                        <a:lnTo>
                          <a:pt x="178" y="96"/>
                        </a:lnTo>
                        <a:lnTo>
                          <a:pt x="182" y="90"/>
                        </a:lnTo>
                        <a:lnTo>
                          <a:pt x="184" y="86"/>
                        </a:lnTo>
                        <a:lnTo>
                          <a:pt x="186" y="80"/>
                        </a:lnTo>
                        <a:lnTo>
                          <a:pt x="186" y="68"/>
                        </a:lnTo>
                        <a:lnTo>
                          <a:pt x="184" y="62"/>
                        </a:lnTo>
                        <a:lnTo>
                          <a:pt x="182" y="56"/>
                        </a:lnTo>
                        <a:lnTo>
                          <a:pt x="178" y="52"/>
                        </a:lnTo>
                        <a:lnTo>
                          <a:pt x="172" y="48"/>
                        </a:lnTo>
                        <a:lnTo>
                          <a:pt x="102" y="8"/>
                        </a:lnTo>
                        <a:lnTo>
                          <a:pt x="88" y="2"/>
                        </a:lnTo>
                        <a:lnTo>
                          <a:pt x="74" y="0"/>
                        </a:lnTo>
                        <a:lnTo>
                          <a:pt x="58" y="2"/>
                        </a:lnTo>
                        <a:lnTo>
                          <a:pt x="44" y="8"/>
                        </a:lnTo>
                        <a:lnTo>
                          <a:pt x="4" y="38"/>
                        </a:lnTo>
                        <a:lnTo>
                          <a:pt x="2" y="38"/>
                        </a:lnTo>
                        <a:lnTo>
                          <a:pt x="4" y="38"/>
                        </a:lnTo>
                        <a:lnTo>
                          <a:pt x="44" y="8"/>
                        </a:lnTo>
                        <a:lnTo>
                          <a:pt x="88" y="108"/>
                        </a:lnTo>
                        <a:lnTo>
                          <a:pt x="20" y="68"/>
                        </a:lnTo>
                        <a:lnTo>
                          <a:pt x="12" y="62"/>
                        </a:lnTo>
                        <a:lnTo>
                          <a:pt x="10" y="56"/>
                        </a:lnTo>
                        <a:lnTo>
                          <a:pt x="10" y="44"/>
                        </a:lnTo>
                        <a:lnTo>
                          <a:pt x="14" y="38"/>
                        </a:lnTo>
                        <a:lnTo>
                          <a:pt x="20" y="32"/>
                        </a:lnTo>
                        <a:lnTo>
                          <a:pt x="48" y="16"/>
                        </a:lnTo>
                        <a:lnTo>
                          <a:pt x="60" y="12"/>
                        </a:lnTo>
                        <a:lnTo>
                          <a:pt x="74" y="10"/>
                        </a:lnTo>
                        <a:lnTo>
                          <a:pt x="86" y="12"/>
                        </a:lnTo>
                        <a:lnTo>
                          <a:pt x="98" y="16"/>
                        </a:lnTo>
                        <a:lnTo>
                          <a:pt x="168" y="56"/>
                        </a:lnTo>
                        <a:lnTo>
                          <a:pt x="174" y="62"/>
                        </a:lnTo>
                        <a:lnTo>
                          <a:pt x="176" y="68"/>
                        </a:lnTo>
                        <a:lnTo>
                          <a:pt x="176" y="80"/>
                        </a:lnTo>
                        <a:lnTo>
                          <a:pt x="174" y="86"/>
                        </a:lnTo>
                        <a:lnTo>
                          <a:pt x="168" y="92"/>
                        </a:lnTo>
                        <a:lnTo>
                          <a:pt x="138" y="108"/>
                        </a:lnTo>
                        <a:lnTo>
                          <a:pt x="134" y="110"/>
                        </a:lnTo>
                        <a:lnTo>
                          <a:pt x="122" y="114"/>
                        </a:lnTo>
                        <a:lnTo>
                          <a:pt x="110" y="114"/>
                        </a:lnTo>
                        <a:lnTo>
                          <a:pt x="98" y="112"/>
                        </a:lnTo>
                        <a:lnTo>
                          <a:pt x="88" y="108"/>
                        </a:lnTo>
                        <a:lnTo>
                          <a:pt x="44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3" name="Freeform 85"/>
                  <p:cNvSpPr>
                    <a:spLocks/>
                  </p:cNvSpPr>
                  <p:nvPr/>
                </p:nvSpPr>
                <p:spPr bwMode="auto">
                  <a:xfrm>
                    <a:off x="4160" y="1979"/>
                    <a:ext cx="174" cy="74"/>
                  </a:xfrm>
                  <a:custGeom>
                    <a:avLst/>
                    <a:gdLst>
                      <a:gd name="T0" fmla="*/ 170 w 174"/>
                      <a:gd name="T1" fmla="*/ 32 h 74"/>
                      <a:gd name="T2" fmla="*/ 164 w 174"/>
                      <a:gd name="T3" fmla="*/ 40 h 74"/>
                      <a:gd name="T4" fmla="*/ 134 w 174"/>
                      <a:gd name="T5" fmla="*/ 56 h 74"/>
                      <a:gd name="T6" fmla="*/ 130 w 174"/>
                      <a:gd name="T7" fmla="*/ 58 h 74"/>
                      <a:gd name="T8" fmla="*/ 118 w 174"/>
                      <a:gd name="T9" fmla="*/ 62 h 74"/>
                      <a:gd name="T10" fmla="*/ 104 w 174"/>
                      <a:gd name="T11" fmla="*/ 62 h 74"/>
                      <a:gd name="T12" fmla="*/ 92 w 174"/>
                      <a:gd name="T13" fmla="*/ 60 h 74"/>
                      <a:gd name="T14" fmla="*/ 80 w 174"/>
                      <a:gd name="T15" fmla="*/ 56 h 74"/>
                      <a:gd name="T16" fmla="*/ 62 w 174"/>
                      <a:gd name="T17" fmla="*/ 46 h 74"/>
                      <a:gd name="T18" fmla="*/ 10 w 174"/>
                      <a:gd name="T19" fmla="*/ 16 h 74"/>
                      <a:gd name="T20" fmla="*/ 4 w 174"/>
                      <a:gd name="T21" fmla="*/ 10 h 74"/>
                      <a:gd name="T22" fmla="*/ 0 w 174"/>
                      <a:gd name="T23" fmla="*/ 6 h 74"/>
                      <a:gd name="T24" fmla="*/ 0 w 174"/>
                      <a:gd name="T25" fmla="*/ 0 h 74"/>
                      <a:gd name="T26" fmla="*/ 0 w 174"/>
                      <a:gd name="T27" fmla="*/ 12 h 74"/>
                      <a:gd name="T28" fmla="*/ 0 w 174"/>
                      <a:gd name="T29" fmla="*/ 18 h 74"/>
                      <a:gd name="T30" fmla="*/ 2 w 174"/>
                      <a:gd name="T31" fmla="*/ 22 h 74"/>
                      <a:gd name="T32" fmla="*/ 6 w 174"/>
                      <a:gd name="T33" fmla="*/ 24 h 74"/>
                      <a:gd name="T34" fmla="*/ 10 w 174"/>
                      <a:gd name="T35" fmla="*/ 28 h 74"/>
                      <a:gd name="T36" fmla="*/ 62 w 174"/>
                      <a:gd name="T37" fmla="*/ 58 h 74"/>
                      <a:gd name="T38" fmla="*/ 80 w 174"/>
                      <a:gd name="T39" fmla="*/ 68 h 74"/>
                      <a:gd name="T40" fmla="*/ 92 w 174"/>
                      <a:gd name="T41" fmla="*/ 72 h 74"/>
                      <a:gd name="T42" fmla="*/ 104 w 174"/>
                      <a:gd name="T43" fmla="*/ 74 h 74"/>
                      <a:gd name="T44" fmla="*/ 118 w 174"/>
                      <a:gd name="T45" fmla="*/ 74 h 74"/>
                      <a:gd name="T46" fmla="*/ 130 w 174"/>
                      <a:gd name="T47" fmla="*/ 70 h 74"/>
                      <a:gd name="T48" fmla="*/ 134 w 174"/>
                      <a:gd name="T49" fmla="*/ 68 h 74"/>
                      <a:gd name="T50" fmla="*/ 164 w 174"/>
                      <a:gd name="T51" fmla="*/ 52 h 74"/>
                      <a:gd name="T52" fmla="*/ 168 w 174"/>
                      <a:gd name="T53" fmla="*/ 48 h 74"/>
                      <a:gd name="T54" fmla="*/ 172 w 174"/>
                      <a:gd name="T55" fmla="*/ 44 h 74"/>
                      <a:gd name="T56" fmla="*/ 174 w 174"/>
                      <a:gd name="T57" fmla="*/ 40 h 74"/>
                      <a:gd name="T58" fmla="*/ 174 w 174"/>
                      <a:gd name="T59" fmla="*/ 36 h 74"/>
                      <a:gd name="T60" fmla="*/ 174 w 174"/>
                      <a:gd name="T61" fmla="*/ 24 h 74"/>
                      <a:gd name="T62" fmla="*/ 174 w 174"/>
                      <a:gd name="T63" fmla="*/ 28 h 74"/>
                      <a:gd name="T64" fmla="*/ 170 w 174"/>
                      <a:gd name="T65" fmla="*/ 32 h 7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74"/>
                      <a:gd name="T100" fmla="*/ 0 h 74"/>
                      <a:gd name="T101" fmla="*/ 174 w 174"/>
                      <a:gd name="T102" fmla="*/ 74 h 7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74" h="74">
                        <a:moveTo>
                          <a:pt x="170" y="32"/>
                        </a:moveTo>
                        <a:lnTo>
                          <a:pt x="164" y="40"/>
                        </a:lnTo>
                        <a:lnTo>
                          <a:pt x="134" y="56"/>
                        </a:lnTo>
                        <a:lnTo>
                          <a:pt x="130" y="58"/>
                        </a:lnTo>
                        <a:lnTo>
                          <a:pt x="118" y="62"/>
                        </a:lnTo>
                        <a:lnTo>
                          <a:pt x="104" y="62"/>
                        </a:lnTo>
                        <a:lnTo>
                          <a:pt x="92" y="60"/>
                        </a:lnTo>
                        <a:lnTo>
                          <a:pt x="80" y="56"/>
                        </a:lnTo>
                        <a:lnTo>
                          <a:pt x="62" y="46"/>
                        </a:lnTo>
                        <a:lnTo>
                          <a:pt x="10" y="16"/>
                        </a:lnTo>
                        <a:lnTo>
                          <a:pt x="4" y="10"/>
                        </a:lnTo>
                        <a:lnTo>
                          <a:pt x="0" y="6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0" y="18"/>
                        </a:lnTo>
                        <a:lnTo>
                          <a:pt x="2" y="22"/>
                        </a:lnTo>
                        <a:lnTo>
                          <a:pt x="6" y="24"/>
                        </a:lnTo>
                        <a:lnTo>
                          <a:pt x="10" y="28"/>
                        </a:lnTo>
                        <a:lnTo>
                          <a:pt x="62" y="58"/>
                        </a:lnTo>
                        <a:lnTo>
                          <a:pt x="80" y="68"/>
                        </a:lnTo>
                        <a:lnTo>
                          <a:pt x="92" y="72"/>
                        </a:lnTo>
                        <a:lnTo>
                          <a:pt x="104" y="74"/>
                        </a:lnTo>
                        <a:lnTo>
                          <a:pt x="118" y="74"/>
                        </a:lnTo>
                        <a:lnTo>
                          <a:pt x="130" y="70"/>
                        </a:lnTo>
                        <a:lnTo>
                          <a:pt x="134" y="68"/>
                        </a:lnTo>
                        <a:lnTo>
                          <a:pt x="164" y="52"/>
                        </a:lnTo>
                        <a:lnTo>
                          <a:pt x="168" y="48"/>
                        </a:lnTo>
                        <a:lnTo>
                          <a:pt x="172" y="44"/>
                        </a:lnTo>
                        <a:lnTo>
                          <a:pt x="174" y="40"/>
                        </a:lnTo>
                        <a:lnTo>
                          <a:pt x="174" y="36"/>
                        </a:lnTo>
                        <a:lnTo>
                          <a:pt x="174" y="24"/>
                        </a:lnTo>
                        <a:lnTo>
                          <a:pt x="174" y="28"/>
                        </a:lnTo>
                        <a:lnTo>
                          <a:pt x="170" y="32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4" name="Freeform 86"/>
                  <p:cNvSpPr>
                    <a:spLocks/>
                  </p:cNvSpPr>
                  <p:nvPr/>
                </p:nvSpPr>
                <p:spPr bwMode="auto">
                  <a:xfrm>
                    <a:off x="4160" y="1941"/>
                    <a:ext cx="174" cy="100"/>
                  </a:xfrm>
                  <a:custGeom>
                    <a:avLst/>
                    <a:gdLst>
                      <a:gd name="T0" fmla="*/ 164 w 174"/>
                      <a:gd name="T1" fmla="*/ 78 h 100"/>
                      <a:gd name="T2" fmla="*/ 168 w 174"/>
                      <a:gd name="T3" fmla="*/ 74 h 100"/>
                      <a:gd name="T4" fmla="*/ 172 w 174"/>
                      <a:gd name="T5" fmla="*/ 70 h 100"/>
                      <a:gd name="T6" fmla="*/ 174 w 174"/>
                      <a:gd name="T7" fmla="*/ 66 h 100"/>
                      <a:gd name="T8" fmla="*/ 174 w 174"/>
                      <a:gd name="T9" fmla="*/ 62 h 100"/>
                      <a:gd name="T10" fmla="*/ 174 w 174"/>
                      <a:gd name="T11" fmla="*/ 58 h 100"/>
                      <a:gd name="T12" fmla="*/ 172 w 174"/>
                      <a:gd name="T13" fmla="*/ 54 h 100"/>
                      <a:gd name="T14" fmla="*/ 168 w 174"/>
                      <a:gd name="T15" fmla="*/ 50 h 100"/>
                      <a:gd name="T16" fmla="*/ 164 w 174"/>
                      <a:gd name="T17" fmla="*/ 46 h 100"/>
                      <a:gd name="T18" fmla="*/ 94 w 174"/>
                      <a:gd name="T19" fmla="*/ 6 h 100"/>
                      <a:gd name="T20" fmla="*/ 82 w 174"/>
                      <a:gd name="T21" fmla="*/ 2 h 100"/>
                      <a:gd name="T22" fmla="*/ 68 w 174"/>
                      <a:gd name="T23" fmla="*/ 0 h 100"/>
                      <a:gd name="T24" fmla="*/ 52 w 174"/>
                      <a:gd name="T25" fmla="*/ 2 h 100"/>
                      <a:gd name="T26" fmla="*/ 40 w 174"/>
                      <a:gd name="T27" fmla="*/ 6 h 100"/>
                      <a:gd name="T28" fmla="*/ 10 w 174"/>
                      <a:gd name="T29" fmla="*/ 22 h 100"/>
                      <a:gd name="T30" fmla="*/ 6 w 174"/>
                      <a:gd name="T31" fmla="*/ 26 h 100"/>
                      <a:gd name="T32" fmla="*/ 2 w 174"/>
                      <a:gd name="T33" fmla="*/ 30 h 100"/>
                      <a:gd name="T34" fmla="*/ 0 w 174"/>
                      <a:gd name="T35" fmla="*/ 34 h 100"/>
                      <a:gd name="T36" fmla="*/ 0 w 174"/>
                      <a:gd name="T37" fmla="*/ 38 h 100"/>
                      <a:gd name="T38" fmla="*/ 0 w 174"/>
                      <a:gd name="T39" fmla="*/ 42 h 100"/>
                      <a:gd name="T40" fmla="*/ 2 w 174"/>
                      <a:gd name="T41" fmla="*/ 46 h 100"/>
                      <a:gd name="T42" fmla="*/ 6 w 174"/>
                      <a:gd name="T43" fmla="*/ 50 h 100"/>
                      <a:gd name="T44" fmla="*/ 10 w 174"/>
                      <a:gd name="T45" fmla="*/ 54 h 100"/>
                      <a:gd name="T46" fmla="*/ 80 w 174"/>
                      <a:gd name="T47" fmla="*/ 94 h 100"/>
                      <a:gd name="T48" fmla="*/ 92 w 174"/>
                      <a:gd name="T49" fmla="*/ 98 h 100"/>
                      <a:gd name="T50" fmla="*/ 108 w 174"/>
                      <a:gd name="T51" fmla="*/ 100 h 100"/>
                      <a:gd name="T52" fmla="*/ 122 w 174"/>
                      <a:gd name="T53" fmla="*/ 98 h 100"/>
                      <a:gd name="T54" fmla="*/ 134 w 174"/>
                      <a:gd name="T55" fmla="*/ 94 h 100"/>
                      <a:gd name="T56" fmla="*/ 164 w 174"/>
                      <a:gd name="T57" fmla="*/ 78 h 100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74"/>
                      <a:gd name="T88" fmla="*/ 0 h 100"/>
                      <a:gd name="T89" fmla="*/ 174 w 174"/>
                      <a:gd name="T90" fmla="*/ 100 h 100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74" h="100">
                        <a:moveTo>
                          <a:pt x="164" y="78"/>
                        </a:moveTo>
                        <a:lnTo>
                          <a:pt x="168" y="74"/>
                        </a:lnTo>
                        <a:lnTo>
                          <a:pt x="172" y="70"/>
                        </a:lnTo>
                        <a:lnTo>
                          <a:pt x="174" y="66"/>
                        </a:lnTo>
                        <a:lnTo>
                          <a:pt x="174" y="62"/>
                        </a:lnTo>
                        <a:lnTo>
                          <a:pt x="174" y="58"/>
                        </a:lnTo>
                        <a:lnTo>
                          <a:pt x="172" y="54"/>
                        </a:lnTo>
                        <a:lnTo>
                          <a:pt x="168" y="50"/>
                        </a:lnTo>
                        <a:lnTo>
                          <a:pt x="164" y="46"/>
                        </a:lnTo>
                        <a:lnTo>
                          <a:pt x="94" y="6"/>
                        </a:lnTo>
                        <a:lnTo>
                          <a:pt x="82" y="2"/>
                        </a:lnTo>
                        <a:lnTo>
                          <a:pt x="68" y="0"/>
                        </a:lnTo>
                        <a:lnTo>
                          <a:pt x="52" y="2"/>
                        </a:lnTo>
                        <a:lnTo>
                          <a:pt x="40" y="6"/>
                        </a:lnTo>
                        <a:lnTo>
                          <a:pt x="10" y="22"/>
                        </a:lnTo>
                        <a:lnTo>
                          <a:pt x="6" y="26"/>
                        </a:lnTo>
                        <a:lnTo>
                          <a:pt x="2" y="30"/>
                        </a:lnTo>
                        <a:lnTo>
                          <a:pt x="0" y="34"/>
                        </a:lnTo>
                        <a:lnTo>
                          <a:pt x="0" y="38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6" y="50"/>
                        </a:lnTo>
                        <a:lnTo>
                          <a:pt x="10" y="54"/>
                        </a:lnTo>
                        <a:lnTo>
                          <a:pt x="80" y="94"/>
                        </a:lnTo>
                        <a:lnTo>
                          <a:pt x="92" y="98"/>
                        </a:lnTo>
                        <a:lnTo>
                          <a:pt x="108" y="100"/>
                        </a:lnTo>
                        <a:lnTo>
                          <a:pt x="122" y="98"/>
                        </a:lnTo>
                        <a:lnTo>
                          <a:pt x="134" y="94"/>
                        </a:lnTo>
                        <a:lnTo>
                          <a:pt x="164" y="78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5" name="Freeform 87"/>
                  <p:cNvSpPr>
                    <a:spLocks/>
                  </p:cNvSpPr>
                  <p:nvPr/>
                </p:nvSpPr>
                <p:spPr bwMode="auto">
                  <a:xfrm>
                    <a:off x="4186" y="1836"/>
                    <a:ext cx="136" cy="187"/>
                  </a:xfrm>
                  <a:custGeom>
                    <a:avLst/>
                    <a:gdLst>
                      <a:gd name="T0" fmla="*/ 0 w 136"/>
                      <a:gd name="T1" fmla="*/ 141 h 187"/>
                      <a:gd name="T2" fmla="*/ 80 w 136"/>
                      <a:gd name="T3" fmla="*/ 187 h 187"/>
                      <a:gd name="T4" fmla="*/ 90 w 136"/>
                      <a:gd name="T5" fmla="*/ 179 h 187"/>
                      <a:gd name="T6" fmla="*/ 100 w 136"/>
                      <a:gd name="T7" fmla="*/ 169 h 187"/>
                      <a:gd name="T8" fmla="*/ 110 w 136"/>
                      <a:gd name="T9" fmla="*/ 153 h 187"/>
                      <a:gd name="T10" fmla="*/ 122 w 136"/>
                      <a:gd name="T11" fmla="*/ 135 h 187"/>
                      <a:gd name="T12" fmla="*/ 130 w 136"/>
                      <a:gd name="T13" fmla="*/ 113 h 187"/>
                      <a:gd name="T14" fmla="*/ 134 w 136"/>
                      <a:gd name="T15" fmla="*/ 99 h 187"/>
                      <a:gd name="T16" fmla="*/ 136 w 136"/>
                      <a:gd name="T17" fmla="*/ 85 h 187"/>
                      <a:gd name="T18" fmla="*/ 136 w 136"/>
                      <a:gd name="T19" fmla="*/ 71 h 187"/>
                      <a:gd name="T20" fmla="*/ 136 w 136"/>
                      <a:gd name="T21" fmla="*/ 53 h 187"/>
                      <a:gd name="T22" fmla="*/ 42 w 136"/>
                      <a:gd name="T23" fmla="*/ 0 h 187"/>
                      <a:gd name="T24" fmla="*/ 46 w 136"/>
                      <a:gd name="T25" fmla="*/ 12 h 187"/>
                      <a:gd name="T26" fmla="*/ 48 w 136"/>
                      <a:gd name="T27" fmla="*/ 25 h 187"/>
                      <a:gd name="T28" fmla="*/ 48 w 136"/>
                      <a:gd name="T29" fmla="*/ 43 h 187"/>
                      <a:gd name="T30" fmla="*/ 44 w 136"/>
                      <a:gd name="T31" fmla="*/ 65 h 187"/>
                      <a:gd name="T32" fmla="*/ 42 w 136"/>
                      <a:gd name="T33" fmla="*/ 77 h 187"/>
                      <a:gd name="T34" fmla="*/ 36 w 136"/>
                      <a:gd name="T35" fmla="*/ 89 h 187"/>
                      <a:gd name="T36" fmla="*/ 30 w 136"/>
                      <a:gd name="T37" fmla="*/ 101 h 187"/>
                      <a:gd name="T38" fmla="*/ 22 w 136"/>
                      <a:gd name="T39" fmla="*/ 115 h 187"/>
                      <a:gd name="T40" fmla="*/ 12 w 136"/>
                      <a:gd name="T41" fmla="*/ 127 h 187"/>
                      <a:gd name="T42" fmla="*/ 0 w 136"/>
                      <a:gd name="T43" fmla="*/ 141 h 18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36"/>
                      <a:gd name="T67" fmla="*/ 0 h 187"/>
                      <a:gd name="T68" fmla="*/ 136 w 136"/>
                      <a:gd name="T69" fmla="*/ 187 h 18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36" h="187">
                        <a:moveTo>
                          <a:pt x="0" y="141"/>
                        </a:moveTo>
                        <a:lnTo>
                          <a:pt x="80" y="187"/>
                        </a:lnTo>
                        <a:lnTo>
                          <a:pt x="90" y="179"/>
                        </a:lnTo>
                        <a:lnTo>
                          <a:pt x="100" y="169"/>
                        </a:lnTo>
                        <a:lnTo>
                          <a:pt x="110" y="153"/>
                        </a:lnTo>
                        <a:lnTo>
                          <a:pt x="122" y="135"/>
                        </a:lnTo>
                        <a:lnTo>
                          <a:pt x="130" y="113"/>
                        </a:lnTo>
                        <a:lnTo>
                          <a:pt x="134" y="99"/>
                        </a:lnTo>
                        <a:lnTo>
                          <a:pt x="136" y="85"/>
                        </a:lnTo>
                        <a:lnTo>
                          <a:pt x="136" y="71"/>
                        </a:lnTo>
                        <a:lnTo>
                          <a:pt x="136" y="53"/>
                        </a:lnTo>
                        <a:lnTo>
                          <a:pt x="42" y="0"/>
                        </a:lnTo>
                        <a:lnTo>
                          <a:pt x="46" y="12"/>
                        </a:lnTo>
                        <a:lnTo>
                          <a:pt x="48" y="25"/>
                        </a:lnTo>
                        <a:lnTo>
                          <a:pt x="48" y="43"/>
                        </a:lnTo>
                        <a:lnTo>
                          <a:pt x="44" y="65"/>
                        </a:lnTo>
                        <a:lnTo>
                          <a:pt x="42" y="77"/>
                        </a:lnTo>
                        <a:lnTo>
                          <a:pt x="36" y="89"/>
                        </a:lnTo>
                        <a:lnTo>
                          <a:pt x="30" y="101"/>
                        </a:lnTo>
                        <a:lnTo>
                          <a:pt x="22" y="115"/>
                        </a:lnTo>
                        <a:lnTo>
                          <a:pt x="12" y="127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6" name="Freeform 88"/>
                  <p:cNvSpPr>
                    <a:spLocks/>
                  </p:cNvSpPr>
                  <p:nvPr/>
                </p:nvSpPr>
                <p:spPr bwMode="auto">
                  <a:xfrm>
                    <a:off x="4266" y="1885"/>
                    <a:ext cx="64" cy="138"/>
                  </a:xfrm>
                  <a:custGeom>
                    <a:avLst/>
                    <a:gdLst>
                      <a:gd name="T0" fmla="*/ 64 w 64"/>
                      <a:gd name="T1" fmla="*/ 0 h 138"/>
                      <a:gd name="T2" fmla="*/ 56 w 64"/>
                      <a:gd name="T3" fmla="*/ 4 h 138"/>
                      <a:gd name="T4" fmla="*/ 56 w 64"/>
                      <a:gd name="T5" fmla="*/ 26 h 138"/>
                      <a:gd name="T6" fmla="*/ 54 w 64"/>
                      <a:gd name="T7" fmla="*/ 44 h 138"/>
                      <a:gd name="T8" fmla="*/ 50 w 64"/>
                      <a:gd name="T9" fmla="*/ 60 h 138"/>
                      <a:gd name="T10" fmla="*/ 46 w 64"/>
                      <a:gd name="T11" fmla="*/ 76 h 138"/>
                      <a:gd name="T12" fmla="*/ 40 w 64"/>
                      <a:gd name="T13" fmla="*/ 90 h 138"/>
                      <a:gd name="T14" fmla="*/ 32 w 64"/>
                      <a:gd name="T15" fmla="*/ 102 h 138"/>
                      <a:gd name="T16" fmla="*/ 20 w 64"/>
                      <a:gd name="T17" fmla="*/ 120 h 138"/>
                      <a:gd name="T18" fmla="*/ 6 w 64"/>
                      <a:gd name="T19" fmla="*/ 134 h 138"/>
                      <a:gd name="T20" fmla="*/ 0 w 64"/>
                      <a:gd name="T21" fmla="*/ 138 h 138"/>
                      <a:gd name="T22" fmla="*/ 24 w 64"/>
                      <a:gd name="T23" fmla="*/ 124 h 138"/>
                      <a:gd name="T24" fmla="*/ 32 w 64"/>
                      <a:gd name="T25" fmla="*/ 116 h 138"/>
                      <a:gd name="T26" fmla="*/ 40 w 64"/>
                      <a:gd name="T27" fmla="*/ 108 h 138"/>
                      <a:gd name="T28" fmla="*/ 48 w 64"/>
                      <a:gd name="T29" fmla="*/ 96 h 138"/>
                      <a:gd name="T30" fmla="*/ 56 w 64"/>
                      <a:gd name="T31" fmla="*/ 78 h 138"/>
                      <a:gd name="T32" fmla="*/ 62 w 64"/>
                      <a:gd name="T33" fmla="*/ 56 h 138"/>
                      <a:gd name="T34" fmla="*/ 64 w 64"/>
                      <a:gd name="T35" fmla="*/ 30 h 138"/>
                      <a:gd name="T36" fmla="*/ 64 w 64"/>
                      <a:gd name="T37" fmla="*/ 0 h 13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4"/>
                      <a:gd name="T58" fmla="*/ 0 h 138"/>
                      <a:gd name="T59" fmla="*/ 64 w 64"/>
                      <a:gd name="T60" fmla="*/ 138 h 13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4" h="138">
                        <a:moveTo>
                          <a:pt x="64" y="0"/>
                        </a:moveTo>
                        <a:lnTo>
                          <a:pt x="56" y="4"/>
                        </a:lnTo>
                        <a:lnTo>
                          <a:pt x="56" y="26"/>
                        </a:lnTo>
                        <a:lnTo>
                          <a:pt x="54" y="44"/>
                        </a:lnTo>
                        <a:lnTo>
                          <a:pt x="50" y="60"/>
                        </a:lnTo>
                        <a:lnTo>
                          <a:pt x="46" y="76"/>
                        </a:lnTo>
                        <a:lnTo>
                          <a:pt x="40" y="90"/>
                        </a:lnTo>
                        <a:lnTo>
                          <a:pt x="32" y="102"/>
                        </a:lnTo>
                        <a:lnTo>
                          <a:pt x="20" y="120"/>
                        </a:lnTo>
                        <a:lnTo>
                          <a:pt x="6" y="134"/>
                        </a:lnTo>
                        <a:lnTo>
                          <a:pt x="0" y="138"/>
                        </a:lnTo>
                        <a:lnTo>
                          <a:pt x="24" y="124"/>
                        </a:lnTo>
                        <a:lnTo>
                          <a:pt x="32" y="116"/>
                        </a:lnTo>
                        <a:lnTo>
                          <a:pt x="40" y="108"/>
                        </a:lnTo>
                        <a:lnTo>
                          <a:pt x="48" y="96"/>
                        </a:lnTo>
                        <a:lnTo>
                          <a:pt x="56" y="78"/>
                        </a:lnTo>
                        <a:lnTo>
                          <a:pt x="62" y="56"/>
                        </a:lnTo>
                        <a:lnTo>
                          <a:pt x="64" y="30"/>
                        </a:lnTo>
                        <a:lnTo>
                          <a:pt x="64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7" name="Freeform 89"/>
                  <p:cNvSpPr>
                    <a:spLocks/>
                  </p:cNvSpPr>
                  <p:nvPr/>
                </p:nvSpPr>
                <p:spPr bwMode="auto">
                  <a:xfrm>
                    <a:off x="4072" y="1558"/>
                    <a:ext cx="310" cy="463"/>
                  </a:xfrm>
                  <a:custGeom>
                    <a:avLst/>
                    <a:gdLst>
                      <a:gd name="T0" fmla="*/ 2 w 310"/>
                      <a:gd name="T1" fmla="*/ 8 h 463"/>
                      <a:gd name="T2" fmla="*/ 0 w 310"/>
                      <a:gd name="T3" fmla="*/ 10 h 463"/>
                      <a:gd name="T4" fmla="*/ 0 w 310"/>
                      <a:gd name="T5" fmla="*/ 12 h 463"/>
                      <a:gd name="T6" fmla="*/ 0 w 310"/>
                      <a:gd name="T7" fmla="*/ 298 h 463"/>
                      <a:gd name="T8" fmla="*/ 0 w 310"/>
                      <a:gd name="T9" fmla="*/ 300 h 463"/>
                      <a:gd name="T10" fmla="*/ 2 w 310"/>
                      <a:gd name="T11" fmla="*/ 301 h 463"/>
                      <a:gd name="T12" fmla="*/ 282 w 310"/>
                      <a:gd name="T13" fmla="*/ 463 h 463"/>
                      <a:gd name="T14" fmla="*/ 288 w 310"/>
                      <a:gd name="T15" fmla="*/ 463 h 463"/>
                      <a:gd name="T16" fmla="*/ 296 w 310"/>
                      <a:gd name="T17" fmla="*/ 457 h 463"/>
                      <a:gd name="T18" fmla="*/ 302 w 310"/>
                      <a:gd name="T19" fmla="*/ 449 h 463"/>
                      <a:gd name="T20" fmla="*/ 308 w 310"/>
                      <a:gd name="T21" fmla="*/ 441 h 463"/>
                      <a:gd name="T22" fmla="*/ 310 w 310"/>
                      <a:gd name="T23" fmla="*/ 435 h 463"/>
                      <a:gd name="T24" fmla="*/ 310 w 310"/>
                      <a:gd name="T25" fmla="*/ 164 h 463"/>
                      <a:gd name="T26" fmla="*/ 310 w 310"/>
                      <a:gd name="T27" fmla="*/ 160 h 463"/>
                      <a:gd name="T28" fmla="*/ 308 w 310"/>
                      <a:gd name="T29" fmla="*/ 158 h 463"/>
                      <a:gd name="T30" fmla="*/ 36 w 310"/>
                      <a:gd name="T31" fmla="*/ 2 h 463"/>
                      <a:gd name="T32" fmla="*/ 32 w 310"/>
                      <a:gd name="T33" fmla="*/ 0 h 463"/>
                      <a:gd name="T34" fmla="*/ 28 w 310"/>
                      <a:gd name="T35" fmla="*/ 0 h 463"/>
                      <a:gd name="T36" fmla="*/ 18 w 310"/>
                      <a:gd name="T37" fmla="*/ 2 h 463"/>
                      <a:gd name="T38" fmla="*/ 2 w 310"/>
                      <a:gd name="T39" fmla="*/ 8 h 463"/>
                      <a:gd name="T40" fmla="*/ 30 w 310"/>
                      <a:gd name="T41" fmla="*/ 10 h 463"/>
                      <a:gd name="T42" fmla="*/ 300 w 310"/>
                      <a:gd name="T43" fmla="*/ 166 h 463"/>
                      <a:gd name="T44" fmla="*/ 300 w 310"/>
                      <a:gd name="T45" fmla="*/ 435 h 463"/>
                      <a:gd name="T46" fmla="*/ 296 w 310"/>
                      <a:gd name="T47" fmla="*/ 443 h 463"/>
                      <a:gd name="T48" fmla="*/ 290 w 310"/>
                      <a:gd name="T49" fmla="*/ 449 h 463"/>
                      <a:gd name="T50" fmla="*/ 284 w 310"/>
                      <a:gd name="T51" fmla="*/ 453 h 463"/>
                      <a:gd name="T52" fmla="*/ 10 w 310"/>
                      <a:gd name="T53" fmla="*/ 294 h 463"/>
                      <a:gd name="T54" fmla="*/ 10 w 310"/>
                      <a:gd name="T55" fmla="*/ 16 h 463"/>
                      <a:gd name="T56" fmla="*/ 22 w 310"/>
                      <a:gd name="T57" fmla="*/ 10 h 463"/>
                      <a:gd name="T58" fmla="*/ 28 w 310"/>
                      <a:gd name="T59" fmla="*/ 10 h 463"/>
                      <a:gd name="T60" fmla="*/ 30 w 310"/>
                      <a:gd name="T61" fmla="*/ 10 h 463"/>
                      <a:gd name="T62" fmla="*/ 2 w 310"/>
                      <a:gd name="T63" fmla="*/ 8 h 463"/>
                      <a:gd name="T64" fmla="*/ 300 w 310"/>
                      <a:gd name="T65" fmla="*/ 435 h 463"/>
                      <a:gd name="T66" fmla="*/ 2 w 310"/>
                      <a:gd name="T67" fmla="*/ 8 h 46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10"/>
                      <a:gd name="T103" fmla="*/ 0 h 463"/>
                      <a:gd name="T104" fmla="*/ 310 w 310"/>
                      <a:gd name="T105" fmla="*/ 463 h 463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10" h="463">
                        <a:moveTo>
                          <a:pt x="2" y="8"/>
                        </a:moveTo>
                        <a:lnTo>
                          <a:pt x="0" y="10"/>
                        </a:lnTo>
                        <a:lnTo>
                          <a:pt x="0" y="12"/>
                        </a:lnTo>
                        <a:lnTo>
                          <a:pt x="0" y="298"/>
                        </a:lnTo>
                        <a:lnTo>
                          <a:pt x="0" y="300"/>
                        </a:lnTo>
                        <a:lnTo>
                          <a:pt x="2" y="301"/>
                        </a:lnTo>
                        <a:lnTo>
                          <a:pt x="282" y="463"/>
                        </a:lnTo>
                        <a:lnTo>
                          <a:pt x="288" y="463"/>
                        </a:lnTo>
                        <a:lnTo>
                          <a:pt x="296" y="457"/>
                        </a:lnTo>
                        <a:lnTo>
                          <a:pt x="302" y="449"/>
                        </a:lnTo>
                        <a:lnTo>
                          <a:pt x="308" y="441"/>
                        </a:lnTo>
                        <a:lnTo>
                          <a:pt x="310" y="435"/>
                        </a:lnTo>
                        <a:lnTo>
                          <a:pt x="310" y="164"/>
                        </a:lnTo>
                        <a:lnTo>
                          <a:pt x="310" y="160"/>
                        </a:lnTo>
                        <a:lnTo>
                          <a:pt x="308" y="158"/>
                        </a:lnTo>
                        <a:lnTo>
                          <a:pt x="36" y="2"/>
                        </a:lnTo>
                        <a:lnTo>
                          <a:pt x="32" y="0"/>
                        </a:lnTo>
                        <a:lnTo>
                          <a:pt x="28" y="0"/>
                        </a:lnTo>
                        <a:lnTo>
                          <a:pt x="18" y="2"/>
                        </a:lnTo>
                        <a:lnTo>
                          <a:pt x="2" y="8"/>
                        </a:lnTo>
                        <a:lnTo>
                          <a:pt x="30" y="10"/>
                        </a:lnTo>
                        <a:lnTo>
                          <a:pt x="300" y="166"/>
                        </a:lnTo>
                        <a:lnTo>
                          <a:pt x="300" y="435"/>
                        </a:lnTo>
                        <a:lnTo>
                          <a:pt x="296" y="443"/>
                        </a:lnTo>
                        <a:lnTo>
                          <a:pt x="290" y="449"/>
                        </a:lnTo>
                        <a:lnTo>
                          <a:pt x="284" y="453"/>
                        </a:lnTo>
                        <a:lnTo>
                          <a:pt x="10" y="294"/>
                        </a:lnTo>
                        <a:lnTo>
                          <a:pt x="10" y="16"/>
                        </a:lnTo>
                        <a:lnTo>
                          <a:pt x="22" y="10"/>
                        </a:lnTo>
                        <a:lnTo>
                          <a:pt x="28" y="10"/>
                        </a:lnTo>
                        <a:lnTo>
                          <a:pt x="30" y="10"/>
                        </a:lnTo>
                        <a:lnTo>
                          <a:pt x="2" y="8"/>
                        </a:lnTo>
                        <a:lnTo>
                          <a:pt x="300" y="435"/>
                        </a:lnTo>
                        <a:lnTo>
                          <a:pt x="2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8" name="Freeform 90"/>
                  <p:cNvSpPr>
                    <a:spLocks/>
                  </p:cNvSpPr>
                  <p:nvPr/>
                </p:nvSpPr>
                <p:spPr bwMode="auto">
                  <a:xfrm>
                    <a:off x="4076" y="1570"/>
                    <a:ext cx="282" cy="445"/>
                  </a:xfrm>
                  <a:custGeom>
                    <a:avLst/>
                    <a:gdLst>
                      <a:gd name="T0" fmla="*/ 0 w 282"/>
                      <a:gd name="T1" fmla="*/ 0 h 445"/>
                      <a:gd name="T2" fmla="*/ 282 w 282"/>
                      <a:gd name="T3" fmla="*/ 162 h 445"/>
                      <a:gd name="T4" fmla="*/ 282 w 282"/>
                      <a:gd name="T5" fmla="*/ 445 h 445"/>
                      <a:gd name="T6" fmla="*/ 0 w 282"/>
                      <a:gd name="T7" fmla="*/ 284 h 445"/>
                      <a:gd name="T8" fmla="*/ 0 w 282"/>
                      <a:gd name="T9" fmla="*/ 0 h 4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82"/>
                      <a:gd name="T16" fmla="*/ 0 h 445"/>
                      <a:gd name="T17" fmla="*/ 282 w 282"/>
                      <a:gd name="T18" fmla="*/ 445 h 4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82" h="445">
                        <a:moveTo>
                          <a:pt x="0" y="0"/>
                        </a:moveTo>
                        <a:lnTo>
                          <a:pt x="282" y="162"/>
                        </a:lnTo>
                        <a:lnTo>
                          <a:pt x="282" y="445"/>
                        </a:lnTo>
                        <a:lnTo>
                          <a:pt x="0" y="2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39" name="Freeform 91"/>
                  <p:cNvSpPr>
                    <a:spLocks/>
                  </p:cNvSpPr>
                  <p:nvPr/>
                </p:nvSpPr>
                <p:spPr bwMode="auto">
                  <a:xfrm>
                    <a:off x="4094" y="1602"/>
                    <a:ext cx="246" cy="385"/>
                  </a:xfrm>
                  <a:custGeom>
                    <a:avLst/>
                    <a:gdLst>
                      <a:gd name="T0" fmla="*/ 0 w 246"/>
                      <a:gd name="T1" fmla="*/ 0 h 385"/>
                      <a:gd name="T2" fmla="*/ 246 w 246"/>
                      <a:gd name="T3" fmla="*/ 142 h 385"/>
                      <a:gd name="T4" fmla="*/ 246 w 246"/>
                      <a:gd name="T5" fmla="*/ 385 h 385"/>
                      <a:gd name="T6" fmla="*/ 0 w 246"/>
                      <a:gd name="T7" fmla="*/ 244 h 385"/>
                      <a:gd name="T8" fmla="*/ 0 w 246"/>
                      <a:gd name="T9" fmla="*/ 0 h 38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6"/>
                      <a:gd name="T16" fmla="*/ 0 h 385"/>
                      <a:gd name="T17" fmla="*/ 246 w 246"/>
                      <a:gd name="T18" fmla="*/ 385 h 38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6" h="385">
                        <a:moveTo>
                          <a:pt x="0" y="0"/>
                        </a:moveTo>
                        <a:lnTo>
                          <a:pt x="246" y="142"/>
                        </a:lnTo>
                        <a:lnTo>
                          <a:pt x="246" y="385"/>
                        </a:lnTo>
                        <a:lnTo>
                          <a:pt x="0" y="24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78BA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0" name="Freeform 92"/>
                  <p:cNvSpPr>
                    <a:spLocks/>
                  </p:cNvSpPr>
                  <p:nvPr/>
                </p:nvSpPr>
                <p:spPr bwMode="auto">
                  <a:xfrm>
                    <a:off x="4094" y="1602"/>
                    <a:ext cx="246" cy="385"/>
                  </a:xfrm>
                  <a:custGeom>
                    <a:avLst/>
                    <a:gdLst>
                      <a:gd name="T0" fmla="*/ 4 w 246"/>
                      <a:gd name="T1" fmla="*/ 2 h 385"/>
                      <a:gd name="T2" fmla="*/ 4 w 246"/>
                      <a:gd name="T3" fmla="*/ 240 h 385"/>
                      <a:gd name="T4" fmla="*/ 246 w 246"/>
                      <a:gd name="T5" fmla="*/ 379 h 385"/>
                      <a:gd name="T6" fmla="*/ 246 w 246"/>
                      <a:gd name="T7" fmla="*/ 385 h 385"/>
                      <a:gd name="T8" fmla="*/ 0 w 246"/>
                      <a:gd name="T9" fmla="*/ 244 h 385"/>
                      <a:gd name="T10" fmla="*/ 0 w 246"/>
                      <a:gd name="T11" fmla="*/ 0 h 385"/>
                      <a:gd name="T12" fmla="*/ 4 w 246"/>
                      <a:gd name="T13" fmla="*/ 2 h 38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46"/>
                      <a:gd name="T22" fmla="*/ 0 h 385"/>
                      <a:gd name="T23" fmla="*/ 246 w 246"/>
                      <a:gd name="T24" fmla="*/ 385 h 38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46" h="385">
                        <a:moveTo>
                          <a:pt x="4" y="2"/>
                        </a:moveTo>
                        <a:lnTo>
                          <a:pt x="4" y="240"/>
                        </a:lnTo>
                        <a:lnTo>
                          <a:pt x="246" y="379"/>
                        </a:lnTo>
                        <a:lnTo>
                          <a:pt x="246" y="385"/>
                        </a:lnTo>
                        <a:lnTo>
                          <a:pt x="0" y="244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1" name="Freeform 93"/>
                  <p:cNvSpPr>
                    <a:spLocks/>
                  </p:cNvSpPr>
                  <p:nvPr/>
                </p:nvSpPr>
                <p:spPr bwMode="auto">
                  <a:xfrm>
                    <a:off x="4076" y="1562"/>
                    <a:ext cx="302" cy="170"/>
                  </a:xfrm>
                  <a:custGeom>
                    <a:avLst/>
                    <a:gdLst>
                      <a:gd name="T0" fmla="*/ 30 w 302"/>
                      <a:gd name="T1" fmla="*/ 0 h 170"/>
                      <a:gd name="T2" fmla="*/ 302 w 302"/>
                      <a:gd name="T3" fmla="*/ 158 h 170"/>
                      <a:gd name="T4" fmla="*/ 282 w 302"/>
                      <a:gd name="T5" fmla="*/ 170 h 170"/>
                      <a:gd name="T6" fmla="*/ 0 w 302"/>
                      <a:gd name="T7" fmla="*/ 8 h 170"/>
                      <a:gd name="T8" fmla="*/ 12 w 302"/>
                      <a:gd name="T9" fmla="*/ 2 h 170"/>
                      <a:gd name="T10" fmla="*/ 22 w 302"/>
                      <a:gd name="T11" fmla="*/ 0 h 170"/>
                      <a:gd name="T12" fmla="*/ 26 w 302"/>
                      <a:gd name="T13" fmla="*/ 0 h 170"/>
                      <a:gd name="T14" fmla="*/ 30 w 302"/>
                      <a:gd name="T15" fmla="*/ 0 h 17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02"/>
                      <a:gd name="T25" fmla="*/ 0 h 170"/>
                      <a:gd name="T26" fmla="*/ 302 w 302"/>
                      <a:gd name="T27" fmla="*/ 170 h 17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02" h="170">
                        <a:moveTo>
                          <a:pt x="30" y="0"/>
                        </a:moveTo>
                        <a:lnTo>
                          <a:pt x="302" y="158"/>
                        </a:lnTo>
                        <a:lnTo>
                          <a:pt x="282" y="170"/>
                        </a:lnTo>
                        <a:lnTo>
                          <a:pt x="0" y="8"/>
                        </a:lnTo>
                        <a:lnTo>
                          <a:pt x="12" y="2"/>
                        </a:lnTo>
                        <a:lnTo>
                          <a:pt x="22" y="0"/>
                        </a:lnTo>
                        <a:lnTo>
                          <a:pt x="26" y="0"/>
                        </a:lnTo>
                        <a:lnTo>
                          <a:pt x="30" y="0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2" name="Freeform 94"/>
                  <p:cNvSpPr>
                    <a:spLocks/>
                  </p:cNvSpPr>
                  <p:nvPr/>
                </p:nvSpPr>
                <p:spPr bwMode="auto">
                  <a:xfrm>
                    <a:off x="4358" y="1720"/>
                    <a:ext cx="20" cy="295"/>
                  </a:xfrm>
                  <a:custGeom>
                    <a:avLst/>
                    <a:gdLst>
                      <a:gd name="T0" fmla="*/ 0 w 20"/>
                      <a:gd name="T1" fmla="*/ 295 h 295"/>
                      <a:gd name="T2" fmla="*/ 0 w 20"/>
                      <a:gd name="T3" fmla="*/ 12 h 295"/>
                      <a:gd name="T4" fmla="*/ 20 w 20"/>
                      <a:gd name="T5" fmla="*/ 0 h 295"/>
                      <a:gd name="T6" fmla="*/ 20 w 20"/>
                      <a:gd name="T7" fmla="*/ 273 h 295"/>
                      <a:gd name="T8" fmla="*/ 14 w 20"/>
                      <a:gd name="T9" fmla="*/ 283 h 295"/>
                      <a:gd name="T10" fmla="*/ 6 w 20"/>
                      <a:gd name="T11" fmla="*/ 291 h 295"/>
                      <a:gd name="T12" fmla="*/ 0 w 20"/>
                      <a:gd name="T13" fmla="*/ 295 h 29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0"/>
                      <a:gd name="T22" fmla="*/ 0 h 295"/>
                      <a:gd name="T23" fmla="*/ 20 w 20"/>
                      <a:gd name="T24" fmla="*/ 295 h 29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0" h="295">
                        <a:moveTo>
                          <a:pt x="0" y="295"/>
                        </a:moveTo>
                        <a:lnTo>
                          <a:pt x="0" y="12"/>
                        </a:lnTo>
                        <a:lnTo>
                          <a:pt x="20" y="0"/>
                        </a:lnTo>
                        <a:lnTo>
                          <a:pt x="20" y="273"/>
                        </a:lnTo>
                        <a:lnTo>
                          <a:pt x="14" y="283"/>
                        </a:lnTo>
                        <a:lnTo>
                          <a:pt x="6" y="291"/>
                        </a:lnTo>
                        <a:lnTo>
                          <a:pt x="0" y="295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3" name="Freeform 95"/>
                  <p:cNvSpPr>
                    <a:spLocks/>
                  </p:cNvSpPr>
                  <p:nvPr/>
                </p:nvSpPr>
                <p:spPr bwMode="auto">
                  <a:xfrm>
                    <a:off x="4392" y="1708"/>
                    <a:ext cx="357" cy="501"/>
                  </a:xfrm>
                  <a:custGeom>
                    <a:avLst/>
                    <a:gdLst>
                      <a:gd name="T0" fmla="*/ 221 w 357"/>
                      <a:gd name="T1" fmla="*/ 2 h 501"/>
                      <a:gd name="T2" fmla="*/ 12 w 357"/>
                      <a:gd name="T3" fmla="*/ 124 h 501"/>
                      <a:gd name="T4" fmla="*/ 8 w 357"/>
                      <a:gd name="T5" fmla="*/ 128 h 501"/>
                      <a:gd name="T6" fmla="*/ 4 w 357"/>
                      <a:gd name="T7" fmla="*/ 132 h 501"/>
                      <a:gd name="T8" fmla="*/ 2 w 357"/>
                      <a:gd name="T9" fmla="*/ 138 h 501"/>
                      <a:gd name="T10" fmla="*/ 0 w 357"/>
                      <a:gd name="T11" fmla="*/ 142 h 501"/>
                      <a:gd name="T12" fmla="*/ 0 w 357"/>
                      <a:gd name="T13" fmla="*/ 421 h 501"/>
                      <a:gd name="T14" fmla="*/ 2 w 357"/>
                      <a:gd name="T15" fmla="*/ 427 h 501"/>
                      <a:gd name="T16" fmla="*/ 4 w 357"/>
                      <a:gd name="T17" fmla="*/ 431 h 501"/>
                      <a:gd name="T18" fmla="*/ 8 w 357"/>
                      <a:gd name="T19" fmla="*/ 435 h 501"/>
                      <a:gd name="T20" fmla="*/ 12 w 357"/>
                      <a:gd name="T21" fmla="*/ 439 h 501"/>
                      <a:gd name="T22" fmla="*/ 115 w 357"/>
                      <a:gd name="T23" fmla="*/ 499 h 501"/>
                      <a:gd name="T24" fmla="*/ 119 w 357"/>
                      <a:gd name="T25" fmla="*/ 501 h 501"/>
                      <a:gd name="T26" fmla="*/ 125 w 357"/>
                      <a:gd name="T27" fmla="*/ 501 h 501"/>
                      <a:gd name="T28" fmla="*/ 131 w 357"/>
                      <a:gd name="T29" fmla="*/ 501 h 501"/>
                      <a:gd name="T30" fmla="*/ 135 w 357"/>
                      <a:gd name="T31" fmla="*/ 499 h 501"/>
                      <a:gd name="T32" fmla="*/ 347 w 357"/>
                      <a:gd name="T33" fmla="*/ 377 h 501"/>
                      <a:gd name="T34" fmla="*/ 351 w 357"/>
                      <a:gd name="T35" fmla="*/ 373 h 501"/>
                      <a:gd name="T36" fmla="*/ 353 w 357"/>
                      <a:gd name="T37" fmla="*/ 369 h 501"/>
                      <a:gd name="T38" fmla="*/ 355 w 357"/>
                      <a:gd name="T39" fmla="*/ 365 h 501"/>
                      <a:gd name="T40" fmla="*/ 357 w 357"/>
                      <a:gd name="T41" fmla="*/ 359 h 501"/>
                      <a:gd name="T42" fmla="*/ 357 w 357"/>
                      <a:gd name="T43" fmla="*/ 80 h 501"/>
                      <a:gd name="T44" fmla="*/ 355 w 357"/>
                      <a:gd name="T45" fmla="*/ 76 h 501"/>
                      <a:gd name="T46" fmla="*/ 353 w 357"/>
                      <a:gd name="T47" fmla="*/ 70 h 501"/>
                      <a:gd name="T48" fmla="*/ 351 w 357"/>
                      <a:gd name="T49" fmla="*/ 66 h 501"/>
                      <a:gd name="T50" fmla="*/ 347 w 357"/>
                      <a:gd name="T51" fmla="*/ 62 h 501"/>
                      <a:gd name="T52" fmla="*/ 243 w 357"/>
                      <a:gd name="T53" fmla="*/ 2 h 501"/>
                      <a:gd name="T54" fmla="*/ 237 w 357"/>
                      <a:gd name="T55" fmla="*/ 0 h 501"/>
                      <a:gd name="T56" fmla="*/ 233 w 357"/>
                      <a:gd name="T57" fmla="*/ 0 h 501"/>
                      <a:gd name="T58" fmla="*/ 227 w 357"/>
                      <a:gd name="T59" fmla="*/ 0 h 501"/>
                      <a:gd name="T60" fmla="*/ 221 w 357"/>
                      <a:gd name="T61" fmla="*/ 2 h 501"/>
                      <a:gd name="T62" fmla="*/ 119 w 357"/>
                      <a:gd name="T63" fmla="*/ 491 h 501"/>
                      <a:gd name="T64" fmla="*/ 16 w 357"/>
                      <a:gd name="T65" fmla="*/ 431 h 501"/>
                      <a:gd name="T66" fmla="*/ 12 w 357"/>
                      <a:gd name="T67" fmla="*/ 427 h 501"/>
                      <a:gd name="T68" fmla="*/ 10 w 357"/>
                      <a:gd name="T69" fmla="*/ 421 h 501"/>
                      <a:gd name="T70" fmla="*/ 10 w 357"/>
                      <a:gd name="T71" fmla="*/ 142 h 501"/>
                      <a:gd name="T72" fmla="*/ 12 w 357"/>
                      <a:gd name="T73" fmla="*/ 136 h 501"/>
                      <a:gd name="T74" fmla="*/ 16 w 357"/>
                      <a:gd name="T75" fmla="*/ 132 h 501"/>
                      <a:gd name="T76" fmla="*/ 227 w 357"/>
                      <a:gd name="T77" fmla="*/ 10 h 501"/>
                      <a:gd name="T78" fmla="*/ 233 w 357"/>
                      <a:gd name="T79" fmla="*/ 10 h 501"/>
                      <a:gd name="T80" fmla="*/ 237 w 357"/>
                      <a:gd name="T81" fmla="*/ 10 h 501"/>
                      <a:gd name="T82" fmla="*/ 341 w 357"/>
                      <a:gd name="T83" fmla="*/ 70 h 501"/>
                      <a:gd name="T84" fmla="*/ 345 w 357"/>
                      <a:gd name="T85" fmla="*/ 74 h 501"/>
                      <a:gd name="T86" fmla="*/ 347 w 357"/>
                      <a:gd name="T87" fmla="*/ 80 h 501"/>
                      <a:gd name="T88" fmla="*/ 347 w 357"/>
                      <a:gd name="T89" fmla="*/ 359 h 501"/>
                      <a:gd name="T90" fmla="*/ 345 w 357"/>
                      <a:gd name="T91" fmla="*/ 365 h 501"/>
                      <a:gd name="T92" fmla="*/ 341 w 357"/>
                      <a:gd name="T93" fmla="*/ 369 h 501"/>
                      <a:gd name="T94" fmla="*/ 131 w 357"/>
                      <a:gd name="T95" fmla="*/ 491 h 501"/>
                      <a:gd name="T96" fmla="*/ 125 w 357"/>
                      <a:gd name="T97" fmla="*/ 493 h 501"/>
                      <a:gd name="T98" fmla="*/ 119 w 357"/>
                      <a:gd name="T99" fmla="*/ 491 h 501"/>
                      <a:gd name="T100" fmla="*/ 221 w 357"/>
                      <a:gd name="T101" fmla="*/ 2 h 501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357"/>
                      <a:gd name="T154" fmla="*/ 0 h 501"/>
                      <a:gd name="T155" fmla="*/ 357 w 357"/>
                      <a:gd name="T156" fmla="*/ 501 h 501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357" h="501">
                        <a:moveTo>
                          <a:pt x="221" y="2"/>
                        </a:moveTo>
                        <a:lnTo>
                          <a:pt x="12" y="124"/>
                        </a:lnTo>
                        <a:lnTo>
                          <a:pt x="8" y="128"/>
                        </a:lnTo>
                        <a:lnTo>
                          <a:pt x="4" y="132"/>
                        </a:lnTo>
                        <a:lnTo>
                          <a:pt x="2" y="138"/>
                        </a:lnTo>
                        <a:lnTo>
                          <a:pt x="0" y="142"/>
                        </a:lnTo>
                        <a:lnTo>
                          <a:pt x="0" y="421"/>
                        </a:lnTo>
                        <a:lnTo>
                          <a:pt x="2" y="427"/>
                        </a:lnTo>
                        <a:lnTo>
                          <a:pt x="4" y="431"/>
                        </a:lnTo>
                        <a:lnTo>
                          <a:pt x="8" y="435"/>
                        </a:lnTo>
                        <a:lnTo>
                          <a:pt x="12" y="439"/>
                        </a:lnTo>
                        <a:lnTo>
                          <a:pt x="115" y="499"/>
                        </a:lnTo>
                        <a:lnTo>
                          <a:pt x="119" y="501"/>
                        </a:lnTo>
                        <a:lnTo>
                          <a:pt x="125" y="501"/>
                        </a:lnTo>
                        <a:lnTo>
                          <a:pt x="131" y="501"/>
                        </a:lnTo>
                        <a:lnTo>
                          <a:pt x="135" y="499"/>
                        </a:lnTo>
                        <a:lnTo>
                          <a:pt x="347" y="377"/>
                        </a:lnTo>
                        <a:lnTo>
                          <a:pt x="351" y="373"/>
                        </a:lnTo>
                        <a:lnTo>
                          <a:pt x="353" y="369"/>
                        </a:lnTo>
                        <a:lnTo>
                          <a:pt x="355" y="365"/>
                        </a:lnTo>
                        <a:lnTo>
                          <a:pt x="357" y="359"/>
                        </a:lnTo>
                        <a:lnTo>
                          <a:pt x="357" y="80"/>
                        </a:lnTo>
                        <a:lnTo>
                          <a:pt x="355" y="76"/>
                        </a:lnTo>
                        <a:lnTo>
                          <a:pt x="353" y="70"/>
                        </a:lnTo>
                        <a:lnTo>
                          <a:pt x="351" y="66"/>
                        </a:lnTo>
                        <a:lnTo>
                          <a:pt x="347" y="62"/>
                        </a:lnTo>
                        <a:lnTo>
                          <a:pt x="243" y="2"/>
                        </a:lnTo>
                        <a:lnTo>
                          <a:pt x="237" y="0"/>
                        </a:lnTo>
                        <a:lnTo>
                          <a:pt x="233" y="0"/>
                        </a:lnTo>
                        <a:lnTo>
                          <a:pt x="227" y="0"/>
                        </a:lnTo>
                        <a:lnTo>
                          <a:pt x="221" y="2"/>
                        </a:lnTo>
                        <a:lnTo>
                          <a:pt x="119" y="491"/>
                        </a:lnTo>
                        <a:lnTo>
                          <a:pt x="16" y="431"/>
                        </a:lnTo>
                        <a:lnTo>
                          <a:pt x="12" y="427"/>
                        </a:lnTo>
                        <a:lnTo>
                          <a:pt x="10" y="421"/>
                        </a:lnTo>
                        <a:lnTo>
                          <a:pt x="10" y="142"/>
                        </a:lnTo>
                        <a:lnTo>
                          <a:pt x="12" y="136"/>
                        </a:lnTo>
                        <a:lnTo>
                          <a:pt x="16" y="132"/>
                        </a:lnTo>
                        <a:lnTo>
                          <a:pt x="227" y="10"/>
                        </a:lnTo>
                        <a:lnTo>
                          <a:pt x="233" y="10"/>
                        </a:lnTo>
                        <a:lnTo>
                          <a:pt x="237" y="10"/>
                        </a:lnTo>
                        <a:lnTo>
                          <a:pt x="341" y="70"/>
                        </a:lnTo>
                        <a:lnTo>
                          <a:pt x="345" y="74"/>
                        </a:lnTo>
                        <a:lnTo>
                          <a:pt x="347" y="80"/>
                        </a:lnTo>
                        <a:lnTo>
                          <a:pt x="347" y="359"/>
                        </a:lnTo>
                        <a:lnTo>
                          <a:pt x="345" y="365"/>
                        </a:lnTo>
                        <a:lnTo>
                          <a:pt x="341" y="369"/>
                        </a:lnTo>
                        <a:lnTo>
                          <a:pt x="131" y="491"/>
                        </a:lnTo>
                        <a:lnTo>
                          <a:pt x="125" y="493"/>
                        </a:lnTo>
                        <a:lnTo>
                          <a:pt x="119" y="491"/>
                        </a:lnTo>
                        <a:lnTo>
                          <a:pt x="221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4" name="Freeform 96"/>
                  <p:cNvSpPr>
                    <a:spLocks/>
                  </p:cNvSpPr>
                  <p:nvPr/>
                </p:nvSpPr>
                <p:spPr bwMode="auto">
                  <a:xfrm>
                    <a:off x="4398" y="1842"/>
                    <a:ext cx="119" cy="363"/>
                  </a:xfrm>
                  <a:custGeom>
                    <a:avLst/>
                    <a:gdLst>
                      <a:gd name="T0" fmla="*/ 119 w 119"/>
                      <a:gd name="T1" fmla="*/ 363 h 363"/>
                      <a:gd name="T2" fmla="*/ 119 w 119"/>
                      <a:gd name="T3" fmla="*/ 69 h 363"/>
                      <a:gd name="T4" fmla="*/ 2 w 119"/>
                      <a:gd name="T5" fmla="*/ 0 h 363"/>
                      <a:gd name="T6" fmla="*/ 0 w 119"/>
                      <a:gd name="T7" fmla="*/ 8 h 363"/>
                      <a:gd name="T8" fmla="*/ 0 w 119"/>
                      <a:gd name="T9" fmla="*/ 287 h 363"/>
                      <a:gd name="T10" fmla="*/ 2 w 119"/>
                      <a:gd name="T11" fmla="*/ 295 h 363"/>
                      <a:gd name="T12" fmla="*/ 8 w 119"/>
                      <a:gd name="T13" fmla="*/ 301 h 363"/>
                      <a:gd name="T14" fmla="*/ 111 w 119"/>
                      <a:gd name="T15" fmla="*/ 361 h 363"/>
                      <a:gd name="T16" fmla="*/ 119 w 119"/>
                      <a:gd name="T17" fmla="*/ 363 h 36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9"/>
                      <a:gd name="T28" fmla="*/ 0 h 363"/>
                      <a:gd name="T29" fmla="*/ 119 w 119"/>
                      <a:gd name="T30" fmla="*/ 363 h 36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9" h="363">
                        <a:moveTo>
                          <a:pt x="119" y="363"/>
                        </a:moveTo>
                        <a:lnTo>
                          <a:pt x="119" y="69"/>
                        </a:lnTo>
                        <a:lnTo>
                          <a:pt x="2" y="0"/>
                        </a:lnTo>
                        <a:lnTo>
                          <a:pt x="0" y="8"/>
                        </a:lnTo>
                        <a:lnTo>
                          <a:pt x="0" y="287"/>
                        </a:lnTo>
                        <a:lnTo>
                          <a:pt x="2" y="295"/>
                        </a:lnTo>
                        <a:lnTo>
                          <a:pt x="8" y="301"/>
                        </a:lnTo>
                        <a:lnTo>
                          <a:pt x="111" y="361"/>
                        </a:lnTo>
                        <a:lnTo>
                          <a:pt x="119" y="363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5" name="Freeform 97"/>
                  <p:cNvSpPr>
                    <a:spLocks/>
                  </p:cNvSpPr>
                  <p:nvPr/>
                </p:nvSpPr>
                <p:spPr bwMode="auto">
                  <a:xfrm>
                    <a:off x="4406" y="1873"/>
                    <a:ext cx="99" cy="168"/>
                  </a:xfrm>
                  <a:custGeom>
                    <a:avLst/>
                    <a:gdLst>
                      <a:gd name="T0" fmla="*/ 0 w 99"/>
                      <a:gd name="T1" fmla="*/ 0 h 168"/>
                      <a:gd name="T2" fmla="*/ 99 w 99"/>
                      <a:gd name="T3" fmla="*/ 58 h 168"/>
                      <a:gd name="T4" fmla="*/ 99 w 99"/>
                      <a:gd name="T5" fmla="*/ 168 h 168"/>
                      <a:gd name="T6" fmla="*/ 0 w 99"/>
                      <a:gd name="T7" fmla="*/ 110 h 168"/>
                      <a:gd name="T8" fmla="*/ 0 w 99"/>
                      <a:gd name="T9" fmla="*/ 0 h 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"/>
                      <a:gd name="T16" fmla="*/ 0 h 168"/>
                      <a:gd name="T17" fmla="*/ 99 w 99"/>
                      <a:gd name="T18" fmla="*/ 168 h 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" h="168">
                        <a:moveTo>
                          <a:pt x="0" y="0"/>
                        </a:moveTo>
                        <a:lnTo>
                          <a:pt x="99" y="58"/>
                        </a:lnTo>
                        <a:lnTo>
                          <a:pt x="99" y="168"/>
                        </a:lnTo>
                        <a:lnTo>
                          <a:pt x="0" y="1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6" name="Freeform 98"/>
                  <p:cNvSpPr>
                    <a:spLocks/>
                  </p:cNvSpPr>
                  <p:nvPr/>
                </p:nvSpPr>
                <p:spPr bwMode="auto">
                  <a:xfrm>
                    <a:off x="4406" y="1873"/>
                    <a:ext cx="99" cy="168"/>
                  </a:xfrm>
                  <a:custGeom>
                    <a:avLst/>
                    <a:gdLst>
                      <a:gd name="T0" fmla="*/ 4 w 99"/>
                      <a:gd name="T1" fmla="*/ 2 h 168"/>
                      <a:gd name="T2" fmla="*/ 4 w 99"/>
                      <a:gd name="T3" fmla="*/ 106 h 168"/>
                      <a:gd name="T4" fmla="*/ 99 w 99"/>
                      <a:gd name="T5" fmla="*/ 162 h 168"/>
                      <a:gd name="T6" fmla="*/ 99 w 99"/>
                      <a:gd name="T7" fmla="*/ 168 h 168"/>
                      <a:gd name="T8" fmla="*/ 0 w 99"/>
                      <a:gd name="T9" fmla="*/ 110 h 168"/>
                      <a:gd name="T10" fmla="*/ 0 w 99"/>
                      <a:gd name="T11" fmla="*/ 0 h 168"/>
                      <a:gd name="T12" fmla="*/ 4 w 99"/>
                      <a:gd name="T13" fmla="*/ 2 h 16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9"/>
                      <a:gd name="T22" fmla="*/ 0 h 168"/>
                      <a:gd name="T23" fmla="*/ 99 w 99"/>
                      <a:gd name="T24" fmla="*/ 168 h 16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9" h="168">
                        <a:moveTo>
                          <a:pt x="4" y="2"/>
                        </a:moveTo>
                        <a:lnTo>
                          <a:pt x="4" y="106"/>
                        </a:lnTo>
                        <a:lnTo>
                          <a:pt x="99" y="162"/>
                        </a:lnTo>
                        <a:lnTo>
                          <a:pt x="99" y="168"/>
                        </a:lnTo>
                        <a:lnTo>
                          <a:pt x="0" y="110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7" name="Freeform 99"/>
                  <p:cNvSpPr>
                    <a:spLocks/>
                  </p:cNvSpPr>
                  <p:nvPr/>
                </p:nvSpPr>
                <p:spPr bwMode="auto">
                  <a:xfrm>
                    <a:off x="4420" y="1903"/>
                    <a:ext cx="75" cy="44"/>
                  </a:xfrm>
                  <a:custGeom>
                    <a:avLst/>
                    <a:gdLst>
                      <a:gd name="T0" fmla="*/ 0 w 75"/>
                      <a:gd name="T1" fmla="*/ 2 h 44"/>
                      <a:gd name="T2" fmla="*/ 2 w 75"/>
                      <a:gd name="T3" fmla="*/ 4 h 44"/>
                      <a:gd name="T4" fmla="*/ 73 w 75"/>
                      <a:gd name="T5" fmla="*/ 44 h 44"/>
                      <a:gd name="T6" fmla="*/ 75 w 75"/>
                      <a:gd name="T7" fmla="*/ 44 h 44"/>
                      <a:gd name="T8" fmla="*/ 75 w 75"/>
                      <a:gd name="T9" fmla="*/ 42 h 44"/>
                      <a:gd name="T10" fmla="*/ 75 w 75"/>
                      <a:gd name="T11" fmla="*/ 40 h 44"/>
                      <a:gd name="T12" fmla="*/ 4 w 75"/>
                      <a:gd name="T13" fmla="*/ 0 h 44"/>
                      <a:gd name="T14" fmla="*/ 2 w 75"/>
                      <a:gd name="T15" fmla="*/ 0 h 44"/>
                      <a:gd name="T16" fmla="*/ 0 w 75"/>
                      <a:gd name="T17" fmla="*/ 2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5"/>
                      <a:gd name="T28" fmla="*/ 0 h 44"/>
                      <a:gd name="T29" fmla="*/ 75 w 75"/>
                      <a:gd name="T30" fmla="*/ 44 h 4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5" h="44">
                        <a:moveTo>
                          <a:pt x="0" y="2"/>
                        </a:moveTo>
                        <a:lnTo>
                          <a:pt x="2" y="4"/>
                        </a:lnTo>
                        <a:lnTo>
                          <a:pt x="73" y="44"/>
                        </a:lnTo>
                        <a:lnTo>
                          <a:pt x="75" y="44"/>
                        </a:lnTo>
                        <a:lnTo>
                          <a:pt x="75" y="42"/>
                        </a:lnTo>
                        <a:lnTo>
                          <a:pt x="75" y="4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8" name="Freeform 100"/>
                  <p:cNvSpPr>
                    <a:spLocks/>
                  </p:cNvSpPr>
                  <p:nvPr/>
                </p:nvSpPr>
                <p:spPr bwMode="auto">
                  <a:xfrm>
                    <a:off x="4420" y="1931"/>
                    <a:ext cx="75" cy="44"/>
                  </a:xfrm>
                  <a:custGeom>
                    <a:avLst/>
                    <a:gdLst>
                      <a:gd name="T0" fmla="*/ 0 w 75"/>
                      <a:gd name="T1" fmla="*/ 2 h 44"/>
                      <a:gd name="T2" fmla="*/ 2 w 75"/>
                      <a:gd name="T3" fmla="*/ 4 h 44"/>
                      <a:gd name="T4" fmla="*/ 73 w 75"/>
                      <a:gd name="T5" fmla="*/ 44 h 44"/>
                      <a:gd name="T6" fmla="*/ 75 w 75"/>
                      <a:gd name="T7" fmla="*/ 44 h 44"/>
                      <a:gd name="T8" fmla="*/ 75 w 75"/>
                      <a:gd name="T9" fmla="*/ 42 h 44"/>
                      <a:gd name="T10" fmla="*/ 75 w 75"/>
                      <a:gd name="T11" fmla="*/ 40 h 44"/>
                      <a:gd name="T12" fmla="*/ 4 w 75"/>
                      <a:gd name="T13" fmla="*/ 0 h 44"/>
                      <a:gd name="T14" fmla="*/ 2 w 75"/>
                      <a:gd name="T15" fmla="*/ 0 h 44"/>
                      <a:gd name="T16" fmla="*/ 0 w 75"/>
                      <a:gd name="T17" fmla="*/ 2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5"/>
                      <a:gd name="T28" fmla="*/ 0 h 44"/>
                      <a:gd name="T29" fmla="*/ 75 w 75"/>
                      <a:gd name="T30" fmla="*/ 44 h 4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5" h="44">
                        <a:moveTo>
                          <a:pt x="0" y="2"/>
                        </a:moveTo>
                        <a:lnTo>
                          <a:pt x="2" y="4"/>
                        </a:lnTo>
                        <a:lnTo>
                          <a:pt x="73" y="44"/>
                        </a:lnTo>
                        <a:lnTo>
                          <a:pt x="75" y="44"/>
                        </a:lnTo>
                        <a:lnTo>
                          <a:pt x="75" y="42"/>
                        </a:lnTo>
                        <a:lnTo>
                          <a:pt x="75" y="4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49" name="Freeform 101"/>
                  <p:cNvSpPr>
                    <a:spLocks/>
                  </p:cNvSpPr>
                  <p:nvPr/>
                </p:nvSpPr>
                <p:spPr bwMode="auto">
                  <a:xfrm>
                    <a:off x="4439" y="2027"/>
                    <a:ext cx="26" cy="34"/>
                  </a:xfrm>
                  <a:custGeom>
                    <a:avLst/>
                    <a:gdLst>
                      <a:gd name="T0" fmla="*/ 26 w 26"/>
                      <a:gd name="T1" fmla="*/ 24 h 34"/>
                      <a:gd name="T2" fmla="*/ 24 w 26"/>
                      <a:gd name="T3" fmla="*/ 30 h 34"/>
                      <a:gd name="T4" fmla="*/ 22 w 26"/>
                      <a:gd name="T5" fmla="*/ 34 h 34"/>
                      <a:gd name="T6" fmla="*/ 18 w 26"/>
                      <a:gd name="T7" fmla="*/ 34 h 34"/>
                      <a:gd name="T8" fmla="*/ 12 w 26"/>
                      <a:gd name="T9" fmla="*/ 32 h 34"/>
                      <a:gd name="T10" fmla="*/ 8 w 26"/>
                      <a:gd name="T11" fmla="*/ 28 h 34"/>
                      <a:gd name="T12" fmla="*/ 4 w 26"/>
                      <a:gd name="T13" fmla="*/ 22 h 34"/>
                      <a:gd name="T14" fmla="*/ 0 w 26"/>
                      <a:gd name="T15" fmla="*/ 16 h 34"/>
                      <a:gd name="T16" fmla="*/ 0 w 26"/>
                      <a:gd name="T17" fmla="*/ 10 h 34"/>
                      <a:gd name="T18" fmla="*/ 0 w 26"/>
                      <a:gd name="T19" fmla="*/ 4 h 34"/>
                      <a:gd name="T20" fmla="*/ 4 w 26"/>
                      <a:gd name="T21" fmla="*/ 2 h 34"/>
                      <a:gd name="T22" fmla="*/ 8 w 26"/>
                      <a:gd name="T23" fmla="*/ 0 h 34"/>
                      <a:gd name="T24" fmla="*/ 12 w 26"/>
                      <a:gd name="T25" fmla="*/ 2 h 34"/>
                      <a:gd name="T26" fmla="*/ 18 w 26"/>
                      <a:gd name="T27" fmla="*/ 6 h 34"/>
                      <a:gd name="T28" fmla="*/ 22 w 26"/>
                      <a:gd name="T29" fmla="*/ 12 h 34"/>
                      <a:gd name="T30" fmla="*/ 24 w 26"/>
                      <a:gd name="T31" fmla="*/ 18 h 34"/>
                      <a:gd name="T32" fmla="*/ 26 w 26"/>
                      <a:gd name="T33" fmla="*/ 24 h 3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6"/>
                      <a:gd name="T52" fmla="*/ 0 h 34"/>
                      <a:gd name="T53" fmla="*/ 26 w 26"/>
                      <a:gd name="T54" fmla="*/ 34 h 3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6" h="34">
                        <a:moveTo>
                          <a:pt x="26" y="24"/>
                        </a:moveTo>
                        <a:lnTo>
                          <a:pt x="24" y="30"/>
                        </a:lnTo>
                        <a:lnTo>
                          <a:pt x="22" y="34"/>
                        </a:lnTo>
                        <a:lnTo>
                          <a:pt x="18" y="34"/>
                        </a:lnTo>
                        <a:lnTo>
                          <a:pt x="12" y="32"/>
                        </a:lnTo>
                        <a:lnTo>
                          <a:pt x="8" y="28"/>
                        </a:lnTo>
                        <a:lnTo>
                          <a:pt x="4" y="22"/>
                        </a:lnTo>
                        <a:lnTo>
                          <a:pt x="0" y="16"/>
                        </a:lnTo>
                        <a:lnTo>
                          <a:pt x="0" y="10"/>
                        </a:lnTo>
                        <a:lnTo>
                          <a:pt x="0" y="4"/>
                        </a:lnTo>
                        <a:lnTo>
                          <a:pt x="4" y="2"/>
                        </a:lnTo>
                        <a:lnTo>
                          <a:pt x="8" y="0"/>
                        </a:lnTo>
                        <a:lnTo>
                          <a:pt x="12" y="2"/>
                        </a:lnTo>
                        <a:lnTo>
                          <a:pt x="18" y="6"/>
                        </a:lnTo>
                        <a:lnTo>
                          <a:pt x="22" y="12"/>
                        </a:lnTo>
                        <a:lnTo>
                          <a:pt x="24" y="18"/>
                        </a:lnTo>
                        <a:lnTo>
                          <a:pt x="26" y="2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0" name="Freeform 102"/>
                  <p:cNvSpPr>
                    <a:spLocks/>
                  </p:cNvSpPr>
                  <p:nvPr/>
                </p:nvSpPr>
                <p:spPr bwMode="auto">
                  <a:xfrm>
                    <a:off x="4416" y="2115"/>
                    <a:ext cx="79" cy="58"/>
                  </a:xfrm>
                  <a:custGeom>
                    <a:avLst/>
                    <a:gdLst>
                      <a:gd name="T0" fmla="*/ 8 w 79"/>
                      <a:gd name="T1" fmla="*/ 2 h 58"/>
                      <a:gd name="T2" fmla="*/ 4 w 79"/>
                      <a:gd name="T3" fmla="*/ 0 h 58"/>
                      <a:gd name="T4" fmla="*/ 2 w 79"/>
                      <a:gd name="T5" fmla="*/ 2 h 58"/>
                      <a:gd name="T6" fmla="*/ 2 w 79"/>
                      <a:gd name="T7" fmla="*/ 4 h 58"/>
                      <a:gd name="T8" fmla="*/ 0 w 79"/>
                      <a:gd name="T9" fmla="*/ 6 h 58"/>
                      <a:gd name="T10" fmla="*/ 2 w 79"/>
                      <a:gd name="T11" fmla="*/ 12 h 58"/>
                      <a:gd name="T12" fmla="*/ 8 w 79"/>
                      <a:gd name="T13" fmla="*/ 18 h 58"/>
                      <a:gd name="T14" fmla="*/ 73 w 79"/>
                      <a:gd name="T15" fmla="*/ 56 h 58"/>
                      <a:gd name="T16" fmla="*/ 75 w 79"/>
                      <a:gd name="T17" fmla="*/ 58 h 58"/>
                      <a:gd name="T18" fmla="*/ 77 w 79"/>
                      <a:gd name="T19" fmla="*/ 56 h 58"/>
                      <a:gd name="T20" fmla="*/ 79 w 79"/>
                      <a:gd name="T21" fmla="*/ 56 h 58"/>
                      <a:gd name="T22" fmla="*/ 79 w 79"/>
                      <a:gd name="T23" fmla="*/ 52 h 58"/>
                      <a:gd name="T24" fmla="*/ 77 w 79"/>
                      <a:gd name="T25" fmla="*/ 46 h 58"/>
                      <a:gd name="T26" fmla="*/ 73 w 79"/>
                      <a:gd name="T27" fmla="*/ 40 h 58"/>
                      <a:gd name="T28" fmla="*/ 8 w 79"/>
                      <a:gd name="T29" fmla="*/ 2 h 58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79"/>
                      <a:gd name="T46" fmla="*/ 0 h 58"/>
                      <a:gd name="T47" fmla="*/ 79 w 79"/>
                      <a:gd name="T48" fmla="*/ 58 h 58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79" h="58">
                        <a:moveTo>
                          <a:pt x="8" y="2"/>
                        </a:moveTo>
                        <a:lnTo>
                          <a:pt x="4" y="0"/>
                        </a:lnTo>
                        <a:lnTo>
                          <a:pt x="2" y="2"/>
                        </a:lnTo>
                        <a:lnTo>
                          <a:pt x="2" y="4"/>
                        </a:lnTo>
                        <a:lnTo>
                          <a:pt x="0" y="6"/>
                        </a:lnTo>
                        <a:lnTo>
                          <a:pt x="2" y="12"/>
                        </a:lnTo>
                        <a:lnTo>
                          <a:pt x="8" y="18"/>
                        </a:lnTo>
                        <a:lnTo>
                          <a:pt x="73" y="56"/>
                        </a:lnTo>
                        <a:lnTo>
                          <a:pt x="75" y="58"/>
                        </a:lnTo>
                        <a:lnTo>
                          <a:pt x="77" y="56"/>
                        </a:lnTo>
                        <a:lnTo>
                          <a:pt x="79" y="56"/>
                        </a:lnTo>
                        <a:lnTo>
                          <a:pt x="79" y="52"/>
                        </a:lnTo>
                        <a:lnTo>
                          <a:pt x="77" y="46"/>
                        </a:lnTo>
                        <a:lnTo>
                          <a:pt x="73" y="40"/>
                        </a:lnTo>
                        <a:lnTo>
                          <a:pt x="8" y="2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1" name="Freeform 103"/>
                  <p:cNvSpPr>
                    <a:spLocks/>
                  </p:cNvSpPr>
                  <p:nvPr/>
                </p:nvSpPr>
                <p:spPr bwMode="auto">
                  <a:xfrm>
                    <a:off x="4400" y="1712"/>
                    <a:ext cx="341" cy="199"/>
                  </a:xfrm>
                  <a:custGeom>
                    <a:avLst/>
                    <a:gdLst>
                      <a:gd name="T0" fmla="*/ 335 w 341"/>
                      <a:gd name="T1" fmla="*/ 62 h 199"/>
                      <a:gd name="T2" fmla="*/ 233 w 341"/>
                      <a:gd name="T3" fmla="*/ 2 h 199"/>
                      <a:gd name="T4" fmla="*/ 225 w 341"/>
                      <a:gd name="T5" fmla="*/ 0 h 199"/>
                      <a:gd name="T6" fmla="*/ 215 w 341"/>
                      <a:gd name="T7" fmla="*/ 2 h 199"/>
                      <a:gd name="T8" fmla="*/ 6 w 341"/>
                      <a:gd name="T9" fmla="*/ 124 h 199"/>
                      <a:gd name="T10" fmla="*/ 0 w 341"/>
                      <a:gd name="T11" fmla="*/ 130 h 199"/>
                      <a:gd name="T12" fmla="*/ 117 w 341"/>
                      <a:gd name="T13" fmla="*/ 199 h 199"/>
                      <a:gd name="T14" fmla="*/ 341 w 341"/>
                      <a:gd name="T15" fmla="*/ 68 h 199"/>
                      <a:gd name="T16" fmla="*/ 335 w 341"/>
                      <a:gd name="T17" fmla="*/ 62 h 19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41"/>
                      <a:gd name="T28" fmla="*/ 0 h 199"/>
                      <a:gd name="T29" fmla="*/ 341 w 341"/>
                      <a:gd name="T30" fmla="*/ 199 h 19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41" h="199">
                        <a:moveTo>
                          <a:pt x="335" y="62"/>
                        </a:moveTo>
                        <a:lnTo>
                          <a:pt x="233" y="2"/>
                        </a:lnTo>
                        <a:lnTo>
                          <a:pt x="225" y="0"/>
                        </a:lnTo>
                        <a:lnTo>
                          <a:pt x="215" y="2"/>
                        </a:lnTo>
                        <a:lnTo>
                          <a:pt x="6" y="124"/>
                        </a:lnTo>
                        <a:lnTo>
                          <a:pt x="0" y="130"/>
                        </a:lnTo>
                        <a:lnTo>
                          <a:pt x="117" y="199"/>
                        </a:lnTo>
                        <a:lnTo>
                          <a:pt x="341" y="68"/>
                        </a:lnTo>
                        <a:lnTo>
                          <a:pt x="335" y="62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2" name="Freeform 104"/>
                  <p:cNvSpPr>
                    <a:spLocks/>
                  </p:cNvSpPr>
                  <p:nvPr/>
                </p:nvSpPr>
                <p:spPr bwMode="auto">
                  <a:xfrm>
                    <a:off x="4517" y="1780"/>
                    <a:ext cx="226" cy="425"/>
                  </a:xfrm>
                  <a:custGeom>
                    <a:avLst/>
                    <a:gdLst>
                      <a:gd name="T0" fmla="*/ 0 w 226"/>
                      <a:gd name="T1" fmla="*/ 131 h 425"/>
                      <a:gd name="T2" fmla="*/ 0 w 226"/>
                      <a:gd name="T3" fmla="*/ 425 h 425"/>
                      <a:gd name="T4" fmla="*/ 8 w 226"/>
                      <a:gd name="T5" fmla="*/ 423 h 425"/>
                      <a:gd name="T6" fmla="*/ 218 w 226"/>
                      <a:gd name="T7" fmla="*/ 301 h 425"/>
                      <a:gd name="T8" fmla="*/ 224 w 226"/>
                      <a:gd name="T9" fmla="*/ 295 h 425"/>
                      <a:gd name="T10" fmla="*/ 226 w 226"/>
                      <a:gd name="T11" fmla="*/ 287 h 425"/>
                      <a:gd name="T12" fmla="*/ 226 w 226"/>
                      <a:gd name="T13" fmla="*/ 8 h 425"/>
                      <a:gd name="T14" fmla="*/ 224 w 226"/>
                      <a:gd name="T15" fmla="*/ 0 h 425"/>
                      <a:gd name="T16" fmla="*/ 0 w 226"/>
                      <a:gd name="T17" fmla="*/ 131 h 42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26"/>
                      <a:gd name="T28" fmla="*/ 0 h 425"/>
                      <a:gd name="T29" fmla="*/ 226 w 226"/>
                      <a:gd name="T30" fmla="*/ 425 h 42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26" h="425">
                        <a:moveTo>
                          <a:pt x="0" y="131"/>
                        </a:moveTo>
                        <a:lnTo>
                          <a:pt x="0" y="425"/>
                        </a:lnTo>
                        <a:lnTo>
                          <a:pt x="8" y="423"/>
                        </a:lnTo>
                        <a:lnTo>
                          <a:pt x="218" y="301"/>
                        </a:lnTo>
                        <a:lnTo>
                          <a:pt x="224" y="295"/>
                        </a:lnTo>
                        <a:lnTo>
                          <a:pt x="226" y="287"/>
                        </a:lnTo>
                        <a:lnTo>
                          <a:pt x="226" y="8"/>
                        </a:lnTo>
                        <a:lnTo>
                          <a:pt x="224" y="0"/>
                        </a:lnTo>
                        <a:lnTo>
                          <a:pt x="0" y="131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3" name="Freeform 105"/>
                  <p:cNvSpPr>
                    <a:spLocks/>
                  </p:cNvSpPr>
                  <p:nvPr/>
                </p:nvSpPr>
                <p:spPr bwMode="auto">
                  <a:xfrm>
                    <a:off x="4875" y="2486"/>
                    <a:ext cx="184" cy="122"/>
                  </a:xfrm>
                  <a:custGeom>
                    <a:avLst/>
                    <a:gdLst>
                      <a:gd name="T0" fmla="*/ 42 w 184"/>
                      <a:gd name="T1" fmla="*/ 8 h 122"/>
                      <a:gd name="T2" fmla="*/ 14 w 184"/>
                      <a:gd name="T3" fmla="*/ 24 h 122"/>
                      <a:gd name="T4" fmla="*/ 6 w 184"/>
                      <a:gd name="T5" fmla="*/ 32 h 122"/>
                      <a:gd name="T6" fmla="*/ 2 w 184"/>
                      <a:gd name="T7" fmla="*/ 40 h 122"/>
                      <a:gd name="T8" fmla="*/ 0 w 184"/>
                      <a:gd name="T9" fmla="*/ 40 h 122"/>
                      <a:gd name="T10" fmla="*/ 0 w 184"/>
                      <a:gd name="T11" fmla="*/ 44 h 122"/>
                      <a:gd name="T12" fmla="*/ 0 w 184"/>
                      <a:gd name="T13" fmla="*/ 56 h 122"/>
                      <a:gd name="T14" fmla="*/ 0 w 184"/>
                      <a:gd name="T15" fmla="*/ 62 h 122"/>
                      <a:gd name="T16" fmla="*/ 4 w 184"/>
                      <a:gd name="T17" fmla="*/ 68 h 122"/>
                      <a:gd name="T18" fmla="*/ 8 w 184"/>
                      <a:gd name="T19" fmla="*/ 72 h 122"/>
                      <a:gd name="T20" fmla="*/ 14 w 184"/>
                      <a:gd name="T21" fmla="*/ 76 h 122"/>
                      <a:gd name="T22" fmla="*/ 82 w 184"/>
                      <a:gd name="T23" fmla="*/ 116 h 122"/>
                      <a:gd name="T24" fmla="*/ 94 w 184"/>
                      <a:gd name="T25" fmla="*/ 120 h 122"/>
                      <a:gd name="T26" fmla="*/ 108 w 184"/>
                      <a:gd name="T27" fmla="*/ 122 h 122"/>
                      <a:gd name="T28" fmla="*/ 124 w 184"/>
                      <a:gd name="T29" fmla="*/ 122 h 122"/>
                      <a:gd name="T30" fmla="*/ 136 w 184"/>
                      <a:gd name="T31" fmla="*/ 118 h 122"/>
                      <a:gd name="T32" fmla="*/ 142 w 184"/>
                      <a:gd name="T33" fmla="*/ 116 h 122"/>
                      <a:gd name="T34" fmla="*/ 170 w 184"/>
                      <a:gd name="T35" fmla="*/ 100 h 122"/>
                      <a:gd name="T36" fmla="*/ 176 w 184"/>
                      <a:gd name="T37" fmla="*/ 94 h 122"/>
                      <a:gd name="T38" fmla="*/ 180 w 184"/>
                      <a:gd name="T39" fmla="*/ 90 h 122"/>
                      <a:gd name="T40" fmla="*/ 184 w 184"/>
                      <a:gd name="T41" fmla="*/ 84 h 122"/>
                      <a:gd name="T42" fmla="*/ 184 w 184"/>
                      <a:gd name="T43" fmla="*/ 80 h 122"/>
                      <a:gd name="T44" fmla="*/ 184 w 184"/>
                      <a:gd name="T45" fmla="*/ 66 h 122"/>
                      <a:gd name="T46" fmla="*/ 184 w 184"/>
                      <a:gd name="T47" fmla="*/ 62 h 122"/>
                      <a:gd name="T48" fmla="*/ 180 w 184"/>
                      <a:gd name="T49" fmla="*/ 56 h 122"/>
                      <a:gd name="T50" fmla="*/ 176 w 184"/>
                      <a:gd name="T51" fmla="*/ 52 h 122"/>
                      <a:gd name="T52" fmla="*/ 170 w 184"/>
                      <a:gd name="T53" fmla="*/ 48 h 122"/>
                      <a:gd name="T54" fmla="*/ 102 w 184"/>
                      <a:gd name="T55" fmla="*/ 8 h 122"/>
                      <a:gd name="T56" fmla="*/ 88 w 184"/>
                      <a:gd name="T57" fmla="*/ 2 h 122"/>
                      <a:gd name="T58" fmla="*/ 72 w 184"/>
                      <a:gd name="T59" fmla="*/ 0 h 122"/>
                      <a:gd name="T60" fmla="*/ 56 w 184"/>
                      <a:gd name="T61" fmla="*/ 2 h 122"/>
                      <a:gd name="T62" fmla="*/ 42 w 184"/>
                      <a:gd name="T63" fmla="*/ 8 h 122"/>
                      <a:gd name="T64" fmla="*/ 2 w 184"/>
                      <a:gd name="T65" fmla="*/ 38 h 122"/>
                      <a:gd name="T66" fmla="*/ 42 w 184"/>
                      <a:gd name="T67" fmla="*/ 8 h 122"/>
                      <a:gd name="T68" fmla="*/ 88 w 184"/>
                      <a:gd name="T69" fmla="*/ 108 h 122"/>
                      <a:gd name="T70" fmla="*/ 18 w 184"/>
                      <a:gd name="T71" fmla="*/ 68 h 122"/>
                      <a:gd name="T72" fmla="*/ 12 w 184"/>
                      <a:gd name="T73" fmla="*/ 62 h 122"/>
                      <a:gd name="T74" fmla="*/ 10 w 184"/>
                      <a:gd name="T75" fmla="*/ 56 h 122"/>
                      <a:gd name="T76" fmla="*/ 10 w 184"/>
                      <a:gd name="T77" fmla="*/ 44 h 122"/>
                      <a:gd name="T78" fmla="*/ 10 w 184"/>
                      <a:gd name="T79" fmla="*/ 42 h 122"/>
                      <a:gd name="T80" fmla="*/ 12 w 184"/>
                      <a:gd name="T81" fmla="*/ 38 h 122"/>
                      <a:gd name="T82" fmla="*/ 18 w 184"/>
                      <a:gd name="T83" fmla="*/ 32 h 122"/>
                      <a:gd name="T84" fmla="*/ 48 w 184"/>
                      <a:gd name="T85" fmla="*/ 16 h 122"/>
                      <a:gd name="T86" fmla="*/ 58 w 184"/>
                      <a:gd name="T87" fmla="*/ 12 h 122"/>
                      <a:gd name="T88" fmla="*/ 72 w 184"/>
                      <a:gd name="T89" fmla="*/ 10 h 122"/>
                      <a:gd name="T90" fmla="*/ 86 w 184"/>
                      <a:gd name="T91" fmla="*/ 12 h 122"/>
                      <a:gd name="T92" fmla="*/ 98 w 184"/>
                      <a:gd name="T93" fmla="*/ 16 h 122"/>
                      <a:gd name="T94" fmla="*/ 166 w 184"/>
                      <a:gd name="T95" fmla="*/ 56 h 122"/>
                      <a:gd name="T96" fmla="*/ 172 w 184"/>
                      <a:gd name="T97" fmla="*/ 60 h 122"/>
                      <a:gd name="T98" fmla="*/ 174 w 184"/>
                      <a:gd name="T99" fmla="*/ 66 h 122"/>
                      <a:gd name="T100" fmla="*/ 174 w 184"/>
                      <a:gd name="T101" fmla="*/ 80 h 122"/>
                      <a:gd name="T102" fmla="*/ 172 w 184"/>
                      <a:gd name="T103" fmla="*/ 86 h 122"/>
                      <a:gd name="T104" fmla="*/ 166 w 184"/>
                      <a:gd name="T105" fmla="*/ 90 h 122"/>
                      <a:gd name="T106" fmla="*/ 136 w 184"/>
                      <a:gd name="T107" fmla="*/ 108 h 122"/>
                      <a:gd name="T108" fmla="*/ 134 w 184"/>
                      <a:gd name="T109" fmla="*/ 110 h 122"/>
                      <a:gd name="T110" fmla="*/ 122 w 184"/>
                      <a:gd name="T111" fmla="*/ 112 h 122"/>
                      <a:gd name="T112" fmla="*/ 110 w 184"/>
                      <a:gd name="T113" fmla="*/ 114 h 122"/>
                      <a:gd name="T114" fmla="*/ 98 w 184"/>
                      <a:gd name="T115" fmla="*/ 112 h 122"/>
                      <a:gd name="T116" fmla="*/ 88 w 184"/>
                      <a:gd name="T117" fmla="*/ 108 h 122"/>
                      <a:gd name="T118" fmla="*/ 42 w 184"/>
                      <a:gd name="T119" fmla="*/ 8 h 122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84"/>
                      <a:gd name="T181" fmla="*/ 0 h 122"/>
                      <a:gd name="T182" fmla="*/ 184 w 184"/>
                      <a:gd name="T183" fmla="*/ 122 h 122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84" h="122">
                        <a:moveTo>
                          <a:pt x="42" y="8"/>
                        </a:moveTo>
                        <a:lnTo>
                          <a:pt x="14" y="24"/>
                        </a:lnTo>
                        <a:lnTo>
                          <a:pt x="6" y="32"/>
                        </a:lnTo>
                        <a:lnTo>
                          <a:pt x="2" y="40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0" y="56"/>
                        </a:lnTo>
                        <a:lnTo>
                          <a:pt x="0" y="62"/>
                        </a:lnTo>
                        <a:lnTo>
                          <a:pt x="4" y="68"/>
                        </a:lnTo>
                        <a:lnTo>
                          <a:pt x="8" y="72"/>
                        </a:lnTo>
                        <a:lnTo>
                          <a:pt x="14" y="76"/>
                        </a:lnTo>
                        <a:lnTo>
                          <a:pt x="82" y="116"/>
                        </a:lnTo>
                        <a:lnTo>
                          <a:pt x="94" y="120"/>
                        </a:lnTo>
                        <a:lnTo>
                          <a:pt x="108" y="122"/>
                        </a:lnTo>
                        <a:lnTo>
                          <a:pt x="124" y="122"/>
                        </a:lnTo>
                        <a:lnTo>
                          <a:pt x="136" y="118"/>
                        </a:lnTo>
                        <a:lnTo>
                          <a:pt x="142" y="116"/>
                        </a:lnTo>
                        <a:lnTo>
                          <a:pt x="170" y="100"/>
                        </a:lnTo>
                        <a:lnTo>
                          <a:pt x="176" y="94"/>
                        </a:lnTo>
                        <a:lnTo>
                          <a:pt x="180" y="90"/>
                        </a:lnTo>
                        <a:lnTo>
                          <a:pt x="184" y="84"/>
                        </a:lnTo>
                        <a:lnTo>
                          <a:pt x="184" y="80"/>
                        </a:lnTo>
                        <a:lnTo>
                          <a:pt x="184" y="66"/>
                        </a:lnTo>
                        <a:lnTo>
                          <a:pt x="184" y="62"/>
                        </a:lnTo>
                        <a:lnTo>
                          <a:pt x="180" y="56"/>
                        </a:lnTo>
                        <a:lnTo>
                          <a:pt x="176" y="52"/>
                        </a:lnTo>
                        <a:lnTo>
                          <a:pt x="170" y="48"/>
                        </a:lnTo>
                        <a:lnTo>
                          <a:pt x="102" y="8"/>
                        </a:lnTo>
                        <a:lnTo>
                          <a:pt x="88" y="2"/>
                        </a:lnTo>
                        <a:lnTo>
                          <a:pt x="72" y="0"/>
                        </a:lnTo>
                        <a:lnTo>
                          <a:pt x="56" y="2"/>
                        </a:lnTo>
                        <a:lnTo>
                          <a:pt x="42" y="8"/>
                        </a:lnTo>
                        <a:lnTo>
                          <a:pt x="2" y="38"/>
                        </a:lnTo>
                        <a:lnTo>
                          <a:pt x="42" y="8"/>
                        </a:lnTo>
                        <a:lnTo>
                          <a:pt x="88" y="108"/>
                        </a:lnTo>
                        <a:lnTo>
                          <a:pt x="18" y="68"/>
                        </a:lnTo>
                        <a:lnTo>
                          <a:pt x="12" y="62"/>
                        </a:lnTo>
                        <a:lnTo>
                          <a:pt x="10" y="56"/>
                        </a:lnTo>
                        <a:lnTo>
                          <a:pt x="10" y="44"/>
                        </a:lnTo>
                        <a:lnTo>
                          <a:pt x="10" y="42"/>
                        </a:lnTo>
                        <a:lnTo>
                          <a:pt x="12" y="38"/>
                        </a:lnTo>
                        <a:lnTo>
                          <a:pt x="18" y="32"/>
                        </a:lnTo>
                        <a:lnTo>
                          <a:pt x="48" y="16"/>
                        </a:lnTo>
                        <a:lnTo>
                          <a:pt x="58" y="12"/>
                        </a:lnTo>
                        <a:lnTo>
                          <a:pt x="72" y="10"/>
                        </a:lnTo>
                        <a:lnTo>
                          <a:pt x="86" y="12"/>
                        </a:lnTo>
                        <a:lnTo>
                          <a:pt x="98" y="16"/>
                        </a:lnTo>
                        <a:lnTo>
                          <a:pt x="166" y="56"/>
                        </a:lnTo>
                        <a:lnTo>
                          <a:pt x="172" y="60"/>
                        </a:lnTo>
                        <a:lnTo>
                          <a:pt x="174" y="66"/>
                        </a:lnTo>
                        <a:lnTo>
                          <a:pt x="174" y="80"/>
                        </a:lnTo>
                        <a:lnTo>
                          <a:pt x="172" y="86"/>
                        </a:lnTo>
                        <a:lnTo>
                          <a:pt x="166" y="90"/>
                        </a:lnTo>
                        <a:lnTo>
                          <a:pt x="136" y="108"/>
                        </a:lnTo>
                        <a:lnTo>
                          <a:pt x="134" y="110"/>
                        </a:lnTo>
                        <a:lnTo>
                          <a:pt x="122" y="112"/>
                        </a:lnTo>
                        <a:lnTo>
                          <a:pt x="110" y="114"/>
                        </a:lnTo>
                        <a:lnTo>
                          <a:pt x="98" y="112"/>
                        </a:lnTo>
                        <a:lnTo>
                          <a:pt x="88" y="108"/>
                        </a:lnTo>
                        <a:lnTo>
                          <a:pt x="42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4" name="Freeform 106"/>
                  <p:cNvSpPr>
                    <a:spLocks/>
                  </p:cNvSpPr>
                  <p:nvPr/>
                </p:nvSpPr>
                <p:spPr bwMode="auto">
                  <a:xfrm>
                    <a:off x="4879" y="2530"/>
                    <a:ext cx="176" cy="74"/>
                  </a:xfrm>
                  <a:custGeom>
                    <a:avLst/>
                    <a:gdLst>
                      <a:gd name="T0" fmla="*/ 172 w 176"/>
                      <a:gd name="T1" fmla="*/ 32 h 74"/>
                      <a:gd name="T2" fmla="*/ 164 w 176"/>
                      <a:gd name="T3" fmla="*/ 38 h 74"/>
                      <a:gd name="T4" fmla="*/ 136 w 176"/>
                      <a:gd name="T5" fmla="*/ 56 h 74"/>
                      <a:gd name="T6" fmla="*/ 130 w 176"/>
                      <a:gd name="T7" fmla="*/ 58 h 74"/>
                      <a:gd name="T8" fmla="*/ 118 w 176"/>
                      <a:gd name="T9" fmla="*/ 62 h 74"/>
                      <a:gd name="T10" fmla="*/ 106 w 176"/>
                      <a:gd name="T11" fmla="*/ 62 h 74"/>
                      <a:gd name="T12" fmla="*/ 92 w 176"/>
                      <a:gd name="T13" fmla="*/ 60 h 74"/>
                      <a:gd name="T14" fmla="*/ 82 w 176"/>
                      <a:gd name="T15" fmla="*/ 56 h 74"/>
                      <a:gd name="T16" fmla="*/ 62 w 176"/>
                      <a:gd name="T17" fmla="*/ 44 h 74"/>
                      <a:gd name="T18" fmla="*/ 12 w 176"/>
                      <a:gd name="T19" fmla="*/ 16 h 74"/>
                      <a:gd name="T20" fmla="*/ 4 w 176"/>
                      <a:gd name="T21" fmla="*/ 10 h 74"/>
                      <a:gd name="T22" fmla="*/ 2 w 176"/>
                      <a:gd name="T23" fmla="*/ 4 h 74"/>
                      <a:gd name="T24" fmla="*/ 0 w 176"/>
                      <a:gd name="T25" fmla="*/ 0 h 74"/>
                      <a:gd name="T26" fmla="*/ 0 w 176"/>
                      <a:gd name="T27" fmla="*/ 12 h 74"/>
                      <a:gd name="T28" fmla="*/ 2 w 176"/>
                      <a:gd name="T29" fmla="*/ 16 h 74"/>
                      <a:gd name="T30" fmla="*/ 4 w 176"/>
                      <a:gd name="T31" fmla="*/ 20 h 74"/>
                      <a:gd name="T32" fmla="*/ 8 w 176"/>
                      <a:gd name="T33" fmla="*/ 24 h 74"/>
                      <a:gd name="T34" fmla="*/ 12 w 176"/>
                      <a:gd name="T35" fmla="*/ 28 h 74"/>
                      <a:gd name="T36" fmla="*/ 62 w 176"/>
                      <a:gd name="T37" fmla="*/ 58 h 74"/>
                      <a:gd name="T38" fmla="*/ 82 w 176"/>
                      <a:gd name="T39" fmla="*/ 68 h 74"/>
                      <a:gd name="T40" fmla="*/ 92 w 176"/>
                      <a:gd name="T41" fmla="*/ 72 h 74"/>
                      <a:gd name="T42" fmla="*/ 106 w 176"/>
                      <a:gd name="T43" fmla="*/ 74 h 74"/>
                      <a:gd name="T44" fmla="*/ 118 w 176"/>
                      <a:gd name="T45" fmla="*/ 74 h 74"/>
                      <a:gd name="T46" fmla="*/ 130 w 176"/>
                      <a:gd name="T47" fmla="*/ 70 h 74"/>
                      <a:gd name="T48" fmla="*/ 136 w 176"/>
                      <a:gd name="T49" fmla="*/ 68 h 74"/>
                      <a:gd name="T50" fmla="*/ 164 w 176"/>
                      <a:gd name="T51" fmla="*/ 50 h 74"/>
                      <a:gd name="T52" fmla="*/ 170 w 176"/>
                      <a:gd name="T53" fmla="*/ 48 h 74"/>
                      <a:gd name="T54" fmla="*/ 172 w 176"/>
                      <a:gd name="T55" fmla="*/ 44 h 74"/>
                      <a:gd name="T56" fmla="*/ 174 w 176"/>
                      <a:gd name="T57" fmla="*/ 40 h 74"/>
                      <a:gd name="T58" fmla="*/ 176 w 176"/>
                      <a:gd name="T59" fmla="*/ 36 h 74"/>
                      <a:gd name="T60" fmla="*/ 176 w 176"/>
                      <a:gd name="T61" fmla="*/ 22 h 74"/>
                      <a:gd name="T62" fmla="*/ 174 w 176"/>
                      <a:gd name="T63" fmla="*/ 28 h 74"/>
                      <a:gd name="T64" fmla="*/ 172 w 176"/>
                      <a:gd name="T65" fmla="*/ 32 h 7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76"/>
                      <a:gd name="T100" fmla="*/ 0 h 74"/>
                      <a:gd name="T101" fmla="*/ 176 w 176"/>
                      <a:gd name="T102" fmla="*/ 74 h 7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76" h="74">
                        <a:moveTo>
                          <a:pt x="172" y="32"/>
                        </a:moveTo>
                        <a:lnTo>
                          <a:pt x="164" y="38"/>
                        </a:lnTo>
                        <a:lnTo>
                          <a:pt x="136" y="56"/>
                        </a:lnTo>
                        <a:lnTo>
                          <a:pt x="130" y="58"/>
                        </a:lnTo>
                        <a:lnTo>
                          <a:pt x="118" y="62"/>
                        </a:lnTo>
                        <a:lnTo>
                          <a:pt x="106" y="62"/>
                        </a:lnTo>
                        <a:lnTo>
                          <a:pt x="92" y="60"/>
                        </a:lnTo>
                        <a:lnTo>
                          <a:pt x="82" y="56"/>
                        </a:lnTo>
                        <a:lnTo>
                          <a:pt x="62" y="44"/>
                        </a:lnTo>
                        <a:lnTo>
                          <a:pt x="12" y="16"/>
                        </a:lnTo>
                        <a:lnTo>
                          <a:pt x="4" y="10"/>
                        </a:lnTo>
                        <a:lnTo>
                          <a:pt x="2" y="4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2" y="16"/>
                        </a:lnTo>
                        <a:lnTo>
                          <a:pt x="4" y="20"/>
                        </a:lnTo>
                        <a:lnTo>
                          <a:pt x="8" y="24"/>
                        </a:lnTo>
                        <a:lnTo>
                          <a:pt x="12" y="28"/>
                        </a:lnTo>
                        <a:lnTo>
                          <a:pt x="62" y="58"/>
                        </a:lnTo>
                        <a:lnTo>
                          <a:pt x="82" y="68"/>
                        </a:lnTo>
                        <a:lnTo>
                          <a:pt x="92" y="72"/>
                        </a:lnTo>
                        <a:lnTo>
                          <a:pt x="106" y="74"/>
                        </a:lnTo>
                        <a:lnTo>
                          <a:pt x="118" y="74"/>
                        </a:lnTo>
                        <a:lnTo>
                          <a:pt x="130" y="70"/>
                        </a:lnTo>
                        <a:lnTo>
                          <a:pt x="136" y="68"/>
                        </a:lnTo>
                        <a:lnTo>
                          <a:pt x="164" y="50"/>
                        </a:lnTo>
                        <a:lnTo>
                          <a:pt x="170" y="48"/>
                        </a:lnTo>
                        <a:lnTo>
                          <a:pt x="172" y="44"/>
                        </a:lnTo>
                        <a:lnTo>
                          <a:pt x="174" y="40"/>
                        </a:lnTo>
                        <a:lnTo>
                          <a:pt x="176" y="36"/>
                        </a:lnTo>
                        <a:lnTo>
                          <a:pt x="176" y="22"/>
                        </a:lnTo>
                        <a:lnTo>
                          <a:pt x="174" y="28"/>
                        </a:lnTo>
                        <a:lnTo>
                          <a:pt x="172" y="32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5" name="Freeform 107"/>
                  <p:cNvSpPr>
                    <a:spLocks/>
                  </p:cNvSpPr>
                  <p:nvPr/>
                </p:nvSpPr>
                <p:spPr bwMode="auto">
                  <a:xfrm>
                    <a:off x="4879" y="2490"/>
                    <a:ext cx="176" cy="102"/>
                  </a:xfrm>
                  <a:custGeom>
                    <a:avLst/>
                    <a:gdLst>
                      <a:gd name="T0" fmla="*/ 164 w 176"/>
                      <a:gd name="T1" fmla="*/ 78 h 102"/>
                      <a:gd name="T2" fmla="*/ 170 w 176"/>
                      <a:gd name="T3" fmla="*/ 76 h 102"/>
                      <a:gd name="T4" fmla="*/ 172 w 176"/>
                      <a:gd name="T5" fmla="*/ 72 h 102"/>
                      <a:gd name="T6" fmla="*/ 174 w 176"/>
                      <a:gd name="T7" fmla="*/ 68 h 102"/>
                      <a:gd name="T8" fmla="*/ 176 w 176"/>
                      <a:gd name="T9" fmla="*/ 62 h 102"/>
                      <a:gd name="T10" fmla="*/ 174 w 176"/>
                      <a:gd name="T11" fmla="*/ 58 h 102"/>
                      <a:gd name="T12" fmla="*/ 172 w 176"/>
                      <a:gd name="T13" fmla="*/ 54 h 102"/>
                      <a:gd name="T14" fmla="*/ 170 w 176"/>
                      <a:gd name="T15" fmla="*/ 50 h 102"/>
                      <a:gd name="T16" fmla="*/ 164 w 176"/>
                      <a:gd name="T17" fmla="*/ 48 h 102"/>
                      <a:gd name="T18" fmla="*/ 96 w 176"/>
                      <a:gd name="T19" fmla="*/ 8 h 102"/>
                      <a:gd name="T20" fmla="*/ 82 w 176"/>
                      <a:gd name="T21" fmla="*/ 2 h 102"/>
                      <a:gd name="T22" fmla="*/ 68 w 176"/>
                      <a:gd name="T23" fmla="*/ 0 h 102"/>
                      <a:gd name="T24" fmla="*/ 54 w 176"/>
                      <a:gd name="T25" fmla="*/ 2 h 102"/>
                      <a:gd name="T26" fmla="*/ 42 w 176"/>
                      <a:gd name="T27" fmla="*/ 8 h 102"/>
                      <a:gd name="T28" fmla="*/ 12 w 176"/>
                      <a:gd name="T29" fmla="*/ 24 h 102"/>
                      <a:gd name="T30" fmla="*/ 8 w 176"/>
                      <a:gd name="T31" fmla="*/ 28 h 102"/>
                      <a:gd name="T32" fmla="*/ 4 w 176"/>
                      <a:gd name="T33" fmla="*/ 32 h 102"/>
                      <a:gd name="T34" fmla="*/ 2 w 176"/>
                      <a:gd name="T35" fmla="*/ 36 h 102"/>
                      <a:gd name="T36" fmla="*/ 0 w 176"/>
                      <a:gd name="T37" fmla="*/ 40 h 102"/>
                      <a:gd name="T38" fmla="*/ 2 w 176"/>
                      <a:gd name="T39" fmla="*/ 44 h 102"/>
                      <a:gd name="T40" fmla="*/ 4 w 176"/>
                      <a:gd name="T41" fmla="*/ 48 h 102"/>
                      <a:gd name="T42" fmla="*/ 8 w 176"/>
                      <a:gd name="T43" fmla="*/ 52 h 102"/>
                      <a:gd name="T44" fmla="*/ 12 w 176"/>
                      <a:gd name="T45" fmla="*/ 56 h 102"/>
                      <a:gd name="T46" fmla="*/ 82 w 176"/>
                      <a:gd name="T47" fmla="*/ 96 h 102"/>
                      <a:gd name="T48" fmla="*/ 94 w 176"/>
                      <a:gd name="T49" fmla="*/ 100 h 102"/>
                      <a:gd name="T50" fmla="*/ 108 w 176"/>
                      <a:gd name="T51" fmla="*/ 102 h 102"/>
                      <a:gd name="T52" fmla="*/ 122 w 176"/>
                      <a:gd name="T53" fmla="*/ 100 h 102"/>
                      <a:gd name="T54" fmla="*/ 136 w 176"/>
                      <a:gd name="T55" fmla="*/ 96 h 102"/>
                      <a:gd name="T56" fmla="*/ 164 w 176"/>
                      <a:gd name="T57" fmla="*/ 78 h 10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76"/>
                      <a:gd name="T88" fmla="*/ 0 h 102"/>
                      <a:gd name="T89" fmla="*/ 176 w 176"/>
                      <a:gd name="T90" fmla="*/ 102 h 102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76" h="102">
                        <a:moveTo>
                          <a:pt x="164" y="78"/>
                        </a:moveTo>
                        <a:lnTo>
                          <a:pt x="170" y="76"/>
                        </a:lnTo>
                        <a:lnTo>
                          <a:pt x="172" y="72"/>
                        </a:lnTo>
                        <a:lnTo>
                          <a:pt x="174" y="68"/>
                        </a:lnTo>
                        <a:lnTo>
                          <a:pt x="176" y="62"/>
                        </a:lnTo>
                        <a:lnTo>
                          <a:pt x="174" y="58"/>
                        </a:lnTo>
                        <a:lnTo>
                          <a:pt x="172" y="54"/>
                        </a:lnTo>
                        <a:lnTo>
                          <a:pt x="170" y="50"/>
                        </a:lnTo>
                        <a:lnTo>
                          <a:pt x="164" y="48"/>
                        </a:lnTo>
                        <a:lnTo>
                          <a:pt x="96" y="8"/>
                        </a:lnTo>
                        <a:lnTo>
                          <a:pt x="82" y="2"/>
                        </a:lnTo>
                        <a:lnTo>
                          <a:pt x="68" y="0"/>
                        </a:lnTo>
                        <a:lnTo>
                          <a:pt x="54" y="2"/>
                        </a:lnTo>
                        <a:lnTo>
                          <a:pt x="42" y="8"/>
                        </a:lnTo>
                        <a:lnTo>
                          <a:pt x="12" y="24"/>
                        </a:lnTo>
                        <a:lnTo>
                          <a:pt x="8" y="28"/>
                        </a:lnTo>
                        <a:lnTo>
                          <a:pt x="4" y="32"/>
                        </a:lnTo>
                        <a:lnTo>
                          <a:pt x="2" y="36"/>
                        </a:lnTo>
                        <a:lnTo>
                          <a:pt x="0" y="40"/>
                        </a:lnTo>
                        <a:lnTo>
                          <a:pt x="2" y="44"/>
                        </a:lnTo>
                        <a:lnTo>
                          <a:pt x="4" y="48"/>
                        </a:lnTo>
                        <a:lnTo>
                          <a:pt x="8" y="52"/>
                        </a:lnTo>
                        <a:lnTo>
                          <a:pt x="12" y="56"/>
                        </a:lnTo>
                        <a:lnTo>
                          <a:pt x="82" y="96"/>
                        </a:lnTo>
                        <a:lnTo>
                          <a:pt x="94" y="100"/>
                        </a:lnTo>
                        <a:lnTo>
                          <a:pt x="108" y="102"/>
                        </a:lnTo>
                        <a:lnTo>
                          <a:pt x="122" y="100"/>
                        </a:lnTo>
                        <a:lnTo>
                          <a:pt x="136" y="96"/>
                        </a:lnTo>
                        <a:lnTo>
                          <a:pt x="164" y="78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6" name="Freeform 108"/>
                  <p:cNvSpPr>
                    <a:spLocks/>
                  </p:cNvSpPr>
                  <p:nvPr/>
                </p:nvSpPr>
                <p:spPr bwMode="auto">
                  <a:xfrm>
                    <a:off x="4907" y="2387"/>
                    <a:ext cx="136" cy="185"/>
                  </a:xfrm>
                  <a:custGeom>
                    <a:avLst/>
                    <a:gdLst>
                      <a:gd name="T0" fmla="*/ 0 w 136"/>
                      <a:gd name="T1" fmla="*/ 139 h 185"/>
                      <a:gd name="T2" fmla="*/ 80 w 136"/>
                      <a:gd name="T3" fmla="*/ 185 h 185"/>
                      <a:gd name="T4" fmla="*/ 88 w 136"/>
                      <a:gd name="T5" fmla="*/ 177 h 185"/>
                      <a:gd name="T6" fmla="*/ 98 w 136"/>
                      <a:gd name="T7" fmla="*/ 167 h 185"/>
                      <a:gd name="T8" fmla="*/ 110 w 136"/>
                      <a:gd name="T9" fmla="*/ 153 h 185"/>
                      <a:gd name="T10" fmla="*/ 120 w 136"/>
                      <a:gd name="T11" fmla="*/ 135 h 185"/>
                      <a:gd name="T12" fmla="*/ 130 w 136"/>
                      <a:gd name="T13" fmla="*/ 111 h 185"/>
                      <a:gd name="T14" fmla="*/ 132 w 136"/>
                      <a:gd name="T15" fmla="*/ 99 h 185"/>
                      <a:gd name="T16" fmla="*/ 134 w 136"/>
                      <a:gd name="T17" fmla="*/ 85 h 185"/>
                      <a:gd name="T18" fmla="*/ 136 w 136"/>
                      <a:gd name="T19" fmla="*/ 70 h 185"/>
                      <a:gd name="T20" fmla="*/ 134 w 136"/>
                      <a:gd name="T21" fmla="*/ 54 h 185"/>
                      <a:gd name="T22" fmla="*/ 40 w 136"/>
                      <a:gd name="T23" fmla="*/ 0 h 185"/>
                      <a:gd name="T24" fmla="*/ 44 w 136"/>
                      <a:gd name="T25" fmla="*/ 12 h 185"/>
                      <a:gd name="T26" fmla="*/ 46 w 136"/>
                      <a:gd name="T27" fmla="*/ 26 h 185"/>
                      <a:gd name="T28" fmla="*/ 46 w 136"/>
                      <a:gd name="T29" fmla="*/ 44 h 185"/>
                      <a:gd name="T30" fmla="*/ 44 w 136"/>
                      <a:gd name="T31" fmla="*/ 66 h 185"/>
                      <a:gd name="T32" fmla="*/ 40 w 136"/>
                      <a:gd name="T33" fmla="*/ 77 h 185"/>
                      <a:gd name="T34" fmla="*/ 36 w 136"/>
                      <a:gd name="T35" fmla="*/ 89 h 185"/>
                      <a:gd name="T36" fmla="*/ 30 w 136"/>
                      <a:gd name="T37" fmla="*/ 101 h 185"/>
                      <a:gd name="T38" fmla="*/ 22 w 136"/>
                      <a:gd name="T39" fmla="*/ 113 h 185"/>
                      <a:gd name="T40" fmla="*/ 12 w 136"/>
                      <a:gd name="T41" fmla="*/ 127 h 185"/>
                      <a:gd name="T42" fmla="*/ 0 w 136"/>
                      <a:gd name="T43" fmla="*/ 139 h 185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36"/>
                      <a:gd name="T67" fmla="*/ 0 h 185"/>
                      <a:gd name="T68" fmla="*/ 136 w 136"/>
                      <a:gd name="T69" fmla="*/ 185 h 185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36" h="185">
                        <a:moveTo>
                          <a:pt x="0" y="139"/>
                        </a:moveTo>
                        <a:lnTo>
                          <a:pt x="80" y="185"/>
                        </a:lnTo>
                        <a:lnTo>
                          <a:pt x="88" y="177"/>
                        </a:lnTo>
                        <a:lnTo>
                          <a:pt x="98" y="167"/>
                        </a:lnTo>
                        <a:lnTo>
                          <a:pt x="110" y="153"/>
                        </a:lnTo>
                        <a:lnTo>
                          <a:pt x="120" y="135"/>
                        </a:lnTo>
                        <a:lnTo>
                          <a:pt x="130" y="111"/>
                        </a:lnTo>
                        <a:lnTo>
                          <a:pt x="132" y="99"/>
                        </a:lnTo>
                        <a:lnTo>
                          <a:pt x="134" y="85"/>
                        </a:lnTo>
                        <a:lnTo>
                          <a:pt x="136" y="70"/>
                        </a:lnTo>
                        <a:lnTo>
                          <a:pt x="134" y="54"/>
                        </a:lnTo>
                        <a:lnTo>
                          <a:pt x="40" y="0"/>
                        </a:lnTo>
                        <a:lnTo>
                          <a:pt x="44" y="12"/>
                        </a:lnTo>
                        <a:lnTo>
                          <a:pt x="46" y="26"/>
                        </a:lnTo>
                        <a:lnTo>
                          <a:pt x="46" y="44"/>
                        </a:lnTo>
                        <a:lnTo>
                          <a:pt x="44" y="66"/>
                        </a:lnTo>
                        <a:lnTo>
                          <a:pt x="40" y="77"/>
                        </a:lnTo>
                        <a:lnTo>
                          <a:pt x="36" y="89"/>
                        </a:lnTo>
                        <a:lnTo>
                          <a:pt x="30" y="101"/>
                        </a:lnTo>
                        <a:lnTo>
                          <a:pt x="22" y="113"/>
                        </a:lnTo>
                        <a:lnTo>
                          <a:pt x="12" y="127"/>
                        </a:lnTo>
                        <a:lnTo>
                          <a:pt x="0" y="139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7" name="Freeform 109"/>
                  <p:cNvSpPr>
                    <a:spLocks/>
                  </p:cNvSpPr>
                  <p:nvPr/>
                </p:nvSpPr>
                <p:spPr bwMode="auto">
                  <a:xfrm>
                    <a:off x="4987" y="2437"/>
                    <a:ext cx="64" cy="135"/>
                  </a:xfrm>
                  <a:custGeom>
                    <a:avLst/>
                    <a:gdLst>
                      <a:gd name="T0" fmla="*/ 64 w 64"/>
                      <a:gd name="T1" fmla="*/ 0 h 135"/>
                      <a:gd name="T2" fmla="*/ 54 w 64"/>
                      <a:gd name="T3" fmla="*/ 4 h 135"/>
                      <a:gd name="T4" fmla="*/ 56 w 64"/>
                      <a:gd name="T5" fmla="*/ 24 h 135"/>
                      <a:gd name="T6" fmla="*/ 54 w 64"/>
                      <a:gd name="T7" fmla="*/ 43 h 135"/>
                      <a:gd name="T8" fmla="*/ 50 w 64"/>
                      <a:gd name="T9" fmla="*/ 59 h 135"/>
                      <a:gd name="T10" fmla="*/ 44 w 64"/>
                      <a:gd name="T11" fmla="*/ 75 h 135"/>
                      <a:gd name="T12" fmla="*/ 38 w 64"/>
                      <a:gd name="T13" fmla="*/ 87 h 135"/>
                      <a:gd name="T14" fmla="*/ 32 w 64"/>
                      <a:gd name="T15" fmla="*/ 99 h 135"/>
                      <a:gd name="T16" fmla="*/ 18 w 64"/>
                      <a:gd name="T17" fmla="*/ 119 h 135"/>
                      <a:gd name="T18" fmla="*/ 4 w 64"/>
                      <a:gd name="T19" fmla="*/ 131 h 135"/>
                      <a:gd name="T20" fmla="*/ 0 w 64"/>
                      <a:gd name="T21" fmla="*/ 135 h 135"/>
                      <a:gd name="T22" fmla="*/ 24 w 64"/>
                      <a:gd name="T23" fmla="*/ 121 h 135"/>
                      <a:gd name="T24" fmla="*/ 32 w 64"/>
                      <a:gd name="T25" fmla="*/ 115 h 135"/>
                      <a:gd name="T26" fmla="*/ 38 w 64"/>
                      <a:gd name="T27" fmla="*/ 107 h 135"/>
                      <a:gd name="T28" fmla="*/ 46 w 64"/>
                      <a:gd name="T29" fmla="*/ 93 h 135"/>
                      <a:gd name="T30" fmla="*/ 54 w 64"/>
                      <a:gd name="T31" fmla="*/ 77 h 135"/>
                      <a:gd name="T32" fmla="*/ 60 w 64"/>
                      <a:gd name="T33" fmla="*/ 55 h 135"/>
                      <a:gd name="T34" fmla="*/ 64 w 64"/>
                      <a:gd name="T35" fmla="*/ 29 h 135"/>
                      <a:gd name="T36" fmla="*/ 64 w 64"/>
                      <a:gd name="T37" fmla="*/ 0 h 13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4"/>
                      <a:gd name="T58" fmla="*/ 0 h 135"/>
                      <a:gd name="T59" fmla="*/ 64 w 64"/>
                      <a:gd name="T60" fmla="*/ 135 h 13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4" h="135">
                        <a:moveTo>
                          <a:pt x="64" y="0"/>
                        </a:moveTo>
                        <a:lnTo>
                          <a:pt x="54" y="4"/>
                        </a:lnTo>
                        <a:lnTo>
                          <a:pt x="56" y="24"/>
                        </a:lnTo>
                        <a:lnTo>
                          <a:pt x="54" y="43"/>
                        </a:lnTo>
                        <a:lnTo>
                          <a:pt x="50" y="59"/>
                        </a:lnTo>
                        <a:lnTo>
                          <a:pt x="44" y="75"/>
                        </a:lnTo>
                        <a:lnTo>
                          <a:pt x="38" y="87"/>
                        </a:lnTo>
                        <a:lnTo>
                          <a:pt x="32" y="99"/>
                        </a:lnTo>
                        <a:lnTo>
                          <a:pt x="18" y="119"/>
                        </a:lnTo>
                        <a:lnTo>
                          <a:pt x="4" y="131"/>
                        </a:lnTo>
                        <a:lnTo>
                          <a:pt x="0" y="135"/>
                        </a:lnTo>
                        <a:lnTo>
                          <a:pt x="24" y="121"/>
                        </a:lnTo>
                        <a:lnTo>
                          <a:pt x="32" y="115"/>
                        </a:lnTo>
                        <a:lnTo>
                          <a:pt x="38" y="107"/>
                        </a:lnTo>
                        <a:lnTo>
                          <a:pt x="46" y="93"/>
                        </a:lnTo>
                        <a:lnTo>
                          <a:pt x="54" y="77"/>
                        </a:lnTo>
                        <a:lnTo>
                          <a:pt x="60" y="55"/>
                        </a:lnTo>
                        <a:lnTo>
                          <a:pt x="64" y="29"/>
                        </a:lnTo>
                        <a:lnTo>
                          <a:pt x="64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8" name="Freeform 110"/>
                  <p:cNvSpPr>
                    <a:spLocks/>
                  </p:cNvSpPr>
                  <p:nvPr/>
                </p:nvSpPr>
                <p:spPr bwMode="auto">
                  <a:xfrm>
                    <a:off x="4791" y="2109"/>
                    <a:ext cx="312" cy="463"/>
                  </a:xfrm>
                  <a:custGeom>
                    <a:avLst/>
                    <a:gdLst>
                      <a:gd name="T0" fmla="*/ 4 w 312"/>
                      <a:gd name="T1" fmla="*/ 8 h 463"/>
                      <a:gd name="T2" fmla="*/ 2 w 312"/>
                      <a:gd name="T3" fmla="*/ 10 h 463"/>
                      <a:gd name="T4" fmla="*/ 0 w 312"/>
                      <a:gd name="T5" fmla="*/ 12 h 463"/>
                      <a:gd name="T6" fmla="*/ 0 w 312"/>
                      <a:gd name="T7" fmla="*/ 298 h 463"/>
                      <a:gd name="T8" fmla="*/ 2 w 312"/>
                      <a:gd name="T9" fmla="*/ 300 h 463"/>
                      <a:gd name="T10" fmla="*/ 4 w 312"/>
                      <a:gd name="T11" fmla="*/ 302 h 463"/>
                      <a:gd name="T12" fmla="*/ 284 w 312"/>
                      <a:gd name="T13" fmla="*/ 463 h 463"/>
                      <a:gd name="T14" fmla="*/ 286 w 312"/>
                      <a:gd name="T15" fmla="*/ 463 h 463"/>
                      <a:gd name="T16" fmla="*/ 288 w 312"/>
                      <a:gd name="T17" fmla="*/ 463 h 463"/>
                      <a:gd name="T18" fmla="*/ 296 w 312"/>
                      <a:gd name="T19" fmla="*/ 457 h 463"/>
                      <a:gd name="T20" fmla="*/ 304 w 312"/>
                      <a:gd name="T21" fmla="*/ 449 h 463"/>
                      <a:gd name="T22" fmla="*/ 310 w 312"/>
                      <a:gd name="T23" fmla="*/ 441 h 463"/>
                      <a:gd name="T24" fmla="*/ 312 w 312"/>
                      <a:gd name="T25" fmla="*/ 435 h 463"/>
                      <a:gd name="T26" fmla="*/ 312 w 312"/>
                      <a:gd name="T27" fmla="*/ 162 h 463"/>
                      <a:gd name="T28" fmla="*/ 310 w 312"/>
                      <a:gd name="T29" fmla="*/ 160 h 463"/>
                      <a:gd name="T30" fmla="*/ 308 w 312"/>
                      <a:gd name="T31" fmla="*/ 158 h 463"/>
                      <a:gd name="T32" fmla="*/ 36 w 312"/>
                      <a:gd name="T33" fmla="*/ 2 h 463"/>
                      <a:gd name="T34" fmla="*/ 32 w 312"/>
                      <a:gd name="T35" fmla="*/ 0 h 463"/>
                      <a:gd name="T36" fmla="*/ 28 w 312"/>
                      <a:gd name="T37" fmla="*/ 0 h 463"/>
                      <a:gd name="T38" fmla="*/ 18 w 312"/>
                      <a:gd name="T39" fmla="*/ 2 h 463"/>
                      <a:gd name="T40" fmla="*/ 4 w 312"/>
                      <a:gd name="T41" fmla="*/ 8 h 463"/>
                      <a:gd name="T42" fmla="*/ 32 w 312"/>
                      <a:gd name="T43" fmla="*/ 10 h 463"/>
                      <a:gd name="T44" fmla="*/ 302 w 312"/>
                      <a:gd name="T45" fmla="*/ 166 h 463"/>
                      <a:gd name="T46" fmla="*/ 302 w 312"/>
                      <a:gd name="T47" fmla="*/ 433 h 463"/>
                      <a:gd name="T48" fmla="*/ 296 w 312"/>
                      <a:gd name="T49" fmla="*/ 443 h 463"/>
                      <a:gd name="T50" fmla="*/ 292 w 312"/>
                      <a:gd name="T51" fmla="*/ 447 h 463"/>
                      <a:gd name="T52" fmla="*/ 286 w 312"/>
                      <a:gd name="T53" fmla="*/ 453 h 463"/>
                      <a:gd name="T54" fmla="*/ 10 w 312"/>
                      <a:gd name="T55" fmla="*/ 294 h 463"/>
                      <a:gd name="T56" fmla="*/ 10 w 312"/>
                      <a:gd name="T57" fmla="*/ 16 h 463"/>
                      <a:gd name="T58" fmla="*/ 24 w 312"/>
                      <a:gd name="T59" fmla="*/ 10 h 463"/>
                      <a:gd name="T60" fmla="*/ 28 w 312"/>
                      <a:gd name="T61" fmla="*/ 8 h 463"/>
                      <a:gd name="T62" fmla="*/ 32 w 312"/>
                      <a:gd name="T63" fmla="*/ 10 h 463"/>
                      <a:gd name="T64" fmla="*/ 4 w 312"/>
                      <a:gd name="T65" fmla="*/ 8 h 463"/>
                      <a:gd name="T66" fmla="*/ 302 w 312"/>
                      <a:gd name="T67" fmla="*/ 435 h 463"/>
                      <a:gd name="T68" fmla="*/ 4 w 312"/>
                      <a:gd name="T69" fmla="*/ 8 h 463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312"/>
                      <a:gd name="T106" fmla="*/ 0 h 463"/>
                      <a:gd name="T107" fmla="*/ 312 w 312"/>
                      <a:gd name="T108" fmla="*/ 463 h 463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312" h="463">
                        <a:moveTo>
                          <a:pt x="4" y="8"/>
                        </a:moveTo>
                        <a:lnTo>
                          <a:pt x="2" y="10"/>
                        </a:lnTo>
                        <a:lnTo>
                          <a:pt x="0" y="12"/>
                        </a:lnTo>
                        <a:lnTo>
                          <a:pt x="0" y="298"/>
                        </a:lnTo>
                        <a:lnTo>
                          <a:pt x="2" y="300"/>
                        </a:lnTo>
                        <a:lnTo>
                          <a:pt x="4" y="302"/>
                        </a:lnTo>
                        <a:lnTo>
                          <a:pt x="284" y="463"/>
                        </a:lnTo>
                        <a:lnTo>
                          <a:pt x="286" y="463"/>
                        </a:lnTo>
                        <a:lnTo>
                          <a:pt x="288" y="463"/>
                        </a:lnTo>
                        <a:lnTo>
                          <a:pt x="296" y="457"/>
                        </a:lnTo>
                        <a:lnTo>
                          <a:pt x="304" y="449"/>
                        </a:lnTo>
                        <a:lnTo>
                          <a:pt x="310" y="441"/>
                        </a:lnTo>
                        <a:lnTo>
                          <a:pt x="312" y="435"/>
                        </a:lnTo>
                        <a:lnTo>
                          <a:pt x="312" y="162"/>
                        </a:lnTo>
                        <a:lnTo>
                          <a:pt x="310" y="160"/>
                        </a:lnTo>
                        <a:lnTo>
                          <a:pt x="308" y="158"/>
                        </a:lnTo>
                        <a:lnTo>
                          <a:pt x="36" y="2"/>
                        </a:lnTo>
                        <a:lnTo>
                          <a:pt x="32" y="0"/>
                        </a:lnTo>
                        <a:lnTo>
                          <a:pt x="28" y="0"/>
                        </a:lnTo>
                        <a:lnTo>
                          <a:pt x="18" y="2"/>
                        </a:lnTo>
                        <a:lnTo>
                          <a:pt x="4" y="8"/>
                        </a:lnTo>
                        <a:lnTo>
                          <a:pt x="32" y="10"/>
                        </a:lnTo>
                        <a:lnTo>
                          <a:pt x="302" y="166"/>
                        </a:lnTo>
                        <a:lnTo>
                          <a:pt x="302" y="433"/>
                        </a:lnTo>
                        <a:lnTo>
                          <a:pt x="296" y="443"/>
                        </a:lnTo>
                        <a:lnTo>
                          <a:pt x="292" y="447"/>
                        </a:lnTo>
                        <a:lnTo>
                          <a:pt x="286" y="453"/>
                        </a:lnTo>
                        <a:lnTo>
                          <a:pt x="10" y="294"/>
                        </a:lnTo>
                        <a:lnTo>
                          <a:pt x="10" y="16"/>
                        </a:lnTo>
                        <a:lnTo>
                          <a:pt x="24" y="10"/>
                        </a:lnTo>
                        <a:lnTo>
                          <a:pt x="28" y="8"/>
                        </a:lnTo>
                        <a:lnTo>
                          <a:pt x="32" y="10"/>
                        </a:lnTo>
                        <a:lnTo>
                          <a:pt x="4" y="8"/>
                        </a:lnTo>
                        <a:lnTo>
                          <a:pt x="302" y="435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59" name="Freeform 111"/>
                  <p:cNvSpPr>
                    <a:spLocks/>
                  </p:cNvSpPr>
                  <p:nvPr/>
                </p:nvSpPr>
                <p:spPr bwMode="auto">
                  <a:xfrm>
                    <a:off x="4797" y="2121"/>
                    <a:ext cx="280" cy="445"/>
                  </a:xfrm>
                  <a:custGeom>
                    <a:avLst/>
                    <a:gdLst>
                      <a:gd name="T0" fmla="*/ 0 w 280"/>
                      <a:gd name="T1" fmla="*/ 0 h 445"/>
                      <a:gd name="T2" fmla="*/ 280 w 280"/>
                      <a:gd name="T3" fmla="*/ 162 h 445"/>
                      <a:gd name="T4" fmla="*/ 280 w 280"/>
                      <a:gd name="T5" fmla="*/ 445 h 445"/>
                      <a:gd name="T6" fmla="*/ 0 w 280"/>
                      <a:gd name="T7" fmla="*/ 284 h 445"/>
                      <a:gd name="T8" fmla="*/ 0 w 280"/>
                      <a:gd name="T9" fmla="*/ 0 h 4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80"/>
                      <a:gd name="T16" fmla="*/ 0 h 445"/>
                      <a:gd name="T17" fmla="*/ 280 w 280"/>
                      <a:gd name="T18" fmla="*/ 445 h 4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80" h="445">
                        <a:moveTo>
                          <a:pt x="0" y="0"/>
                        </a:moveTo>
                        <a:lnTo>
                          <a:pt x="280" y="162"/>
                        </a:lnTo>
                        <a:lnTo>
                          <a:pt x="280" y="445"/>
                        </a:lnTo>
                        <a:lnTo>
                          <a:pt x="0" y="2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0" name="Freeform 112"/>
                  <p:cNvSpPr>
                    <a:spLocks/>
                  </p:cNvSpPr>
                  <p:nvPr/>
                </p:nvSpPr>
                <p:spPr bwMode="auto">
                  <a:xfrm>
                    <a:off x="4815" y="2153"/>
                    <a:ext cx="246" cy="383"/>
                  </a:xfrm>
                  <a:custGeom>
                    <a:avLst/>
                    <a:gdLst>
                      <a:gd name="T0" fmla="*/ 0 w 246"/>
                      <a:gd name="T1" fmla="*/ 0 h 383"/>
                      <a:gd name="T2" fmla="*/ 246 w 246"/>
                      <a:gd name="T3" fmla="*/ 142 h 383"/>
                      <a:gd name="T4" fmla="*/ 246 w 246"/>
                      <a:gd name="T5" fmla="*/ 383 h 383"/>
                      <a:gd name="T6" fmla="*/ 0 w 246"/>
                      <a:gd name="T7" fmla="*/ 242 h 383"/>
                      <a:gd name="T8" fmla="*/ 0 w 246"/>
                      <a:gd name="T9" fmla="*/ 0 h 38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6"/>
                      <a:gd name="T16" fmla="*/ 0 h 383"/>
                      <a:gd name="T17" fmla="*/ 246 w 246"/>
                      <a:gd name="T18" fmla="*/ 383 h 38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6" h="383">
                        <a:moveTo>
                          <a:pt x="0" y="0"/>
                        </a:moveTo>
                        <a:lnTo>
                          <a:pt x="246" y="142"/>
                        </a:lnTo>
                        <a:lnTo>
                          <a:pt x="246" y="383"/>
                        </a:lnTo>
                        <a:lnTo>
                          <a:pt x="0" y="2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78BA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1" name="Freeform 113"/>
                  <p:cNvSpPr>
                    <a:spLocks/>
                  </p:cNvSpPr>
                  <p:nvPr/>
                </p:nvSpPr>
                <p:spPr bwMode="auto">
                  <a:xfrm>
                    <a:off x="4815" y="2153"/>
                    <a:ext cx="246" cy="383"/>
                  </a:xfrm>
                  <a:custGeom>
                    <a:avLst/>
                    <a:gdLst>
                      <a:gd name="T0" fmla="*/ 4 w 246"/>
                      <a:gd name="T1" fmla="*/ 2 h 383"/>
                      <a:gd name="T2" fmla="*/ 4 w 246"/>
                      <a:gd name="T3" fmla="*/ 240 h 383"/>
                      <a:gd name="T4" fmla="*/ 246 w 246"/>
                      <a:gd name="T5" fmla="*/ 377 h 383"/>
                      <a:gd name="T6" fmla="*/ 246 w 246"/>
                      <a:gd name="T7" fmla="*/ 383 h 383"/>
                      <a:gd name="T8" fmla="*/ 0 w 246"/>
                      <a:gd name="T9" fmla="*/ 242 h 383"/>
                      <a:gd name="T10" fmla="*/ 0 w 246"/>
                      <a:gd name="T11" fmla="*/ 0 h 383"/>
                      <a:gd name="T12" fmla="*/ 4 w 246"/>
                      <a:gd name="T13" fmla="*/ 2 h 38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46"/>
                      <a:gd name="T22" fmla="*/ 0 h 383"/>
                      <a:gd name="T23" fmla="*/ 246 w 246"/>
                      <a:gd name="T24" fmla="*/ 383 h 38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46" h="383">
                        <a:moveTo>
                          <a:pt x="4" y="2"/>
                        </a:moveTo>
                        <a:lnTo>
                          <a:pt x="4" y="240"/>
                        </a:lnTo>
                        <a:lnTo>
                          <a:pt x="246" y="377"/>
                        </a:lnTo>
                        <a:lnTo>
                          <a:pt x="246" y="383"/>
                        </a:lnTo>
                        <a:lnTo>
                          <a:pt x="0" y="242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2" name="Freeform 114"/>
                  <p:cNvSpPr>
                    <a:spLocks/>
                  </p:cNvSpPr>
                  <p:nvPr/>
                </p:nvSpPr>
                <p:spPr bwMode="auto">
                  <a:xfrm>
                    <a:off x="4797" y="2113"/>
                    <a:ext cx="300" cy="170"/>
                  </a:xfrm>
                  <a:custGeom>
                    <a:avLst/>
                    <a:gdLst>
                      <a:gd name="T0" fmla="*/ 28 w 300"/>
                      <a:gd name="T1" fmla="*/ 0 h 170"/>
                      <a:gd name="T2" fmla="*/ 300 w 300"/>
                      <a:gd name="T3" fmla="*/ 158 h 170"/>
                      <a:gd name="T4" fmla="*/ 280 w 300"/>
                      <a:gd name="T5" fmla="*/ 170 h 170"/>
                      <a:gd name="T6" fmla="*/ 0 w 300"/>
                      <a:gd name="T7" fmla="*/ 8 h 170"/>
                      <a:gd name="T8" fmla="*/ 10 w 300"/>
                      <a:gd name="T9" fmla="*/ 2 h 170"/>
                      <a:gd name="T10" fmla="*/ 20 w 300"/>
                      <a:gd name="T11" fmla="*/ 0 h 170"/>
                      <a:gd name="T12" fmla="*/ 24 w 300"/>
                      <a:gd name="T13" fmla="*/ 0 h 170"/>
                      <a:gd name="T14" fmla="*/ 28 w 300"/>
                      <a:gd name="T15" fmla="*/ 0 h 17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00"/>
                      <a:gd name="T25" fmla="*/ 0 h 170"/>
                      <a:gd name="T26" fmla="*/ 300 w 300"/>
                      <a:gd name="T27" fmla="*/ 170 h 17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00" h="170">
                        <a:moveTo>
                          <a:pt x="28" y="0"/>
                        </a:moveTo>
                        <a:lnTo>
                          <a:pt x="300" y="158"/>
                        </a:lnTo>
                        <a:lnTo>
                          <a:pt x="280" y="170"/>
                        </a:lnTo>
                        <a:lnTo>
                          <a:pt x="0" y="8"/>
                        </a:lnTo>
                        <a:lnTo>
                          <a:pt x="10" y="2"/>
                        </a:lnTo>
                        <a:lnTo>
                          <a:pt x="20" y="0"/>
                        </a:lnTo>
                        <a:lnTo>
                          <a:pt x="24" y="0"/>
                        </a:lnTo>
                        <a:lnTo>
                          <a:pt x="28" y="0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3" name="Freeform 115"/>
                  <p:cNvSpPr>
                    <a:spLocks/>
                  </p:cNvSpPr>
                  <p:nvPr/>
                </p:nvSpPr>
                <p:spPr bwMode="auto">
                  <a:xfrm>
                    <a:off x="5077" y="2271"/>
                    <a:ext cx="20" cy="295"/>
                  </a:xfrm>
                  <a:custGeom>
                    <a:avLst/>
                    <a:gdLst>
                      <a:gd name="T0" fmla="*/ 0 w 20"/>
                      <a:gd name="T1" fmla="*/ 295 h 295"/>
                      <a:gd name="T2" fmla="*/ 0 w 20"/>
                      <a:gd name="T3" fmla="*/ 12 h 295"/>
                      <a:gd name="T4" fmla="*/ 20 w 20"/>
                      <a:gd name="T5" fmla="*/ 0 h 295"/>
                      <a:gd name="T6" fmla="*/ 20 w 20"/>
                      <a:gd name="T7" fmla="*/ 271 h 295"/>
                      <a:gd name="T8" fmla="*/ 20 w 20"/>
                      <a:gd name="T9" fmla="*/ 273 h 295"/>
                      <a:gd name="T10" fmla="*/ 14 w 20"/>
                      <a:gd name="T11" fmla="*/ 283 h 295"/>
                      <a:gd name="T12" fmla="*/ 8 w 20"/>
                      <a:gd name="T13" fmla="*/ 289 h 295"/>
                      <a:gd name="T14" fmla="*/ 0 w 20"/>
                      <a:gd name="T15" fmla="*/ 295 h 2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0"/>
                      <a:gd name="T25" fmla="*/ 0 h 295"/>
                      <a:gd name="T26" fmla="*/ 20 w 20"/>
                      <a:gd name="T27" fmla="*/ 295 h 2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0" h="295">
                        <a:moveTo>
                          <a:pt x="0" y="295"/>
                        </a:moveTo>
                        <a:lnTo>
                          <a:pt x="0" y="12"/>
                        </a:lnTo>
                        <a:lnTo>
                          <a:pt x="20" y="0"/>
                        </a:lnTo>
                        <a:lnTo>
                          <a:pt x="20" y="271"/>
                        </a:lnTo>
                        <a:lnTo>
                          <a:pt x="20" y="273"/>
                        </a:lnTo>
                        <a:lnTo>
                          <a:pt x="14" y="283"/>
                        </a:lnTo>
                        <a:lnTo>
                          <a:pt x="8" y="289"/>
                        </a:lnTo>
                        <a:lnTo>
                          <a:pt x="0" y="295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4" name="Freeform 116"/>
                  <p:cNvSpPr>
                    <a:spLocks/>
                  </p:cNvSpPr>
                  <p:nvPr/>
                </p:nvSpPr>
                <p:spPr bwMode="auto">
                  <a:xfrm>
                    <a:off x="5113" y="2259"/>
                    <a:ext cx="355" cy="501"/>
                  </a:xfrm>
                  <a:custGeom>
                    <a:avLst/>
                    <a:gdLst>
                      <a:gd name="T0" fmla="*/ 221 w 355"/>
                      <a:gd name="T1" fmla="*/ 2 h 501"/>
                      <a:gd name="T2" fmla="*/ 10 w 355"/>
                      <a:gd name="T3" fmla="*/ 124 h 501"/>
                      <a:gd name="T4" fmla="*/ 6 w 355"/>
                      <a:gd name="T5" fmla="*/ 128 h 501"/>
                      <a:gd name="T6" fmla="*/ 2 w 355"/>
                      <a:gd name="T7" fmla="*/ 132 h 501"/>
                      <a:gd name="T8" fmla="*/ 0 w 355"/>
                      <a:gd name="T9" fmla="*/ 136 h 501"/>
                      <a:gd name="T10" fmla="*/ 0 w 355"/>
                      <a:gd name="T11" fmla="*/ 142 h 501"/>
                      <a:gd name="T12" fmla="*/ 0 w 355"/>
                      <a:gd name="T13" fmla="*/ 421 h 501"/>
                      <a:gd name="T14" fmla="*/ 0 w 355"/>
                      <a:gd name="T15" fmla="*/ 425 h 501"/>
                      <a:gd name="T16" fmla="*/ 2 w 355"/>
                      <a:gd name="T17" fmla="*/ 431 h 501"/>
                      <a:gd name="T18" fmla="*/ 6 w 355"/>
                      <a:gd name="T19" fmla="*/ 435 h 501"/>
                      <a:gd name="T20" fmla="*/ 10 w 355"/>
                      <a:gd name="T21" fmla="*/ 439 h 501"/>
                      <a:gd name="T22" fmla="*/ 113 w 355"/>
                      <a:gd name="T23" fmla="*/ 499 h 501"/>
                      <a:gd name="T24" fmla="*/ 117 w 355"/>
                      <a:gd name="T25" fmla="*/ 501 h 501"/>
                      <a:gd name="T26" fmla="*/ 123 w 355"/>
                      <a:gd name="T27" fmla="*/ 501 h 501"/>
                      <a:gd name="T28" fmla="*/ 129 w 355"/>
                      <a:gd name="T29" fmla="*/ 501 h 501"/>
                      <a:gd name="T30" fmla="*/ 135 w 355"/>
                      <a:gd name="T31" fmla="*/ 499 h 501"/>
                      <a:gd name="T32" fmla="*/ 345 w 355"/>
                      <a:gd name="T33" fmla="*/ 377 h 501"/>
                      <a:gd name="T34" fmla="*/ 349 w 355"/>
                      <a:gd name="T35" fmla="*/ 373 h 501"/>
                      <a:gd name="T36" fmla="*/ 353 w 355"/>
                      <a:gd name="T37" fmla="*/ 369 h 501"/>
                      <a:gd name="T38" fmla="*/ 355 w 355"/>
                      <a:gd name="T39" fmla="*/ 363 h 501"/>
                      <a:gd name="T40" fmla="*/ 355 w 355"/>
                      <a:gd name="T41" fmla="*/ 359 h 501"/>
                      <a:gd name="T42" fmla="*/ 355 w 355"/>
                      <a:gd name="T43" fmla="*/ 80 h 501"/>
                      <a:gd name="T44" fmla="*/ 355 w 355"/>
                      <a:gd name="T45" fmla="*/ 74 h 501"/>
                      <a:gd name="T46" fmla="*/ 353 w 355"/>
                      <a:gd name="T47" fmla="*/ 70 h 501"/>
                      <a:gd name="T48" fmla="*/ 349 w 355"/>
                      <a:gd name="T49" fmla="*/ 66 h 501"/>
                      <a:gd name="T50" fmla="*/ 345 w 355"/>
                      <a:gd name="T51" fmla="*/ 62 h 501"/>
                      <a:gd name="T52" fmla="*/ 241 w 355"/>
                      <a:gd name="T53" fmla="*/ 2 h 501"/>
                      <a:gd name="T54" fmla="*/ 237 w 355"/>
                      <a:gd name="T55" fmla="*/ 0 h 501"/>
                      <a:gd name="T56" fmla="*/ 231 w 355"/>
                      <a:gd name="T57" fmla="*/ 0 h 501"/>
                      <a:gd name="T58" fmla="*/ 225 w 355"/>
                      <a:gd name="T59" fmla="*/ 0 h 501"/>
                      <a:gd name="T60" fmla="*/ 221 w 355"/>
                      <a:gd name="T61" fmla="*/ 2 h 501"/>
                      <a:gd name="T62" fmla="*/ 117 w 355"/>
                      <a:gd name="T63" fmla="*/ 491 h 501"/>
                      <a:gd name="T64" fmla="*/ 15 w 355"/>
                      <a:gd name="T65" fmla="*/ 431 h 501"/>
                      <a:gd name="T66" fmla="*/ 12 w 355"/>
                      <a:gd name="T67" fmla="*/ 427 h 501"/>
                      <a:gd name="T68" fmla="*/ 10 w 355"/>
                      <a:gd name="T69" fmla="*/ 421 h 501"/>
                      <a:gd name="T70" fmla="*/ 10 w 355"/>
                      <a:gd name="T71" fmla="*/ 142 h 501"/>
                      <a:gd name="T72" fmla="*/ 12 w 355"/>
                      <a:gd name="T73" fmla="*/ 136 h 501"/>
                      <a:gd name="T74" fmla="*/ 15 w 355"/>
                      <a:gd name="T75" fmla="*/ 132 h 501"/>
                      <a:gd name="T76" fmla="*/ 225 w 355"/>
                      <a:gd name="T77" fmla="*/ 10 h 501"/>
                      <a:gd name="T78" fmla="*/ 231 w 355"/>
                      <a:gd name="T79" fmla="*/ 8 h 501"/>
                      <a:gd name="T80" fmla="*/ 237 w 355"/>
                      <a:gd name="T81" fmla="*/ 10 h 501"/>
                      <a:gd name="T82" fmla="*/ 341 w 355"/>
                      <a:gd name="T83" fmla="*/ 70 h 501"/>
                      <a:gd name="T84" fmla="*/ 345 w 355"/>
                      <a:gd name="T85" fmla="*/ 74 h 501"/>
                      <a:gd name="T86" fmla="*/ 347 w 355"/>
                      <a:gd name="T87" fmla="*/ 80 h 501"/>
                      <a:gd name="T88" fmla="*/ 347 w 355"/>
                      <a:gd name="T89" fmla="*/ 359 h 501"/>
                      <a:gd name="T90" fmla="*/ 345 w 355"/>
                      <a:gd name="T91" fmla="*/ 363 h 501"/>
                      <a:gd name="T92" fmla="*/ 341 w 355"/>
                      <a:gd name="T93" fmla="*/ 369 h 501"/>
                      <a:gd name="T94" fmla="*/ 129 w 355"/>
                      <a:gd name="T95" fmla="*/ 491 h 501"/>
                      <a:gd name="T96" fmla="*/ 123 w 355"/>
                      <a:gd name="T97" fmla="*/ 491 h 501"/>
                      <a:gd name="T98" fmla="*/ 117 w 355"/>
                      <a:gd name="T99" fmla="*/ 491 h 501"/>
                      <a:gd name="T100" fmla="*/ 221 w 355"/>
                      <a:gd name="T101" fmla="*/ 2 h 501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355"/>
                      <a:gd name="T154" fmla="*/ 0 h 501"/>
                      <a:gd name="T155" fmla="*/ 355 w 355"/>
                      <a:gd name="T156" fmla="*/ 501 h 501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355" h="501">
                        <a:moveTo>
                          <a:pt x="221" y="2"/>
                        </a:moveTo>
                        <a:lnTo>
                          <a:pt x="10" y="124"/>
                        </a:lnTo>
                        <a:lnTo>
                          <a:pt x="6" y="128"/>
                        </a:lnTo>
                        <a:lnTo>
                          <a:pt x="2" y="132"/>
                        </a:lnTo>
                        <a:lnTo>
                          <a:pt x="0" y="136"/>
                        </a:lnTo>
                        <a:lnTo>
                          <a:pt x="0" y="142"/>
                        </a:lnTo>
                        <a:lnTo>
                          <a:pt x="0" y="421"/>
                        </a:lnTo>
                        <a:lnTo>
                          <a:pt x="0" y="425"/>
                        </a:lnTo>
                        <a:lnTo>
                          <a:pt x="2" y="431"/>
                        </a:lnTo>
                        <a:lnTo>
                          <a:pt x="6" y="435"/>
                        </a:lnTo>
                        <a:lnTo>
                          <a:pt x="10" y="439"/>
                        </a:lnTo>
                        <a:lnTo>
                          <a:pt x="113" y="499"/>
                        </a:lnTo>
                        <a:lnTo>
                          <a:pt x="117" y="501"/>
                        </a:lnTo>
                        <a:lnTo>
                          <a:pt x="123" y="501"/>
                        </a:lnTo>
                        <a:lnTo>
                          <a:pt x="129" y="501"/>
                        </a:lnTo>
                        <a:lnTo>
                          <a:pt x="135" y="499"/>
                        </a:lnTo>
                        <a:lnTo>
                          <a:pt x="345" y="377"/>
                        </a:lnTo>
                        <a:lnTo>
                          <a:pt x="349" y="373"/>
                        </a:lnTo>
                        <a:lnTo>
                          <a:pt x="353" y="369"/>
                        </a:lnTo>
                        <a:lnTo>
                          <a:pt x="355" y="363"/>
                        </a:lnTo>
                        <a:lnTo>
                          <a:pt x="355" y="359"/>
                        </a:lnTo>
                        <a:lnTo>
                          <a:pt x="355" y="80"/>
                        </a:lnTo>
                        <a:lnTo>
                          <a:pt x="355" y="74"/>
                        </a:lnTo>
                        <a:lnTo>
                          <a:pt x="353" y="70"/>
                        </a:lnTo>
                        <a:lnTo>
                          <a:pt x="349" y="66"/>
                        </a:lnTo>
                        <a:lnTo>
                          <a:pt x="345" y="62"/>
                        </a:lnTo>
                        <a:lnTo>
                          <a:pt x="241" y="2"/>
                        </a:lnTo>
                        <a:lnTo>
                          <a:pt x="237" y="0"/>
                        </a:lnTo>
                        <a:lnTo>
                          <a:pt x="231" y="0"/>
                        </a:lnTo>
                        <a:lnTo>
                          <a:pt x="225" y="0"/>
                        </a:lnTo>
                        <a:lnTo>
                          <a:pt x="221" y="2"/>
                        </a:lnTo>
                        <a:lnTo>
                          <a:pt x="117" y="491"/>
                        </a:lnTo>
                        <a:lnTo>
                          <a:pt x="15" y="431"/>
                        </a:lnTo>
                        <a:lnTo>
                          <a:pt x="12" y="427"/>
                        </a:lnTo>
                        <a:lnTo>
                          <a:pt x="10" y="421"/>
                        </a:lnTo>
                        <a:lnTo>
                          <a:pt x="10" y="142"/>
                        </a:lnTo>
                        <a:lnTo>
                          <a:pt x="12" y="136"/>
                        </a:lnTo>
                        <a:lnTo>
                          <a:pt x="15" y="132"/>
                        </a:lnTo>
                        <a:lnTo>
                          <a:pt x="225" y="10"/>
                        </a:lnTo>
                        <a:lnTo>
                          <a:pt x="231" y="8"/>
                        </a:lnTo>
                        <a:lnTo>
                          <a:pt x="237" y="10"/>
                        </a:lnTo>
                        <a:lnTo>
                          <a:pt x="341" y="70"/>
                        </a:lnTo>
                        <a:lnTo>
                          <a:pt x="345" y="74"/>
                        </a:lnTo>
                        <a:lnTo>
                          <a:pt x="347" y="80"/>
                        </a:lnTo>
                        <a:lnTo>
                          <a:pt x="347" y="359"/>
                        </a:lnTo>
                        <a:lnTo>
                          <a:pt x="345" y="363"/>
                        </a:lnTo>
                        <a:lnTo>
                          <a:pt x="341" y="369"/>
                        </a:lnTo>
                        <a:lnTo>
                          <a:pt x="129" y="491"/>
                        </a:lnTo>
                        <a:lnTo>
                          <a:pt x="123" y="491"/>
                        </a:lnTo>
                        <a:lnTo>
                          <a:pt x="117" y="491"/>
                        </a:lnTo>
                        <a:lnTo>
                          <a:pt x="221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5" name="Freeform 117"/>
                  <p:cNvSpPr>
                    <a:spLocks/>
                  </p:cNvSpPr>
                  <p:nvPr/>
                </p:nvSpPr>
                <p:spPr bwMode="auto">
                  <a:xfrm>
                    <a:off x="5117" y="2393"/>
                    <a:ext cx="119" cy="363"/>
                  </a:xfrm>
                  <a:custGeom>
                    <a:avLst/>
                    <a:gdLst>
                      <a:gd name="T0" fmla="*/ 119 w 119"/>
                      <a:gd name="T1" fmla="*/ 363 h 363"/>
                      <a:gd name="T2" fmla="*/ 119 w 119"/>
                      <a:gd name="T3" fmla="*/ 69 h 363"/>
                      <a:gd name="T4" fmla="*/ 4 w 119"/>
                      <a:gd name="T5" fmla="*/ 0 h 363"/>
                      <a:gd name="T6" fmla="*/ 0 w 119"/>
                      <a:gd name="T7" fmla="*/ 8 h 363"/>
                      <a:gd name="T8" fmla="*/ 0 w 119"/>
                      <a:gd name="T9" fmla="*/ 287 h 363"/>
                      <a:gd name="T10" fmla="*/ 4 w 119"/>
                      <a:gd name="T11" fmla="*/ 295 h 363"/>
                      <a:gd name="T12" fmla="*/ 8 w 119"/>
                      <a:gd name="T13" fmla="*/ 301 h 363"/>
                      <a:gd name="T14" fmla="*/ 111 w 119"/>
                      <a:gd name="T15" fmla="*/ 361 h 363"/>
                      <a:gd name="T16" fmla="*/ 119 w 119"/>
                      <a:gd name="T17" fmla="*/ 363 h 36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9"/>
                      <a:gd name="T28" fmla="*/ 0 h 363"/>
                      <a:gd name="T29" fmla="*/ 119 w 119"/>
                      <a:gd name="T30" fmla="*/ 363 h 36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9" h="363">
                        <a:moveTo>
                          <a:pt x="119" y="363"/>
                        </a:moveTo>
                        <a:lnTo>
                          <a:pt x="119" y="69"/>
                        </a:lnTo>
                        <a:lnTo>
                          <a:pt x="4" y="0"/>
                        </a:lnTo>
                        <a:lnTo>
                          <a:pt x="0" y="8"/>
                        </a:lnTo>
                        <a:lnTo>
                          <a:pt x="0" y="287"/>
                        </a:lnTo>
                        <a:lnTo>
                          <a:pt x="4" y="295"/>
                        </a:lnTo>
                        <a:lnTo>
                          <a:pt x="8" y="301"/>
                        </a:lnTo>
                        <a:lnTo>
                          <a:pt x="111" y="361"/>
                        </a:lnTo>
                        <a:lnTo>
                          <a:pt x="119" y="363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6" name="Freeform 118"/>
                  <p:cNvSpPr>
                    <a:spLocks/>
                  </p:cNvSpPr>
                  <p:nvPr/>
                </p:nvSpPr>
                <p:spPr bwMode="auto">
                  <a:xfrm>
                    <a:off x="5125" y="2425"/>
                    <a:ext cx="99" cy="165"/>
                  </a:xfrm>
                  <a:custGeom>
                    <a:avLst/>
                    <a:gdLst>
                      <a:gd name="T0" fmla="*/ 0 w 99"/>
                      <a:gd name="T1" fmla="*/ 0 h 165"/>
                      <a:gd name="T2" fmla="*/ 99 w 99"/>
                      <a:gd name="T3" fmla="*/ 57 h 165"/>
                      <a:gd name="T4" fmla="*/ 99 w 99"/>
                      <a:gd name="T5" fmla="*/ 165 h 165"/>
                      <a:gd name="T6" fmla="*/ 0 w 99"/>
                      <a:gd name="T7" fmla="*/ 109 h 165"/>
                      <a:gd name="T8" fmla="*/ 0 w 99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"/>
                      <a:gd name="T16" fmla="*/ 0 h 165"/>
                      <a:gd name="T17" fmla="*/ 99 w 99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" h="165">
                        <a:moveTo>
                          <a:pt x="0" y="0"/>
                        </a:moveTo>
                        <a:lnTo>
                          <a:pt x="99" y="57"/>
                        </a:lnTo>
                        <a:lnTo>
                          <a:pt x="99" y="165"/>
                        </a:lnTo>
                        <a:lnTo>
                          <a:pt x="0" y="10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7" name="Freeform 119"/>
                  <p:cNvSpPr>
                    <a:spLocks/>
                  </p:cNvSpPr>
                  <p:nvPr/>
                </p:nvSpPr>
                <p:spPr bwMode="auto">
                  <a:xfrm>
                    <a:off x="5125" y="2425"/>
                    <a:ext cx="99" cy="165"/>
                  </a:xfrm>
                  <a:custGeom>
                    <a:avLst/>
                    <a:gdLst>
                      <a:gd name="T0" fmla="*/ 3 w 99"/>
                      <a:gd name="T1" fmla="*/ 2 h 165"/>
                      <a:gd name="T2" fmla="*/ 3 w 99"/>
                      <a:gd name="T3" fmla="*/ 105 h 165"/>
                      <a:gd name="T4" fmla="*/ 99 w 99"/>
                      <a:gd name="T5" fmla="*/ 161 h 165"/>
                      <a:gd name="T6" fmla="*/ 99 w 99"/>
                      <a:gd name="T7" fmla="*/ 165 h 165"/>
                      <a:gd name="T8" fmla="*/ 0 w 99"/>
                      <a:gd name="T9" fmla="*/ 109 h 165"/>
                      <a:gd name="T10" fmla="*/ 0 w 99"/>
                      <a:gd name="T11" fmla="*/ 0 h 165"/>
                      <a:gd name="T12" fmla="*/ 3 w 99"/>
                      <a:gd name="T13" fmla="*/ 2 h 16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9"/>
                      <a:gd name="T22" fmla="*/ 0 h 165"/>
                      <a:gd name="T23" fmla="*/ 99 w 99"/>
                      <a:gd name="T24" fmla="*/ 165 h 16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9" h="165">
                        <a:moveTo>
                          <a:pt x="3" y="2"/>
                        </a:moveTo>
                        <a:lnTo>
                          <a:pt x="3" y="105"/>
                        </a:lnTo>
                        <a:lnTo>
                          <a:pt x="99" y="161"/>
                        </a:lnTo>
                        <a:lnTo>
                          <a:pt x="99" y="165"/>
                        </a:lnTo>
                        <a:lnTo>
                          <a:pt x="0" y="109"/>
                        </a:lnTo>
                        <a:lnTo>
                          <a:pt x="0" y="0"/>
                        </a:lnTo>
                        <a:lnTo>
                          <a:pt x="3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8" name="Freeform 120"/>
                  <p:cNvSpPr>
                    <a:spLocks/>
                  </p:cNvSpPr>
                  <p:nvPr/>
                </p:nvSpPr>
                <p:spPr bwMode="auto">
                  <a:xfrm>
                    <a:off x="5140" y="2455"/>
                    <a:ext cx="76" cy="43"/>
                  </a:xfrm>
                  <a:custGeom>
                    <a:avLst/>
                    <a:gdLst>
                      <a:gd name="T0" fmla="*/ 0 w 76"/>
                      <a:gd name="T1" fmla="*/ 0 h 43"/>
                      <a:gd name="T2" fmla="*/ 0 w 76"/>
                      <a:gd name="T3" fmla="*/ 2 h 43"/>
                      <a:gd name="T4" fmla="*/ 0 w 76"/>
                      <a:gd name="T5" fmla="*/ 4 h 43"/>
                      <a:gd name="T6" fmla="*/ 72 w 76"/>
                      <a:gd name="T7" fmla="*/ 43 h 43"/>
                      <a:gd name="T8" fmla="*/ 74 w 76"/>
                      <a:gd name="T9" fmla="*/ 43 h 43"/>
                      <a:gd name="T10" fmla="*/ 76 w 76"/>
                      <a:gd name="T11" fmla="*/ 41 h 43"/>
                      <a:gd name="T12" fmla="*/ 74 w 76"/>
                      <a:gd name="T13" fmla="*/ 39 h 43"/>
                      <a:gd name="T14" fmla="*/ 4 w 76"/>
                      <a:gd name="T15" fmla="*/ 0 h 43"/>
                      <a:gd name="T16" fmla="*/ 2 w 76"/>
                      <a:gd name="T17" fmla="*/ 0 h 43"/>
                      <a:gd name="T18" fmla="*/ 0 w 76"/>
                      <a:gd name="T19" fmla="*/ 0 h 4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6"/>
                      <a:gd name="T31" fmla="*/ 0 h 43"/>
                      <a:gd name="T32" fmla="*/ 76 w 76"/>
                      <a:gd name="T33" fmla="*/ 43 h 4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6" h="4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0" y="4"/>
                        </a:lnTo>
                        <a:lnTo>
                          <a:pt x="72" y="43"/>
                        </a:lnTo>
                        <a:lnTo>
                          <a:pt x="74" y="43"/>
                        </a:lnTo>
                        <a:lnTo>
                          <a:pt x="76" y="41"/>
                        </a:lnTo>
                        <a:lnTo>
                          <a:pt x="74" y="39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69" name="Freeform 121"/>
                  <p:cNvSpPr>
                    <a:spLocks/>
                  </p:cNvSpPr>
                  <p:nvPr/>
                </p:nvSpPr>
                <p:spPr bwMode="auto">
                  <a:xfrm>
                    <a:off x="5140" y="2482"/>
                    <a:ext cx="76" cy="44"/>
                  </a:xfrm>
                  <a:custGeom>
                    <a:avLst/>
                    <a:gdLst>
                      <a:gd name="T0" fmla="*/ 0 w 76"/>
                      <a:gd name="T1" fmla="*/ 0 h 44"/>
                      <a:gd name="T2" fmla="*/ 0 w 76"/>
                      <a:gd name="T3" fmla="*/ 2 h 44"/>
                      <a:gd name="T4" fmla="*/ 0 w 76"/>
                      <a:gd name="T5" fmla="*/ 4 h 44"/>
                      <a:gd name="T6" fmla="*/ 72 w 76"/>
                      <a:gd name="T7" fmla="*/ 44 h 44"/>
                      <a:gd name="T8" fmla="*/ 74 w 76"/>
                      <a:gd name="T9" fmla="*/ 44 h 44"/>
                      <a:gd name="T10" fmla="*/ 76 w 76"/>
                      <a:gd name="T11" fmla="*/ 42 h 44"/>
                      <a:gd name="T12" fmla="*/ 74 w 76"/>
                      <a:gd name="T13" fmla="*/ 40 h 44"/>
                      <a:gd name="T14" fmla="*/ 4 w 76"/>
                      <a:gd name="T15" fmla="*/ 0 h 44"/>
                      <a:gd name="T16" fmla="*/ 2 w 76"/>
                      <a:gd name="T17" fmla="*/ 0 h 44"/>
                      <a:gd name="T18" fmla="*/ 0 w 76"/>
                      <a:gd name="T19" fmla="*/ 0 h 4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6"/>
                      <a:gd name="T31" fmla="*/ 0 h 44"/>
                      <a:gd name="T32" fmla="*/ 76 w 76"/>
                      <a:gd name="T33" fmla="*/ 44 h 4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6" h="44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0" y="4"/>
                        </a:lnTo>
                        <a:lnTo>
                          <a:pt x="72" y="44"/>
                        </a:lnTo>
                        <a:lnTo>
                          <a:pt x="74" y="44"/>
                        </a:lnTo>
                        <a:lnTo>
                          <a:pt x="76" y="42"/>
                        </a:lnTo>
                        <a:lnTo>
                          <a:pt x="74" y="4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0" name="Freeform 122"/>
                  <p:cNvSpPr>
                    <a:spLocks/>
                  </p:cNvSpPr>
                  <p:nvPr/>
                </p:nvSpPr>
                <p:spPr bwMode="auto">
                  <a:xfrm>
                    <a:off x="5158" y="2578"/>
                    <a:ext cx="26" cy="34"/>
                  </a:xfrm>
                  <a:custGeom>
                    <a:avLst/>
                    <a:gdLst>
                      <a:gd name="T0" fmla="*/ 26 w 26"/>
                      <a:gd name="T1" fmla="*/ 24 h 34"/>
                      <a:gd name="T2" fmla="*/ 26 w 26"/>
                      <a:gd name="T3" fmla="*/ 30 h 34"/>
                      <a:gd name="T4" fmla="*/ 22 w 26"/>
                      <a:gd name="T5" fmla="*/ 32 h 34"/>
                      <a:gd name="T6" fmla="*/ 18 w 26"/>
                      <a:gd name="T7" fmla="*/ 34 h 34"/>
                      <a:gd name="T8" fmla="*/ 14 w 26"/>
                      <a:gd name="T9" fmla="*/ 32 h 34"/>
                      <a:gd name="T10" fmla="*/ 8 w 26"/>
                      <a:gd name="T11" fmla="*/ 28 h 34"/>
                      <a:gd name="T12" fmla="*/ 4 w 26"/>
                      <a:gd name="T13" fmla="*/ 22 h 34"/>
                      <a:gd name="T14" fmla="*/ 2 w 26"/>
                      <a:gd name="T15" fmla="*/ 16 h 34"/>
                      <a:gd name="T16" fmla="*/ 0 w 26"/>
                      <a:gd name="T17" fmla="*/ 10 h 34"/>
                      <a:gd name="T18" fmla="*/ 2 w 26"/>
                      <a:gd name="T19" fmla="*/ 4 h 34"/>
                      <a:gd name="T20" fmla="*/ 4 w 26"/>
                      <a:gd name="T21" fmla="*/ 0 h 34"/>
                      <a:gd name="T22" fmla="*/ 8 w 26"/>
                      <a:gd name="T23" fmla="*/ 0 h 34"/>
                      <a:gd name="T24" fmla="*/ 14 w 26"/>
                      <a:gd name="T25" fmla="*/ 2 h 34"/>
                      <a:gd name="T26" fmla="*/ 18 w 26"/>
                      <a:gd name="T27" fmla="*/ 6 h 34"/>
                      <a:gd name="T28" fmla="*/ 22 w 26"/>
                      <a:gd name="T29" fmla="*/ 12 h 34"/>
                      <a:gd name="T30" fmla="*/ 26 w 26"/>
                      <a:gd name="T31" fmla="*/ 18 h 34"/>
                      <a:gd name="T32" fmla="*/ 26 w 26"/>
                      <a:gd name="T33" fmla="*/ 24 h 3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6"/>
                      <a:gd name="T52" fmla="*/ 0 h 34"/>
                      <a:gd name="T53" fmla="*/ 26 w 26"/>
                      <a:gd name="T54" fmla="*/ 34 h 3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6" h="34">
                        <a:moveTo>
                          <a:pt x="26" y="24"/>
                        </a:moveTo>
                        <a:lnTo>
                          <a:pt x="26" y="30"/>
                        </a:lnTo>
                        <a:lnTo>
                          <a:pt x="22" y="32"/>
                        </a:lnTo>
                        <a:lnTo>
                          <a:pt x="18" y="34"/>
                        </a:lnTo>
                        <a:lnTo>
                          <a:pt x="14" y="32"/>
                        </a:lnTo>
                        <a:lnTo>
                          <a:pt x="8" y="28"/>
                        </a:lnTo>
                        <a:lnTo>
                          <a:pt x="4" y="22"/>
                        </a:lnTo>
                        <a:lnTo>
                          <a:pt x="2" y="16"/>
                        </a:lnTo>
                        <a:lnTo>
                          <a:pt x="0" y="10"/>
                        </a:lnTo>
                        <a:lnTo>
                          <a:pt x="2" y="4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4" y="2"/>
                        </a:lnTo>
                        <a:lnTo>
                          <a:pt x="18" y="6"/>
                        </a:lnTo>
                        <a:lnTo>
                          <a:pt x="22" y="12"/>
                        </a:lnTo>
                        <a:lnTo>
                          <a:pt x="26" y="18"/>
                        </a:lnTo>
                        <a:lnTo>
                          <a:pt x="26" y="2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1" name="Freeform 123"/>
                  <p:cNvSpPr>
                    <a:spLocks/>
                  </p:cNvSpPr>
                  <p:nvPr/>
                </p:nvSpPr>
                <p:spPr bwMode="auto">
                  <a:xfrm>
                    <a:off x="5136" y="2666"/>
                    <a:ext cx="80" cy="56"/>
                  </a:xfrm>
                  <a:custGeom>
                    <a:avLst/>
                    <a:gdLst>
                      <a:gd name="T0" fmla="*/ 6 w 80"/>
                      <a:gd name="T1" fmla="*/ 2 h 56"/>
                      <a:gd name="T2" fmla="*/ 4 w 80"/>
                      <a:gd name="T3" fmla="*/ 0 h 56"/>
                      <a:gd name="T4" fmla="*/ 2 w 80"/>
                      <a:gd name="T5" fmla="*/ 0 h 56"/>
                      <a:gd name="T6" fmla="*/ 0 w 80"/>
                      <a:gd name="T7" fmla="*/ 2 h 56"/>
                      <a:gd name="T8" fmla="*/ 0 w 80"/>
                      <a:gd name="T9" fmla="*/ 6 h 56"/>
                      <a:gd name="T10" fmla="*/ 2 w 80"/>
                      <a:gd name="T11" fmla="*/ 12 h 56"/>
                      <a:gd name="T12" fmla="*/ 6 w 80"/>
                      <a:gd name="T13" fmla="*/ 18 h 56"/>
                      <a:gd name="T14" fmla="*/ 72 w 80"/>
                      <a:gd name="T15" fmla="*/ 56 h 56"/>
                      <a:gd name="T16" fmla="*/ 76 w 80"/>
                      <a:gd name="T17" fmla="*/ 56 h 56"/>
                      <a:gd name="T18" fmla="*/ 78 w 80"/>
                      <a:gd name="T19" fmla="*/ 56 h 56"/>
                      <a:gd name="T20" fmla="*/ 80 w 80"/>
                      <a:gd name="T21" fmla="*/ 54 h 56"/>
                      <a:gd name="T22" fmla="*/ 80 w 80"/>
                      <a:gd name="T23" fmla="*/ 52 h 56"/>
                      <a:gd name="T24" fmla="*/ 78 w 80"/>
                      <a:gd name="T25" fmla="*/ 44 h 56"/>
                      <a:gd name="T26" fmla="*/ 72 w 80"/>
                      <a:gd name="T27" fmla="*/ 40 h 56"/>
                      <a:gd name="T28" fmla="*/ 6 w 80"/>
                      <a:gd name="T29" fmla="*/ 2 h 5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80"/>
                      <a:gd name="T46" fmla="*/ 0 h 56"/>
                      <a:gd name="T47" fmla="*/ 80 w 80"/>
                      <a:gd name="T48" fmla="*/ 56 h 5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80" h="56">
                        <a:moveTo>
                          <a:pt x="6" y="2"/>
                        </a:move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lnTo>
                          <a:pt x="0" y="6"/>
                        </a:lnTo>
                        <a:lnTo>
                          <a:pt x="2" y="12"/>
                        </a:lnTo>
                        <a:lnTo>
                          <a:pt x="6" y="18"/>
                        </a:lnTo>
                        <a:lnTo>
                          <a:pt x="72" y="56"/>
                        </a:lnTo>
                        <a:lnTo>
                          <a:pt x="76" y="56"/>
                        </a:lnTo>
                        <a:lnTo>
                          <a:pt x="78" y="56"/>
                        </a:lnTo>
                        <a:lnTo>
                          <a:pt x="80" y="54"/>
                        </a:lnTo>
                        <a:lnTo>
                          <a:pt x="80" y="52"/>
                        </a:lnTo>
                        <a:lnTo>
                          <a:pt x="78" y="44"/>
                        </a:lnTo>
                        <a:lnTo>
                          <a:pt x="72" y="40"/>
                        </a:lnTo>
                        <a:lnTo>
                          <a:pt x="6" y="2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2" name="Freeform 124"/>
                  <p:cNvSpPr>
                    <a:spLocks/>
                  </p:cNvSpPr>
                  <p:nvPr/>
                </p:nvSpPr>
                <p:spPr bwMode="auto">
                  <a:xfrm>
                    <a:off x="5121" y="2263"/>
                    <a:ext cx="341" cy="199"/>
                  </a:xfrm>
                  <a:custGeom>
                    <a:avLst/>
                    <a:gdLst>
                      <a:gd name="T0" fmla="*/ 335 w 341"/>
                      <a:gd name="T1" fmla="*/ 62 h 199"/>
                      <a:gd name="T2" fmla="*/ 231 w 341"/>
                      <a:gd name="T3" fmla="*/ 2 h 199"/>
                      <a:gd name="T4" fmla="*/ 223 w 341"/>
                      <a:gd name="T5" fmla="*/ 0 h 199"/>
                      <a:gd name="T6" fmla="*/ 215 w 341"/>
                      <a:gd name="T7" fmla="*/ 2 h 199"/>
                      <a:gd name="T8" fmla="*/ 4 w 341"/>
                      <a:gd name="T9" fmla="*/ 124 h 199"/>
                      <a:gd name="T10" fmla="*/ 0 w 341"/>
                      <a:gd name="T11" fmla="*/ 130 h 199"/>
                      <a:gd name="T12" fmla="*/ 115 w 341"/>
                      <a:gd name="T13" fmla="*/ 199 h 199"/>
                      <a:gd name="T14" fmla="*/ 341 w 341"/>
                      <a:gd name="T15" fmla="*/ 68 h 199"/>
                      <a:gd name="T16" fmla="*/ 335 w 341"/>
                      <a:gd name="T17" fmla="*/ 62 h 19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41"/>
                      <a:gd name="T28" fmla="*/ 0 h 199"/>
                      <a:gd name="T29" fmla="*/ 341 w 341"/>
                      <a:gd name="T30" fmla="*/ 199 h 19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41" h="199">
                        <a:moveTo>
                          <a:pt x="335" y="62"/>
                        </a:moveTo>
                        <a:lnTo>
                          <a:pt x="231" y="2"/>
                        </a:lnTo>
                        <a:lnTo>
                          <a:pt x="223" y="0"/>
                        </a:lnTo>
                        <a:lnTo>
                          <a:pt x="215" y="2"/>
                        </a:lnTo>
                        <a:lnTo>
                          <a:pt x="4" y="124"/>
                        </a:lnTo>
                        <a:lnTo>
                          <a:pt x="0" y="130"/>
                        </a:lnTo>
                        <a:lnTo>
                          <a:pt x="115" y="199"/>
                        </a:lnTo>
                        <a:lnTo>
                          <a:pt x="341" y="68"/>
                        </a:lnTo>
                        <a:lnTo>
                          <a:pt x="335" y="62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3" name="Freeform 125"/>
                  <p:cNvSpPr>
                    <a:spLocks/>
                  </p:cNvSpPr>
                  <p:nvPr/>
                </p:nvSpPr>
                <p:spPr bwMode="auto">
                  <a:xfrm>
                    <a:off x="5236" y="2331"/>
                    <a:ext cx="228" cy="425"/>
                  </a:xfrm>
                  <a:custGeom>
                    <a:avLst/>
                    <a:gdLst>
                      <a:gd name="T0" fmla="*/ 0 w 228"/>
                      <a:gd name="T1" fmla="*/ 131 h 425"/>
                      <a:gd name="T2" fmla="*/ 0 w 228"/>
                      <a:gd name="T3" fmla="*/ 425 h 425"/>
                      <a:gd name="T4" fmla="*/ 8 w 228"/>
                      <a:gd name="T5" fmla="*/ 423 h 425"/>
                      <a:gd name="T6" fmla="*/ 220 w 228"/>
                      <a:gd name="T7" fmla="*/ 301 h 425"/>
                      <a:gd name="T8" fmla="*/ 226 w 228"/>
                      <a:gd name="T9" fmla="*/ 295 h 425"/>
                      <a:gd name="T10" fmla="*/ 228 w 228"/>
                      <a:gd name="T11" fmla="*/ 287 h 425"/>
                      <a:gd name="T12" fmla="*/ 228 w 228"/>
                      <a:gd name="T13" fmla="*/ 8 h 425"/>
                      <a:gd name="T14" fmla="*/ 226 w 228"/>
                      <a:gd name="T15" fmla="*/ 0 h 425"/>
                      <a:gd name="T16" fmla="*/ 0 w 228"/>
                      <a:gd name="T17" fmla="*/ 131 h 42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28"/>
                      <a:gd name="T28" fmla="*/ 0 h 425"/>
                      <a:gd name="T29" fmla="*/ 228 w 228"/>
                      <a:gd name="T30" fmla="*/ 425 h 42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28" h="425">
                        <a:moveTo>
                          <a:pt x="0" y="131"/>
                        </a:moveTo>
                        <a:lnTo>
                          <a:pt x="0" y="425"/>
                        </a:lnTo>
                        <a:lnTo>
                          <a:pt x="8" y="423"/>
                        </a:lnTo>
                        <a:lnTo>
                          <a:pt x="220" y="301"/>
                        </a:lnTo>
                        <a:lnTo>
                          <a:pt x="226" y="295"/>
                        </a:lnTo>
                        <a:lnTo>
                          <a:pt x="228" y="287"/>
                        </a:lnTo>
                        <a:lnTo>
                          <a:pt x="228" y="8"/>
                        </a:lnTo>
                        <a:lnTo>
                          <a:pt x="226" y="0"/>
                        </a:lnTo>
                        <a:lnTo>
                          <a:pt x="0" y="131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4" name="Freeform 126"/>
                  <p:cNvSpPr>
                    <a:spLocks/>
                  </p:cNvSpPr>
                  <p:nvPr/>
                </p:nvSpPr>
                <p:spPr bwMode="auto">
                  <a:xfrm>
                    <a:off x="4154" y="2486"/>
                    <a:ext cx="186" cy="122"/>
                  </a:xfrm>
                  <a:custGeom>
                    <a:avLst/>
                    <a:gdLst>
                      <a:gd name="T0" fmla="*/ 44 w 186"/>
                      <a:gd name="T1" fmla="*/ 8 h 122"/>
                      <a:gd name="T2" fmla="*/ 14 w 186"/>
                      <a:gd name="T3" fmla="*/ 24 h 122"/>
                      <a:gd name="T4" fmla="*/ 6 w 186"/>
                      <a:gd name="T5" fmla="*/ 32 h 122"/>
                      <a:gd name="T6" fmla="*/ 2 w 186"/>
                      <a:gd name="T7" fmla="*/ 40 h 122"/>
                      <a:gd name="T8" fmla="*/ 0 w 186"/>
                      <a:gd name="T9" fmla="*/ 44 h 122"/>
                      <a:gd name="T10" fmla="*/ 0 w 186"/>
                      <a:gd name="T11" fmla="*/ 56 h 122"/>
                      <a:gd name="T12" fmla="*/ 2 w 186"/>
                      <a:gd name="T13" fmla="*/ 62 h 122"/>
                      <a:gd name="T14" fmla="*/ 4 w 186"/>
                      <a:gd name="T15" fmla="*/ 68 h 122"/>
                      <a:gd name="T16" fmla="*/ 8 w 186"/>
                      <a:gd name="T17" fmla="*/ 72 h 122"/>
                      <a:gd name="T18" fmla="*/ 14 w 186"/>
                      <a:gd name="T19" fmla="*/ 76 h 122"/>
                      <a:gd name="T20" fmla="*/ 84 w 186"/>
                      <a:gd name="T21" fmla="*/ 116 h 122"/>
                      <a:gd name="T22" fmla="*/ 96 w 186"/>
                      <a:gd name="T23" fmla="*/ 120 h 122"/>
                      <a:gd name="T24" fmla="*/ 110 w 186"/>
                      <a:gd name="T25" fmla="*/ 122 h 122"/>
                      <a:gd name="T26" fmla="*/ 124 w 186"/>
                      <a:gd name="T27" fmla="*/ 122 h 122"/>
                      <a:gd name="T28" fmla="*/ 138 w 186"/>
                      <a:gd name="T29" fmla="*/ 118 h 122"/>
                      <a:gd name="T30" fmla="*/ 142 w 186"/>
                      <a:gd name="T31" fmla="*/ 116 h 122"/>
                      <a:gd name="T32" fmla="*/ 172 w 186"/>
                      <a:gd name="T33" fmla="*/ 100 h 122"/>
                      <a:gd name="T34" fmla="*/ 178 w 186"/>
                      <a:gd name="T35" fmla="*/ 94 h 122"/>
                      <a:gd name="T36" fmla="*/ 182 w 186"/>
                      <a:gd name="T37" fmla="*/ 90 h 122"/>
                      <a:gd name="T38" fmla="*/ 184 w 186"/>
                      <a:gd name="T39" fmla="*/ 84 h 122"/>
                      <a:gd name="T40" fmla="*/ 186 w 186"/>
                      <a:gd name="T41" fmla="*/ 80 h 122"/>
                      <a:gd name="T42" fmla="*/ 186 w 186"/>
                      <a:gd name="T43" fmla="*/ 66 h 122"/>
                      <a:gd name="T44" fmla="*/ 184 w 186"/>
                      <a:gd name="T45" fmla="*/ 62 h 122"/>
                      <a:gd name="T46" fmla="*/ 182 w 186"/>
                      <a:gd name="T47" fmla="*/ 56 h 122"/>
                      <a:gd name="T48" fmla="*/ 178 w 186"/>
                      <a:gd name="T49" fmla="*/ 52 h 122"/>
                      <a:gd name="T50" fmla="*/ 172 w 186"/>
                      <a:gd name="T51" fmla="*/ 48 h 122"/>
                      <a:gd name="T52" fmla="*/ 102 w 186"/>
                      <a:gd name="T53" fmla="*/ 8 h 122"/>
                      <a:gd name="T54" fmla="*/ 88 w 186"/>
                      <a:gd name="T55" fmla="*/ 2 h 122"/>
                      <a:gd name="T56" fmla="*/ 74 w 186"/>
                      <a:gd name="T57" fmla="*/ 0 h 122"/>
                      <a:gd name="T58" fmla="*/ 58 w 186"/>
                      <a:gd name="T59" fmla="*/ 2 h 122"/>
                      <a:gd name="T60" fmla="*/ 44 w 186"/>
                      <a:gd name="T61" fmla="*/ 8 h 122"/>
                      <a:gd name="T62" fmla="*/ 2 w 186"/>
                      <a:gd name="T63" fmla="*/ 38 h 122"/>
                      <a:gd name="T64" fmla="*/ 44 w 186"/>
                      <a:gd name="T65" fmla="*/ 8 h 122"/>
                      <a:gd name="T66" fmla="*/ 88 w 186"/>
                      <a:gd name="T67" fmla="*/ 108 h 122"/>
                      <a:gd name="T68" fmla="*/ 20 w 186"/>
                      <a:gd name="T69" fmla="*/ 68 h 122"/>
                      <a:gd name="T70" fmla="*/ 12 w 186"/>
                      <a:gd name="T71" fmla="*/ 62 h 122"/>
                      <a:gd name="T72" fmla="*/ 10 w 186"/>
                      <a:gd name="T73" fmla="*/ 56 h 122"/>
                      <a:gd name="T74" fmla="*/ 10 w 186"/>
                      <a:gd name="T75" fmla="*/ 44 h 122"/>
                      <a:gd name="T76" fmla="*/ 10 w 186"/>
                      <a:gd name="T77" fmla="*/ 42 h 122"/>
                      <a:gd name="T78" fmla="*/ 14 w 186"/>
                      <a:gd name="T79" fmla="*/ 38 h 122"/>
                      <a:gd name="T80" fmla="*/ 20 w 186"/>
                      <a:gd name="T81" fmla="*/ 32 h 122"/>
                      <a:gd name="T82" fmla="*/ 48 w 186"/>
                      <a:gd name="T83" fmla="*/ 16 h 122"/>
                      <a:gd name="T84" fmla="*/ 60 w 186"/>
                      <a:gd name="T85" fmla="*/ 12 h 122"/>
                      <a:gd name="T86" fmla="*/ 74 w 186"/>
                      <a:gd name="T87" fmla="*/ 10 h 122"/>
                      <a:gd name="T88" fmla="*/ 86 w 186"/>
                      <a:gd name="T89" fmla="*/ 12 h 122"/>
                      <a:gd name="T90" fmla="*/ 98 w 186"/>
                      <a:gd name="T91" fmla="*/ 16 h 122"/>
                      <a:gd name="T92" fmla="*/ 166 w 186"/>
                      <a:gd name="T93" fmla="*/ 56 h 122"/>
                      <a:gd name="T94" fmla="*/ 174 w 186"/>
                      <a:gd name="T95" fmla="*/ 60 h 122"/>
                      <a:gd name="T96" fmla="*/ 176 w 186"/>
                      <a:gd name="T97" fmla="*/ 66 h 122"/>
                      <a:gd name="T98" fmla="*/ 176 w 186"/>
                      <a:gd name="T99" fmla="*/ 80 h 122"/>
                      <a:gd name="T100" fmla="*/ 174 w 186"/>
                      <a:gd name="T101" fmla="*/ 86 h 122"/>
                      <a:gd name="T102" fmla="*/ 166 w 186"/>
                      <a:gd name="T103" fmla="*/ 90 h 122"/>
                      <a:gd name="T104" fmla="*/ 138 w 186"/>
                      <a:gd name="T105" fmla="*/ 108 h 122"/>
                      <a:gd name="T106" fmla="*/ 134 w 186"/>
                      <a:gd name="T107" fmla="*/ 110 h 122"/>
                      <a:gd name="T108" fmla="*/ 122 w 186"/>
                      <a:gd name="T109" fmla="*/ 112 h 122"/>
                      <a:gd name="T110" fmla="*/ 110 w 186"/>
                      <a:gd name="T111" fmla="*/ 114 h 122"/>
                      <a:gd name="T112" fmla="*/ 98 w 186"/>
                      <a:gd name="T113" fmla="*/ 112 h 122"/>
                      <a:gd name="T114" fmla="*/ 88 w 186"/>
                      <a:gd name="T115" fmla="*/ 108 h 122"/>
                      <a:gd name="T116" fmla="*/ 44 w 186"/>
                      <a:gd name="T117" fmla="*/ 8 h 122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186"/>
                      <a:gd name="T178" fmla="*/ 0 h 122"/>
                      <a:gd name="T179" fmla="*/ 186 w 186"/>
                      <a:gd name="T180" fmla="*/ 122 h 122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186" h="122">
                        <a:moveTo>
                          <a:pt x="44" y="8"/>
                        </a:moveTo>
                        <a:lnTo>
                          <a:pt x="14" y="24"/>
                        </a:lnTo>
                        <a:lnTo>
                          <a:pt x="6" y="32"/>
                        </a:lnTo>
                        <a:lnTo>
                          <a:pt x="2" y="40"/>
                        </a:lnTo>
                        <a:lnTo>
                          <a:pt x="0" y="44"/>
                        </a:lnTo>
                        <a:lnTo>
                          <a:pt x="0" y="56"/>
                        </a:lnTo>
                        <a:lnTo>
                          <a:pt x="2" y="62"/>
                        </a:lnTo>
                        <a:lnTo>
                          <a:pt x="4" y="68"/>
                        </a:lnTo>
                        <a:lnTo>
                          <a:pt x="8" y="72"/>
                        </a:lnTo>
                        <a:lnTo>
                          <a:pt x="14" y="76"/>
                        </a:lnTo>
                        <a:lnTo>
                          <a:pt x="84" y="116"/>
                        </a:lnTo>
                        <a:lnTo>
                          <a:pt x="96" y="120"/>
                        </a:lnTo>
                        <a:lnTo>
                          <a:pt x="110" y="122"/>
                        </a:lnTo>
                        <a:lnTo>
                          <a:pt x="124" y="122"/>
                        </a:lnTo>
                        <a:lnTo>
                          <a:pt x="138" y="118"/>
                        </a:lnTo>
                        <a:lnTo>
                          <a:pt x="142" y="116"/>
                        </a:lnTo>
                        <a:lnTo>
                          <a:pt x="172" y="100"/>
                        </a:lnTo>
                        <a:lnTo>
                          <a:pt x="178" y="94"/>
                        </a:lnTo>
                        <a:lnTo>
                          <a:pt x="182" y="90"/>
                        </a:lnTo>
                        <a:lnTo>
                          <a:pt x="184" y="84"/>
                        </a:lnTo>
                        <a:lnTo>
                          <a:pt x="186" y="80"/>
                        </a:lnTo>
                        <a:lnTo>
                          <a:pt x="186" y="66"/>
                        </a:lnTo>
                        <a:lnTo>
                          <a:pt x="184" y="62"/>
                        </a:lnTo>
                        <a:lnTo>
                          <a:pt x="182" y="56"/>
                        </a:lnTo>
                        <a:lnTo>
                          <a:pt x="178" y="52"/>
                        </a:lnTo>
                        <a:lnTo>
                          <a:pt x="172" y="48"/>
                        </a:lnTo>
                        <a:lnTo>
                          <a:pt x="102" y="8"/>
                        </a:lnTo>
                        <a:lnTo>
                          <a:pt x="88" y="2"/>
                        </a:lnTo>
                        <a:lnTo>
                          <a:pt x="74" y="0"/>
                        </a:lnTo>
                        <a:lnTo>
                          <a:pt x="58" y="2"/>
                        </a:lnTo>
                        <a:lnTo>
                          <a:pt x="44" y="8"/>
                        </a:lnTo>
                        <a:lnTo>
                          <a:pt x="2" y="38"/>
                        </a:lnTo>
                        <a:lnTo>
                          <a:pt x="44" y="8"/>
                        </a:lnTo>
                        <a:lnTo>
                          <a:pt x="88" y="108"/>
                        </a:lnTo>
                        <a:lnTo>
                          <a:pt x="20" y="68"/>
                        </a:lnTo>
                        <a:lnTo>
                          <a:pt x="12" y="62"/>
                        </a:lnTo>
                        <a:lnTo>
                          <a:pt x="10" y="56"/>
                        </a:lnTo>
                        <a:lnTo>
                          <a:pt x="10" y="44"/>
                        </a:lnTo>
                        <a:lnTo>
                          <a:pt x="10" y="42"/>
                        </a:lnTo>
                        <a:lnTo>
                          <a:pt x="14" y="38"/>
                        </a:lnTo>
                        <a:lnTo>
                          <a:pt x="20" y="32"/>
                        </a:lnTo>
                        <a:lnTo>
                          <a:pt x="48" y="16"/>
                        </a:lnTo>
                        <a:lnTo>
                          <a:pt x="60" y="12"/>
                        </a:lnTo>
                        <a:lnTo>
                          <a:pt x="74" y="10"/>
                        </a:lnTo>
                        <a:lnTo>
                          <a:pt x="86" y="12"/>
                        </a:lnTo>
                        <a:lnTo>
                          <a:pt x="98" y="16"/>
                        </a:lnTo>
                        <a:lnTo>
                          <a:pt x="166" y="56"/>
                        </a:lnTo>
                        <a:lnTo>
                          <a:pt x="174" y="60"/>
                        </a:lnTo>
                        <a:lnTo>
                          <a:pt x="176" y="66"/>
                        </a:lnTo>
                        <a:lnTo>
                          <a:pt x="176" y="80"/>
                        </a:lnTo>
                        <a:lnTo>
                          <a:pt x="174" y="86"/>
                        </a:lnTo>
                        <a:lnTo>
                          <a:pt x="166" y="90"/>
                        </a:lnTo>
                        <a:lnTo>
                          <a:pt x="138" y="108"/>
                        </a:lnTo>
                        <a:lnTo>
                          <a:pt x="134" y="110"/>
                        </a:lnTo>
                        <a:lnTo>
                          <a:pt x="122" y="112"/>
                        </a:lnTo>
                        <a:lnTo>
                          <a:pt x="110" y="114"/>
                        </a:lnTo>
                        <a:lnTo>
                          <a:pt x="98" y="112"/>
                        </a:lnTo>
                        <a:lnTo>
                          <a:pt x="88" y="108"/>
                        </a:lnTo>
                        <a:lnTo>
                          <a:pt x="44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5" name="Freeform 127"/>
                  <p:cNvSpPr>
                    <a:spLocks/>
                  </p:cNvSpPr>
                  <p:nvPr/>
                </p:nvSpPr>
                <p:spPr bwMode="auto">
                  <a:xfrm>
                    <a:off x="4160" y="2530"/>
                    <a:ext cx="174" cy="74"/>
                  </a:xfrm>
                  <a:custGeom>
                    <a:avLst/>
                    <a:gdLst>
                      <a:gd name="T0" fmla="*/ 170 w 174"/>
                      <a:gd name="T1" fmla="*/ 32 h 74"/>
                      <a:gd name="T2" fmla="*/ 164 w 174"/>
                      <a:gd name="T3" fmla="*/ 38 h 74"/>
                      <a:gd name="T4" fmla="*/ 134 w 174"/>
                      <a:gd name="T5" fmla="*/ 56 h 74"/>
                      <a:gd name="T6" fmla="*/ 130 w 174"/>
                      <a:gd name="T7" fmla="*/ 58 h 74"/>
                      <a:gd name="T8" fmla="*/ 118 w 174"/>
                      <a:gd name="T9" fmla="*/ 62 h 74"/>
                      <a:gd name="T10" fmla="*/ 104 w 174"/>
                      <a:gd name="T11" fmla="*/ 62 h 74"/>
                      <a:gd name="T12" fmla="*/ 92 w 174"/>
                      <a:gd name="T13" fmla="*/ 60 h 74"/>
                      <a:gd name="T14" fmla="*/ 80 w 174"/>
                      <a:gd name="T15" fmla="*/ 56 h 74"/>
                      <a:gd name="T16" fmla="*/ 62 w 174"/>
                      <a:gd name="T17" fmla="*/ 44 h 74"/>
                      <a:gd name="T18" fmla="*/ 10 w 174"/>
                      <a:gd name="T19" fmla="*/ 16 h 74"/>
                      <a:gd name="T20" fmla="*/ 4 w 174"/>
                      <a:gd name="T21" fmla="*/ 10 h 74"/>
                      <a:gd name="T22" fmla="*/ 0 w 174"/>
                      <a:gd name="T23" fmla="*/ 4 h 74"/>
                      <a:gd name="T24" fmla="*/ 0 w 174"/>
                      <a:gd name="T25" fmla="*/ 0 h 74"/>
                      <a:gd name="T26" fmla="*/ 0 w 174"/>
                      <a:gd name="T27" fmla="*/ 12 h 74"/>
                      <a:gd name="T28" fmla="*/ 0 w 174"/>
                      <a:gd name="T29" fmla="*/ 16 h 74"/>
                      <a:gd name="T30" fmla="*/ 2 w 174"/>
                      <a:gd name="T31" fmla="*/ 20 h 74"/>
                      <a:gd name="T32" fmla="*/ 6 w 174"/>
                      <a:gd name="T33" fmla="*/ 24 h 74"/>
                      <a:gd name="T34" fmla="*/ 10 w 174"/>
                      <a:gd name="T35" fmla="*/ 28 h 74"/>
                      <a:gd name="T36" fmla="*/ 62 w 174"/>
                      <a:gd name="T37" fmla="*/ 58 h 74"/>
                      <a:gd name="T38" fmla="*/ 80 w 174"/>
                      <a:gd name="T39" fmla="*/ 68 h 74"/>
                      <a:gd name="T40" fmla="*/ 92 w 174"/>
                      <a:gd name="T41" fmla="*/ 72 h 74"/>
                      <a:gd name="T42" fmla="*/ 104 w 174"/>
                      <a:gd name="T43" fmla="*/ 74 h 74"/>
                      <a:gd name="T44" fmla="*/ 118 w 174"/>
                      <a:gd name="T45" fmla="*/ 74 h 74"/>
                      <a:gd name="T46" fmla="*/ 130 w 174"/>
                      <a:gd name="T47" fmla="*/ 70 h 74"/>
                      <a:gd name="T48" fmla="*/ 134 w 174"/>
                      <a:gd name="T49" fmla="*/ 68 h 74"/>
                      <a:gd name="T50" fmla="*/ 164 w 174"/>
                      <a:gd name="T51" fmla="*/ 50 h 74"/>
                      <a:gd name="T52" fmla="*/ 168 w 174"/>
                      <a:gd name="T53" fmla="*/ 48 h 74"/>
                      <a:gd name="T54" fmla="*/ 172 w 174"/>
                      <a:gd name="T55" fmla="*/ 44 h 74"/>
                      <a:gd name="T56" fmla="*/ 174 w 174"/>
                      <a:gd name="T57" fmla="*/ 40 h 74"/>
                      <a:gd name="T58" fmla="*/ 174 w 174"/>
                      <a:gd name="T59" fmla="*/ 36 h 74"/>
                      <a:gd name="T60" fmla="*/ 174 w 174"/>
                      <a:gd name="T61" fmla="*/ 22 h 74"/>
                      <a:gd name="T62" fmla="*/ 174 w 174"/>
                      <a:gd name="T63" fmla="*/ 28 h 74"/>
                      <a:gd name="T64" fmla="*/ 170 w 174"/>
                      <a:gd name="T65" fmla="*/ 32 h 74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74"/>
                      <a:gd name="T100" fmla="*/ 0 h 74"/>
                      <a:gd name="T101" fmla="*/ 174 w 174"/>
                      <a:gd name="T102" fmla="*/ 74 h 74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74" h="74">
                        <a:moveTo>
                          <a:pt x="170" y="32"/>
                        </a:moveTo>
                        <a:lnTo>
                          <a:pt x="164" y="38"/>
                        </a:lnTo>
                        <a:lnTo>
                          <a:pt x="134" y="56"/>
                        </a:lnTo>
                        <a:lnTo>
                          <a:pt x="130" y="58"/>
                        </a:lnTo>
                        <a:lnTo>
                          <a:pt x="118" y="62"/>
                        </a:lnTo>
                        <a:lnTo>
                          <a:pt x="104" y="62"/>
                        </a:lnTo>
                        <a:lnTo>
                          <a:pt x="92" y="60"/>
                        </a:lnTo>
                        <a:lnTo>
                          <a:pt x="80" y="56"/>
                        </a:lnTo>
                        <a:lnTo>
                          <a:pt x="62" y="44"/>
                        </a:lnTo>
                        <a:lnTo>
                          <a:pt x="10" y="16"/>
                        </a:lnTo>
                        <a:lnTo>
                          <a:pt x="4" y="10"/>
                        </a:lnTo>
                        <a:lnTo>
                          <a:pt x="0" y="4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0" y="16"/>
                        </a:lnTo>
                        <a:lnTo>
                          <a:pt x="2" y="20"/>
                        </a:lnTo>
                        <a:lnTo>
                          <a:pt x="6" y="24"/>
                        </a:lnTo>
                        <a:lnTo>
                          <a:pt x="10" y="28"/>
                        </a:lnTo>
                        <a:lnTo>
                          <a:pt x="62" y="58"/>
                        </a:lnTo>
                        <a:lnTo>
                          <a:pt x="80" y="68"/>
                        </a:lnTo>
                        <a:lnTo>
                          <a:pt x="92" y="72"/>
                        </a:lnTo>
                        <a:lnTo>
                          <a:pt x="104" y="74"/>
                        </a:lnTo>
                        <a:lnTo>
                          <a:pt x="118" y="74"/>
                        </a:lnTo>
                        <a:lnTo>
                          <a:pt x="130" y="70"/>
                        </a:lnTo>
                        <a:lnTo>
                          <a:pt x="134" y="68"/>
                        </a:lnTo>
                        <a:lnTo>
                          <a:pt x="164" y="50"/>
                        </a:lnTo>
                        <a:lnTo>
                          <a:pt x="168" y="48"/>
                        </a:lnTo>
                        <a:lnTo>
                          <a:pt x="172" y="44"/>
                        </a:lnTo>
                        <a:lnTo>
                          <a:pt x="174" y="40"/>
                        </a:lnTo>
                        <a:lnTo>
                          <a:pt x="174" y="36"/>
                        </a:lnTo>
                        <a:lnTo>
                          <a:pt x="174" y="22"/>
                        </a:lnTo>
                        <a:lnTo>
                          <a:pt x="174" y="28"/>
                        </a:lnTo>
                        <a:lnTo>
                          <a:pt x="170" y="32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6" name="Freeform 128"/>
                  <p:cNvSpPr>
                    <a:spLocks/>
                  </p:cNvSpPr>
                  <p:nvPr/>
                </p:nvSpPr>
                <p:spPr bwMode="auto">
                  <a:xfrm>
                    <a:off x="4160" y="2490"/>
                    <a:ext cx="174" cy="102"/>
                  </a:xfrm>
                  <a:custGeom>
                    <a:avLst/>
                    <a:gdLst>
                      <a:gd name="T0" fmla="*/ 164 w 174"/>
                      <a:gd name="T1" fmla="*/ 78 h 102"/>
                      <a:gd name="T2" fmla="*/ 168 w 174"/>
                      <a:gd name="T3" fmla="*/ 76 h 102"/>
                      <a:gd name="T4" fmla="*/ 172 w 174"/>
                      <a:gd name="T5" fmla="*/ 72 h 102"/>
                      <a:gd name="T6" fmla="*/ 174 w 174"/>
                      <a:gd name="T7" fmla="*/ 68 h 102"/>
                      <a:gd name="T8" fmla="*/ 174 w 174"/>
                      <a:gd name="T9" fmla="*/ 62 h 102"/>
                      <a:gd name="T10" fmla="*/ 174 w 174"/>
                      <a:gd name="T11" fmla="*/ 58 h 102"/>
                      <a:gd name="T12" fmla="*/ 172 w 174"/>
                      <a:gd name="T13" fmla="*/ 54 h 102"/>
                      <a:gd name="T14" fmla="*/ 168 w 174"/>
                      <a:gd name="T15" fmla="*/ 50 h 102"/>
                      <a:gd name="T16" fmla="*/ 164 w 174"/>
                      <a:gd name="T17" fmla="*/ 48 h 102"/>
                      <a:gd name="T18" fmla="*/ 94 w 174"/>
                      <a:gd name="T19" fmla="*/ 8 h 102"/>
                      <a:gd name="T20" fmla="*/ 82 w 174"/>
                      <a:gd name="T21" fmla="*/ 2 h 102"/>
                      <a:gd name="T22" fmla="*/ 68 w 174"/>
                      <a:gd name="T23" fmla="*/ 0 h 102"/>
                      <a:gd name="T24" fmla="*/ 52 w 174"/>
                      <a:gd name="T25" fmla="*/ 2 h 102"/>
                      <a:gd name="T26" fmla="*/ 40 w 174"/>
                      <a:gd name="T27" fmla="*/ 8 h 102"/>
                      <a:gd name="T28" fmla="*/ 10 w 174"/>
                      <a:gd name="T29" fmla="*/ 24 h 102"/>
                      <a:gd name="T30" fmla="*/ 6 w 174"/>
                      <a:gd name="T31" fmla="*/ 28 h 102"/>
                      <a:gd name="T32" fmla="*/ 2 w 174"/>
                      <a:gd name="T33" fmla="*/ 32 h 102"/>
                      <a:gd name="T34" fmla="*/ 0 w 174"/>
                      <a:gd name="T35" fmla="*/ 36 h 102"/>
                      <a:gd name="T36" fmla="*/ 0 w 174"/>
                      <a:gd name="T37" fmla="*/ 40 h 102"/>
                      <a:gd name="T38" fmla="*/ 0 w 174"/>
                      <a:gd name="T39" fmla="*/ 44 h 102"/>
                      <a:gd name="T40" fmla="*/ 2 w 174"/>
                      <a:gd name="T41" fmla="*/ 48 h 102"/>
                      <a:gd name="T42" fmla="*/ 6 w 174"/>
                      <a:gd name="T43" fmla="*/ 52 h 102"/>
                      <a:gd name="T44" fmla="*/ 10 w 174"/>
                      <a:gd name="T45" fmla="*/ 56 h 102"/>
                      <a:gd name="T46" fmla="*/ 80 w 174"/>
                      <a:gd name="T47" fmla="*/ 96 h 102"/>
                      <a:gd name="T48" fmla="*/ 92 w 174"/>
                      <a:gd name="T49" fmla="*/ 100 h 102"/>
                      <a:gd name="T50" fmla="*/ 108 w 174"/>
                      <a:gd name="T51" fmla="*/ 102 h 102"/>
                      <a:gd name="T52" fmla="*/ 122 w 174"/>
                      <a:gd name="T53" fmla="*/ 100 h 102"/>
                      <a:gd name="T54" fmla="*/ 134 w 174"/>
                      <a:gd name="T55" fmla="*/ 96 h 102"/>
                      <a:gd name="T56" fmla="*/ 164 w 174"/>
                      <a:gd name="T57" fmla="*/ 78 h 10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74"/>
                      <a:gd name="T88" fmla="*/ 0 h 102"/>
                      <a:gd name="T89" fmla="*/ 174 w 174"/>
                      <a:gd name="T90" fmla="*/ 102 h 102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74" h="102">
                        <a:moveTo>
                          <a:pt x="164" y="78"/>
                        </a:moveTo>
                        <a:lnTo>
                          <a:pt x="168" y="76"/>
                        </a:lnTo>
                        <a:lnTo>
                          <a:pt x="172" y="72"/>
                        </a:lnTo>
                        <a:lnTo>
                          <a:pt x="174" y="68"/>
                        </a:lnTo>
                        <a:lnTo>
                          <a:pt x="174" y="62"/>
                        </a:lnTo>
                        <a:lnTo>
                          <a:pt x="174" y="58"/>
                        </a:lnTo>
                        <a:lnTo>
                          <a:pt x="172" y="54"/>
                        </a:lnTo>
                        <a:lnTo>
                          <a:pt x="168" y="50"/>
                        </a:lnTo>
                        <a:lnTo>
                          <a:pt x="164" y="48"/>
                        </a:lnTo>
                        <a:lnTo>
                          <a:pt x="94" y="8"/>
                        </a:lnTo>
                        <a:lnTo>
                          <a:pt x="82" y="2"/>
                        </a:lnTo>
                        <a:lnTo>
                          <a:pt x="68" y="0"/>
                        </a:lnTo>
                        <a:lnTo>
                          <a:pt x="52" y="2"/>
                        </a:lnTo>
                        <a:lnTo>
                          <a:pt x="40" y="8"/>
                        </a:lnTo>
                        <a:lnTo>
                          <a:pt x="10" y="24"/>
                        </a:lnTo>
                        <a:lnTo>
                          <a:pt x="6" y="28"/>
                        </a:lnTo>
                        <a:lnTo>
                          <a:pt x="2" y="32"/>
                        </a:lnTo>
                        <a:lnTo>
                          <a:pt x="0" y="36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2" y="48"/>
                        </a:lnTo>
                        <a:lnTo>
                          <a:pt x="6" y="52"/>
                        </a:lnTo>
                        <a:lnTo>
                          <a:pt x="10" y="56"/>
                        </a:lnTo>
                        <a:lnTo>
                          <a:pt x="80" y="96"/>
                        </a:lnTo>
                        <a:lnTo>
                          <a:pt x="92" y="100"/>
                        </a:lnTo>
                        <a:lnTo>
                          <a:pt x="108" y="102"/>
                        </a:lnTo>
                        <a:lnTo>
                          <a:pt x="122" y="100"/>
                        </a:lnTo>
                        <a:lnTo>
                          <a:pt x="134" y="96"/>
                        </a:lnTo>
                        <a:lnTo>
                          <a:pt x="164" y="78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7" name="Freeform 129"/>
                  <p:cNvSpPr>
                    <a:spLocks/>
                  </p:cNvSpPr>
                  <p:nvPr/>
                </p:nvSpPr>
                <p:spPr bwMode="auto">
                  <a:xfrm>
                    <a:off x="4186" y="2387"/>
                    <a:ext cx="136" cy="185"/>
                  </a:xfrm>
                  <a:custGeom>
                    <a:avLst/>
                    <a:gdLst>
                      <a:gd name="T0" fmla="*/ 0 w 136"/>
                      <a:gd name="T1" fmla="*/ 139 h 185"/>
                      <a:gd name="T2" fmla="*/ 80 w 136"/>
                      <a:gd name="T3" fmla="*/ 185 h 185"/>
                      <a:gd name="T4" fmla="*/ 90 w 136"/>
                      <a:gd name="T5" fmla="*/ 177 h 185"/>
                      <a:gd name="T6" fmla="*/ 100 w 136"/>
                      <a:gd name="T7" fmla="*/ 167 h 185"/>
                      <a:gd name="T8" fmla="*/ 110 w 136"/>
                      <a:gd name="T9" fmla="*/ 153 h 185"/>
                      <a:gd name="T10" fmla="*/ 122 w 136"/>
                      <a:gd name="T11" fmla="*/ 135 h 185"/>
                      <a:gd name="T12" fmla="*/ 130 w 136"/>
                      <a:gd name="T13" fmla="*/ 111 h 185"/>
                      <a:gd name="T14" fmla="*/ 134 w 136"/>
                      <a:gd name="T15" fmla="*/ 99 h 185"/>
                      <a:gd name="T16" fmla="*/ 136 w 136"/>
                      <a:gd name="T17" fmla="*/ 85 h 185"/>
                      <a:gd name="T18" fmla="*/ 136 w 136"/>
                      <a:gd name="T19" fmla="*/ 70 h 185"/>
                      <a:gd name="T20" fmla="*/ 136 w 136"/>
                      <a:gd name="T21" fmla="*/ 54 h 185"/>
                      <a:gd name="T22" fmla="*/ 42 w 136"/>
                      <a:gd name="T23" fmla="*/ 0 h 185"/>
                      <a:gd name="T24" fmla="*/ 44 w 136"/>
                      <a:gd name="T25" fmla="*/ 12 h 185"/>
                      <a:gd name="T26" fmla="*/ 48 w 136"/>
                      <a:gd name="T27" fmla="*/ 26 h 185"/>
                      <a:gd name="T28" fmla="*/ 48 w 136"/>
                      <a:gd name="T29" fmla="*/ 44 h 185"/>
                      <a:gd name="T30" fmla="*/ 44 w 136"/>
                      <a:gd name="T31" fmla="*/ 66 h 185"/>
                      <a:gd name="T32" fmla="*/ 40 w 136"/>
                      <a:gd name="T33" fmla="*/ 77 h 185"/>
                      <a:gd name="T34" fmla="*/ 36 w 136"/>
                      <a:gd name="T35" fmla="*/ 89 h 185"/>
                      <a:gd name="T36" fmla="*/ 30 w 136"/>
                      <a:gd name="T37" fmla="*/ 101 h 185"/>
                      <a:gd name="T38" fmla="*/ 22 w 136"/>
                      <a:gd name="T39" fmla="*/ 113 h 185"/>
                      <a:gd name="T40" fmla="*/ 12 w 136"/>
                      <a:gd name="T41" fmla="*/ 127 h 185"/>
                      <a:gd name="T42" fmla="*/ 0 w 136"/>
                      <a:gd name="T43" fmla="*/ 139 h 185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36"/>
                      <a:gd name="T67" fmla="*/ 0 h 185"/>
                      <a:gd name="T68" fmla="*/ 136 w 136"/>
                      <a:gd name="T69" fmla="*/ 185 h 185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36" h="185">
                        <a:moveTo>
                          <a:pt x="0" y="139"/>
                        </a:moveTo>
                        <a:lnTo>
                          <a:pt x="80" y="185"/>
                        </a:lnTo>
                        <a:lnTo>
                          <a:pt x="90" y="177"/>
                        </a:lnTo>
                        <a:lnTo>
                          <a:pt x="100" y="167"/>
                        </a:lnTo>
                        <a:lnTo>
                          <a:pt x="110" y="153"/>
                        </a:lnTo>
                        <a:lnTo>
                          <a:pt x="122" y="135"/>
                        </a:lnTo>
                        <a:lnTo>
                          <a:pt x="130" y="111"/>
                        </a:lnTo>
                        <a:lnTo>
                          <a:pt x="134" y="99"/>
                        </a:lnTo>
                        <a:lnTo>
                          <a:pt x="136" y="85"/>
                        </a:lnTo>
                        <a:lnTo>
                          <a:pt x="136" y="70"/>
                        </a:lnTo>
                        <a:lnTo>
                          <a:pt x="136" y="54"/>
                        </a:lnTo>
                        <a:lnTo>
                          <a:pt x="42" y="0"/>
                        </a:lnTo>
                        <a:lnTo>
                          <a:pt x="44" y="12"/>
                        </a:lnTo>
                        <a:lnTo>
                          <a:pt x="48" y="26"/>
                        </a:lnTo>
                        <a:lnTo>
                          <a:pt x="48" y="44"/>
                        </a:lnTo>
                        <a:lnTo>
                          <a:pt x="44" y="66"/>
                        </a:lnTo>
                        <a:lnTo>
                          <a:pt x="40" y="77"/>
                        </a:lnTo>
                        <a:lnTo>
                          <a:pt x="36" y="89"/>
                        </a:lnTo>
                        <a:lnTo>
                          <a:pt x="30" y="101"/>
                        </a:lnTo>
                        <a:lnTo>
                          <a:pt x="22" y="113"/>
                        </a:lnTo>
                        <a:lnTo>
                          <a:pt x="12" y="127"/>
                        </a:lnTo>
                        <a:lnTo>
                          <a:pt x="0" y="139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8" name="Freeform 130"/>
                  <p:cNvSpPr>
                    <a:spLocks/>
                  </p:cNvSpPr>
                  <p:nvPr/>
                </p:nvSpPr>
                <p:spPr bwMode="auto">
                  <a:xfrm>
                    <a:off x="4266" y="2437"/>
                    <a:ext cx="64" cy="135"/>
                  </a:xfrm>
                  <a:custGeom>
                    <a:avLst/>
                    <a:gdLst>
                      <a:gd name="T0" fmla="*/ 64 w 64"/>
                      <a:gd name="T1" fmla="*/ 0 h 135"/>
                      <a:gd name="T2" fmla="*/ 56 w 64"/>
                      <a:gd name="T3" fmla="*/ 4 h 135"/>
                      <a:gd name="T4" fmla="*/ 56 w 64"/>
                      <a:gd name="T5" fmla="*/ 24 h 135"/>
                      <a:gd name="T6" fmla="*/ 54 w 64"/>
                      <a:gd name="T7" fmla="*/ 43 h 135"/>
                      <a:gd name="T8" fmla="*/ 50 w 64"/>
                      <a:gd name="T9" fmla="*/ 59 h 135"/>
                      <a:gd name="T10" fmla="*/ 46 w 64"/>
                      <a:gd name="T11" fmla="*/ 75 h 135"/>
                      <a:gd name="T12" fmla="*/ 40 w 64"/>
                      <a:gd name="T13" fmla="*/ 87 h 135"/>
                      <a:gd name="T14" fmla="*/ 32 w 64"/>
                      <a:gd name="T15" fmla="*/ 99 h 135"/>
                      <a:gd name="T16" fmla="*/ 20 w 64"/>
                      <a:gd name="T17" fmla="*/ 119 h 135"/>
                      <a:gd name="T18" fmla="*/ 6 w 64"/>
                      <a:gd name="T19" fmla="*/ 131 h 135"/>
                      <a:gd name="T20" fmla="*/ 0 w 64"/>
                      <a:gd name="T21" fmla="*/ 135 h 135"/>
                      <a:gd name="T22" fmla="*/ 24 w 64"/>
                      <a:gd name="T23" fmla="*/ 121 h 135"/>
                      <a:gd name="T24" fmla="*/ 32 w 64"/>
                      <a:gd name="T25" fmla="*/ 115 h 135"/>
                      <a:gd name="T26" fmla="*/ 40 w 64"/>
                      <a:gd name="T27" fmla="*/ 107 h 135"/>
                      <a:gd name="T28" fmla="*/ 48 w 64"/>
                      <a:gd name="T29" fmla="*/ 93 h 135"/>
                      <a:gd name="T30" fmla="*/ 56 w 64"/>
                      <a:gd name="T31" fmla="*/ 77 h 135"/>
                      <a:gd name="T32" fmla="*/ 62 w 64"/>
                      <a:gd name="T33" fmla="*/ 55 h 135"/>
                      <a:gd name="T34" fmla="*/ 64 w 64"/>
                      <a:gd name="T35" fmla="*/ 29 h 135"/>
                      <a:gd name="T36" fmla="*/ 64 w 64"/>
                      <a:gd name="T37" fmla="*/ 0 h 13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4"/>
                      <a:gd name="T58" fmla="*/ 0 h 135"/>
                      <a:gd name="T59" fmla="*/ 64 w 64"/>
                      <a:gd name="T60" fmla="*/ 135 h 13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4" h="135">
                        <a:moveTo>
                          <a:pt x="64" y="0"/>
                        </a:moveTo>
                        <a:lnTo>
                          <a:pt x="56" y="4"/>
                        </a:lnTo>
                        <a:lnTo>
                          <a:pt x="56" y="24"/>
                        </a:lnTo>
                        <a:lnTo>
                          <a:pt x="54" y="43"/>
                        </a:lnTo>
                        <a:lnTo>
                          <a:pt x="50" y="59"/>
                        </a:lnTo>
                        <a:lnTo>
                          <a:pt x="46" y="75"/>
                        </a:lnTo>
                        <a:lnTo>
                          <a:pt x="40" y="87"/>
                        </a:lnTo>
                        <a:lnTo>
                          <a:pt x="32" y="99"/>
                        </a:lnTo>
                        <a:lnTo>
                          <a:pt x="20" y="119"/>
                        </a:lnTo>
                        <a:lnTo>
                          <a:pt x="6" y="131"/>
                        </a:lnTo>
                        <a:lnTo>
                          <a:pt x="0" y="135"/>
                        </a:lnTo>
                        <a:lnTo>
                          <a:pt x="24" y="121"/>
                        </a:lnTo>
                        <a:lnTo>
                          <a:pt x="32" y="115"/>
                        </a:lnTo>
                        <a:lnTo>
                          <a:pt x="40" y="107"/>
                        </a:lnTo>
                        <a:lnTo>
                          <a:pt x="48" y="93"/>
                        </a:lnTo>
                        <a:lnTo>
                          <a:pt x="56" y="77"/>
                        </a:lnTo>
                        <a:lnTo>
                          <a:pt x="62" y="55"/>
                        </a:lnTo>
                        <a:lnTo>
                          <a:pt x="64" y="29"/>
                        </a:lnTo>
                        <a:lnTo>
                          <a:pt x="64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79" name="Freeform 131"/>
                  <p:cNvSpPr>
                    <a:spLocks/>
                  </p:cNvSpPr>
                  <p:nvPr/>
                </p:nvSpPr>
                <p:spPr bwMode="auto">
                  <a:xfrm>
                    <a:off x="4072" y="2109"/>
                    <a:ext cx="310" cy="463"/>
                  </a:xfrm>
                  <a:custGeom>
                    <a:avLst/>
                    <a:gdLst>
                      <a:gd name="T0" fmla="*/ 2 w 310"/>
                      <a:gd name="T1" fmla="*/ 8 h 463"/>
                      <a:gd name="T2" fmla="*/ 0 w 310"/>
                      <a:gd name="T3" fmla="*/ 10 h 463"/>
                      <a:gd name="T4" fmla="*/ 0 w 310"/>
                      <a:gd name="T5" fmla="*/ 12 h 463"/>
                      <a:gd name="T6" fmla="*/ 0 w 310"/>
                      <a:gd name="T7" fmla="*/ 298 h 463"/>
                      <a:gd name="T8" fmla="*/ 0 w 310"/>
                      <a:gd name="T9" fmla="*/ 300 h 463"/>
                      <a:gd name="T10" fmla="*/ 2 w 310"/>
                      <a:gd name="T11" fmla="*/ 302 h 463"/>
                      <a:gd name="T12" fmla="*/ 282 w 310"/>
                      <a:gd name="T13" fmla="*/ 463 h 463"/>
                      <a:gd name="T14" fmla="*/ 286 w 310"/>
                      <a:gd name="T15" fmla="*/ 463 h 463"/>
                      <a:gd name="T16" fmla="*/ 288 w 310"/>
                      <a:gd name="T17" fmla="*/ 463 h 463"/>
                      <a:gd name="T18" fmla="*/ 296 w 310"/>
                      <a:gd name="T19" fmla="*/ 457 h 463"/>
                      <a:gd name="T20" fmla="*/ 302 w 310"/>
                      <a:gd name="T21" fmla="*/ 449 h 463"/>
                      <a:gd name="T22" fmla="*/ 308 w 310"/>
                      <a:gd name="T23" fmla="*/ 441 h 463"/>
                      <a:gd name="T24" fmla="*/ 310 w 310"/>
                      <a:gd name="T25" fmla="*/ 435 h 463"/>
                      <a:gd name="T26" fmla="*/ 310 w 310"/>
                      <a:gd name="T27" fmla="*/ 162 h 463"/>
                      <a:gd name="T28" fmla="*/ 310 w 310"/>
                      <a:gd name="T29" fmla="*/ 160 h 463"/>
                      <a:gd name="T30" fmla="*/ 308 w 310"/>
                      <a:gd name="T31" fmla="*/ 158 h 463"/>
                      <a:gd name="T32" fmla="*/ 36 w 310"/>
                      <a:gd name="T33" fmla="*/ 2 h 463"/>
                      <a:gd name="T34" fmla="*/ 32 w 310"/>
                      <a:gd name="T35" fmla="*/ 0 h 463"/>
                      <a:gd name="T36" fmla="*/ 28 w 310"/>
                      <a:gd name="T37" fmla="*/ 0 h 463"/>
                      <a:gd name="T38" fmla="*/ 18 w 310"/>
                      <a:gd name="T39" fmla="*/ 2 h 463"/>
                      <a:gd name="T40" fmla="*/ 2 w 310"/>
                      <a:gd name="T41" fmla="*/ 8 h 463"/>
                      <a:gd name="T42" fmla="*/ 30 w 310"/>
                      <a:gd name="T43" fmla="*/ 10 h 463"/>
                      <a:gd name="T44" fmla="*/ 300 w 310"/>
                      <a:gd name="T45" fmla="*/ 166 h 463"/>
                      <a:gd name="T46" fmla="*/ 300 w 310"/>
                      <a:gd name="T47" fmla="*/ 433 h 463"/>
                      <a:gd name="T48" fmla="*/ 296 w 310"/>
                      <a:gd name="T49" fmla="*/ 443 h 463"/>
                      <a:gd name="T50" fmla="*/ 290 w 310"/>
                      <a:gd name="T51" fmla="*/ 447 h 463"/>
                      <a:gd name="T52" fmla="*/ 284 w 310"/>
                      <a:gd name="T53" fmla="*/ 453 h 463"/>
                      <a:gd name="T54" fmla="*/ 10 w 310"/>
                      <a:gd name="T55" fmla="*/ 294 h 463"/>
                      <a:gd name="T56" fmla="*/ 10 w 310"/>
                      <a:gd name="T57" fmla="*/ 16 h 463"/>
                      <a:gd name="T58" fmla="*/ 22 w 310"/>
                      <a:gd name="T59" fmla="*/ 10 h 463"/>
                      <a:gd name="T60" fmla="*/ 28 w 310"/>
                      <a:gd name="T61" fmla="*/ 8 h 463"/>
                      <a:gd name="T62" fmla="*/ 30 w 310"/>
                      <a:gd name="T63" fmla="*/ 10 h 463"/>
                      <a:gd name="T64" fmla="*/ 2 w 310"/>
                      <a:gd name="T65" fmla="*/ 8 h 463"/>
                      <a:gd name="T66" fmla="*/ 300 w 310"/>
                      <a:gd name="T67" fmla="*/ 435 h 463"/>
                      <a:gd name="T68" fmla="*/ 2 w 310"/>
                      <a:gd name="T69" fmla="*/ 8 h 463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310"/>
                      <a:gd name="T106" fmla="*/ 0 h 463"/>
                      <a:gd name="T107" fmla="*/ 310 w 310"/>
                      <a:gd name="T108" fmla="*/ 463 h 463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310" h="463">
                        <a:moveTo>
                          <a:pt x="2" y="8"/>
                        </a:moveTo>
                        <a:lnTo>
                          <a:pt x="0" y="10"/>
                        </a:lnTo>
                        <a:lnTo>
                          <a:pt x="0" y="12"/>
                        </a:lnTo>
                        <a:lnTo>
                          <a:pt x="0" y="298"/>
                        </a:lnTo>
                        <a:lnTo>
                          <a:pt x="0" y="300"/>
                        </a:lnTo>
                        <a:lnTo>
                          <a:pt x="2" y="302"/>
                        </a:lnTo>
                        <a:lnTo>
                          <a:pt x="282" y="463"/>
                        </a:lnTo>
                        <a:lnTo>
                          <a:pt x="286" y="463"/>
                        </a:lnTo>
                        <a:lnTo>
                          <a:pt x="288" y="463"/>
                        </a:lnTo>
                        <a:lnTo>
                          <a:pt x="296" y="457"/>
                        </a:lnTo>
                        <a:lnTo>
                          <a:pt x="302" y="449"/>
                        </a:lnTo>
                        <a:lnTo>
                          <a:pt x="308" y="441"/>
                        </a:lnTo>
                        <a:lnTo>
                          <a:pt x="310" y="435"/>
                        </a:lnTo>
                        <a:lnTo>
                          <a:pt x="310" y="162"/>
                        </a:lnTo>
                        <a:lnTo>
                          <a:pt x="310" y="160"/>
                        </a:lnTo>
                        <a:lnTo>
                          <a:pt x="308" y="158"/>
                        </a:lnTo>
                        <a:lnTo>
                          <a:pt x="36" y="2"/>
                        </a:lnTo>
                        <a:lnTo>
                          <a:pt x="32" y="0"/>
                        </a:lnTo>
                        <a:lnTo>
                          <a:pt x="28" y="0"/>
                        </a:lnTo>
                        <a:lnTo>
                          <a:pt x="18" y="2"/>
                        </a:lnTo>
                        <a:lnTo>
                          <a:pt x="2" y="8"/>
                        </a:lnTo>
                        <a:lnTo>
                          <a:pt x="30" y="10"/>
                        </a:lnTo>
                        <a:lnTo>
                          <a:pt x="300" y="166"/>
                        </a:lnTo>
                        <a:lnTo>
                          <a:pt x="300" y="433"/>
                        </a:lnTo>
                        <a:lnTo>
                          <a:pt x="296" y="443"/>
                        </a:lnTo>
                        <a:lnTo>
                          <a:pt x="290" y="447"/>
                        </a:lnTo>
                        <a:lnTo>
                          <a:pt x="284" y="453"/>
                        </a:lnTo>
                        <a:lnTo>
                          <a:pt x="10" y="294"/>
                        </a:lnTo>
                        <a:lnTo>
                          <a:pt x="10" y="16"/>
                        </a:lnTo>
                        <a:lnTo>
                          <a:pt x="22" y="10"/>
                        </a:lnTo>
                        <a:lnTo>
                          <a:pt x="28" y="8"/>
                        </a:lnTo>
                        <a:lnTo>
                          <a:pt x="30" y="10"/>
                        </a:lnTo>
                        <a:lnTo>
                          <a:pt x="2" y="8"/>
                        </a:lnTo>
                        <a:lnTo>
                          <a:pt x="300" y="435"/>
                        </a:lnTo>
                        <a:lnTo>
                          <a:pt x="2" y="8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0" name="Freeform 132"/>
                  <p:cNvSpPr>
                    <a:spLocks/>
                  </p:cNvSpPr>
                  <p:nvPr/>
                </p:nvSpPr>
                <p:spPr bwMode="auto">
                  <a:xfrm>
                    <a:off x="4076" y="2121"/>
                    <a:ext cx="282" cy="445"/>
                  </a:xfrm>
                  <a:custGeom>
                    <a:avLst/>
                    <a:gdLst>
                      <a:gd name="T0" fmla="*/ 0 w 282"/>
                      <a:gd name="T1" fmla="*/ 0 h 445"/>
                      <a:gd name="T2" fmla="*/ 282 w 282"/>
                      <a:gd name="T3" fmla="*/ 162 h 445"/>
                      <a:gd name="T4" fmla="*/ 282 w 282"/>
                      <a:gd name="T5" fmla="*/ 445 h 445"/>
                      <a:gd name="T6" fmla="*/ 0 w 282"/>
                      <a:gd name="T7" fmla="*/ 284 h 445"/>
                      <a:gd name="T8" fmla="*/ 0 w 282"/>
                      <a:gd name="T9" fmla="*/ 0 h 4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82"/>
                      <a:gd name="T16" fmla="*/ 0 h 445"/>
                      <a:gd name="T17" fmla="*/ 282 w 282"/>
                      <a:gd name="T18" fmla="*/ 445 h 4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82" h="445">
                        <a:moveTo>
                          <a:pt x="0" y="0"/>
                        </a:moveTo>
                        <a:lnTo>
                          <a:pt x="282" y="162"/>
                        </a:lnTo>
                        <a:lnTo>
                          <a:pt x="282" y="445"/>
                        </a:lnTo>
                        <a:lnTo>
                          <a:pt x="0" y="2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1" name="Freeform 133"/>
                  <p:cNvSpPr>
                    <a:spLocks/>
                  </p:cNvSpPr>
                  <p:nvPr/>
                </p:nvSpPr>
                <p:spPr bwMode="auto">
                  <a:xfrm>
                    <a:off x="4094" y="2153"/>
                    <a:ext cx="246" cy="383"/>
                  </a:xfrm>
                  <a:custGeom>
                    <a:avLst/>
                    <a:gdLst>
                      <a:gd name="T0" fmla="*/ 0 w 246"/>
                      <a:gd name="T1" fmla="*/ 0 h 383"/>
                      <a:gd name="T2" fmla="*/ 246 w 246"/>
                      <a:gd name="T3" fmla="*/ 142 h 383"/>
                      <a:gd name="T4" fmla="*/ 246 w 246"/>
                      <a:gd name="T5" fmla="*/ 383 h 383"/>
                      <a:gd name="T6" fmla="*/ 0 w 246"/>
                      <a:gd name="T7" fmla="*/ 242 h 383"/>
                      <a:gd name="T8" fmla="*/ 0 w 246"/>
                      <a:gd name="T9" fmla="*/ 0 h 38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6"/>
                      <a:gd name="T16" fmla="*/ 0 h 383"/>
                      <a:gd name="T17" fmla="*/ 246 w 246"/>
                      <a:gd name="T18" fmla="*/ 383 h 38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6" h="383">
                        <a:moveTo>
                          <a:pt x="0" y="0"/>
                        </a:moveTo>
                        <a:lnTo>
                          <a:pt x="246" y="142"/>
                        </a:lnTo>
                        <a:lnTo>
                          <a:pt x="246" y="383"/>
                        </a:lnTo>
                        <a:lnTo>
                          <a:pt x="0" y="24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78BA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2" name="Freeform 134"/>
                  <p:cNvSpPr>
                    <a:spLocks/>
                  </p:cNvSpPr>
                  <p:nvPr/>
                </p:nvSpPr>
                <p:spPr bwMode="auto">
                  <a:xfrm>
                    <a:off x="4094" y="2153"/>
                    <a:ext cx="246" cy="383"/>
                  </a:xfrm>
                  <a:custGeom>
                    <a:avLst/>
                    <a:gdLst>
                      <a:gd name="T0" fmla="*/ 4 w 246"/>
                      <a:gd name="T1" fmla="*/ 2 h 383"/>
                      <a:gd name="T2" fmla="*/ 4 w 246"/>
                      <a:gd name="T3" fmla="*/ 240 h 383"/>
                      <a:gd name="T4" fmla="*/ 246 w 246"/>
                      <a:gd name="T5" fmla="*/ 377 h 383"/>
                      <a:gd name="T6" fmla="*/ 246 w 246"/>
                      <a:gd name="T7" fmla="*/ 383 h 383"/>
                      <a:gd name="T8" fmla="*/ 0 w 246"/>
                      <a:gd name="T9" fmla="*/ 242 h 383"/>
                      <a:gd name="T10" fmla="*/ 0 w 246"/>
                      <a:gd name="T11" fmla="*/ 0 h 383"/>
                      <a:gd name="T12" fmla="*/ 4 w 246"/>
                      <a:gd name="T13" fmla="*/ 2 h 38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46"/>
                      <a:gd name="T22" fmla="*/ 0 h 383"/>
                      <a:gd name="T23" fmla="*/ 246 w 246"/>
                      <a:gd name="T24" fmla="*/ 383 h 38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46" h="383">
                        <a:moveTo>
                          <a:pt x="4" y="2"/>
                        </a:moveTo>
                        <a:lnTo>
                          <a:pt x="4" y="240"/>
                        </a:lnTo>
                        <a:lnTo>
                          <a:pt x="246" y="377"/>
                        </a:lnTo>
                        <a:lnTo>
                          <a:pt x="246" y="383"/>
                        </a:lnTo>
                        <a:lnTo>
                          <a:pt x="0" y="242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3" name="Freeform 135"/>
                  <p:cNvSpPr>
                    <a:spLocks/>
                  </p:cNvSpPr>
                  <p:nvPr/>
                </p:nvSpPr>
                <p:spPr bwMode="auto">
                  <a:xfrm>
                    <a:off x="4076" y="2113"/>
                    <a:ext cx="302" cy="170"/>
                  </a:xfrm>
                  <a:custGeom>
                    <a:avLst/>
                    <a:gdLst>
                      <a:gd name="T0" fmla="*/ 30 w 302"/>
                      <a:gd name="T1" fmla="*/ 0 h 170"/>
                      <a:gd name="T2" fmla="*/ 302 w 302"/>
                      <a:gd name="T3" fmla="*/ 158 h 170"/>
                      <a:gd name="T4" fmla="*/ 282 w 302"/>
                      <a:gd name="T5" fmla="*/ 170 h 170"/>
                      <a:gd name="T6" fmla="*/ 0 w 302"/>
                      <a:gd name="T7" fmla="*/ 8 h 170"/>
                      <a:gd name="T8" fmla="*/ 12 w 302"/>
                      <a:gd name="T9" fmla="*/ 2 h 170"/>
                      <a:gd name="T10" fmla="*/ 22 w 302"/>
                      <a:gd name="T11" fmla="*/ 0 h 170"/>
                      <a:gd name="T12" fmla="*/ 26 w 302"/>
                      <a:gd name="T13" fmla="*/ 0 h 170"/>
                      <a:gd name="T14" fmla="*/ 30 w 302"/>
                      <a:gd name="T15" fmla="*/ 0 h 17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302"/>
                      <a:gd name="T25" fmla="*/ 0 h 170"/>
                      <a:gd name="T26" fmla="*/ 302 w 302"/>
                      <a:gd name="T27" fmla="*/ 170 h 17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302" h="170">
                        <a:moveTo>
                          <a:pt x="30" y="0"/>
                        </a:moveTo>
                        <a:lnTo>
                          <a:pt x="302" y="158"/>
                        </a:lnTo>
                        <a:lnTo>
                          <a:pt x="282" y="170"/>
                        </a:lnTo>
                        <a:lnTo>
                          <a:pt x="0" y="8"/>
                        </a:lnTo>
                        <a:lnTo>
                          <a:pt x="12" y="2"/>
                        </a:lnTo>
                        <a:lnTo>
                          <a:pt x="22" y="0"/>
                        </a:lnTo>
                        <a:lnTo>
                          <a:pt x="26" y="0"/>
                        </a:lnTo>
                        <a:lnTo>
                          <a:pt x="30" y="0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4" name="Freeform 136"/>
                  <p:cNvSpPr>
                    <a:spLocks/>
                  </p:cNvSpPr>
                  <p:nvPr/>
                </p:nvSpPr>
                <p:spPr bwMode="auto">
                  <a:xfrm>
                    <a:off x="4358" y="2271"/>
                    <a:ext cx="20" cy="295"/>
                  </a:xfrm>
                  <a:custGeom>
                    <a:avLst/>
                    <a:gdLst>
                      <a:gd name="T0" fmla="*/ 0 w 20"/>
                      <a:gd name="T1" fmla="*/ 295 h 295"/>
                      <a:gd name="T2" fmla="*/ 0 w 20"/>
                      <a:gd name="T3" fmla="*/ 12 h 295"/>
                      <a:gd name="T4" fmla="*/ 20 w 20"/>
                      <a:gd name="T5" fmla="*/ 0 h 295"/>
                      <a:gd name="T6" fmla="*/ 20 w 20"/>
                      <a:gd name="T7" fmla="*/ 271 h 295"/>
                      <a:gd name="T8" fmla="*/ 20 w 20"/>
                      <a:gd name="T9" fmla="*/ 273 h 295"/>
                      <a:gd name="T10" fmla="*/ 14 w 20"/>
                      <a:gd name="T11" fmla="*/ 283 h 295"/>
                      <a:gd name="T12" fmla="*/ 6 w 20"/>
                      <a:gd name="T13" fmla="*/ 289 h 295"/>
                      <a:gd name="T14" fmla="*/ 0 w 20"/>
                      <a:gd name="T15" fmla="*/ 295 h 29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0"/>
                      <a:gd name="T25" fmla="*/ 0 h 295"/>
                      <a:gd name="T26" fmla="*/ 20 w 20"/>
                      <a:gd name="T27" fmla="*/ 295 h 29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0" h="295">
                        <a:moveTo>
                          <a:pt x="0" y="295"/>
                        </a:moveTo>
                        <a:lnTo>
                          <a:pt x="0" y="12"/>
                        </a:lnTo>
                        <a:lnTo>
                          <a:pt x="20" y="0"/>
                        </a:lnTo>
                        <a:lnTo>
                          <a:pt x="20" y="271"/>
                        </a:lnTo>
                        <a:lnTo>
                          <a:pt x="20" y="273"/>
                        </a:lnTo>
                        <a:lnTo>
                          <a:pt x="14" y="283"/>
                        </a:lnTo>
                        <a:lnTo>
                          <a:pt x="6" y="289"/>
                        </a:lnTo>
                        <a:lnTo>
                          <a:pt x="0" y="295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5" name="Freeform 137"/>
                  <p:cNvSpPr>
                    <a:spLocks/>
                  </p:cNvSpPr>
                  <p:nvPr/>
                </p:nvSpPr>
                <p:spPr bwMode="auto">
                  <a:xfrm>
                    <a:off x="4392" y="2259"/>
                    <a:ext cx="357" cy="501"/>
                  </a:xfrm>
                  <a:custGeom>
                    <a:avLst/>
                    <a:gdLst>
                      <a:gd name="T0" fmla="*/ 221 w 357"/>
                      <a:gd name="T1" fmla="*/ 2 h 501"/>
                      <a:gd name="T2" fmla="*/ 12 w 357"/>
                      <a:gd name="T3" fmla="*/ 124 h 501"/>
                      <a:gd name="T4" fmla="*/ 8 w 357"/>
                      <a:gd name="T5" fmla="*/ 128 h 501"/>
                      <a:gd name="T6" fmla="*/ 4 w 357"/>
                      <a:gd name="T7" fmla="*/ 132 h 501"/>
                      <a:gd name="T8" fmla="*/ 2 w 357"/>
                      <a:gd name="T9" fmla="*/ 136 h 501"/>
                      <a:gd name="T10" fmla="*/ 0 w 357"/>
                      <a:gd name="T11" fmla="*/ 142 h 501"/>
                      <a:gd name="T12" fmla="*/ 0 w 357"/>
                      <a:gd name="T13" fmla="*/ 421 h 501"/>
                      <a:gd name="T14" fmla="*/ 2 w 357"/>
                      <a:gd name="T15" fmla="*/ 425 h 501"/>
                      <a:gd name="T16" fmla="*/ 4 w 357"/>
                      <a:gd name="T17" fmla="*/ 431 h 501"/>
                      <a:gd name="T18" fmla="*/ 8 w 357"/>
                      <a:gd name="T19" fmla="*/ 435 h 501"/>
                      <a:gd name="T20" fmla="*/ 12 w 357"/>
                      <a:gd name="T21" fmla="*/ 439 h 501"/>
                      <a:gd name="T22" fmla="*/ 115 w 357"/>
                      <a:gd name="T23" fmla="*/ 499 h 501"/>
                      <a:gd name="T24" fmla="*/ 119 w 357"/>
                      <a:gd name="T25" fmla="*/ 501 h 501"/>
                      <a:gd name="T26" fmla="*/ 125 w 357"/>
                      <a:gd name="T27" fmla="*/ 501 h 501"/>
                      <a:gd name="T28" fmla="*/ 131 w 357"/>
                      <a:gd name="T29" fmla="*/ 501 h 501"/>
                      <a:gd name="T30" fmla="*/ 135 w 357"/>
                      <a:gd name="T31" fmla="*/ 499 h 501"/>
                      <a:gd name="T32" fmla="*/ 347 w 357"/>
                      <a:gd name="T33" fmla="*/ 377 h 501"/>
                      <a:gd name="T34" fmla="*/ 351 w 357"/>
                      <a:gd name="T35" fmla="*/ 373 h 501"/>
                      <a:gd name="T36" fmla="*/ 353 w 357"/>
                      <a:gd name="T37" fmla="*/ 369 h 501"/>
                      <a:gd name="T38" fmla="*/ 355 w 357"/>
                      <a:gd name="T39" fmla="*/ 363 h 501"/>
                      <a:gd name="T40" fmla="*/ 357 w 357"/>
                      <a:gd name="T41" fmla="*/ 359 h 501"/>
                      <a:gd name="T42" fmla="*/ 357 w 357"/>
                      <a:gd name="T43" fmla="*/ 80 h 501"/>
                      <a:gd name="T44" fmla="*/ 355 w 357"/>
                      <a:gd name="T45" fmla="*/ 74 h 501"/>
                      <a:gd name="T46" fmla="*/ 353 w 357"/>
                      <a:gd name="T47" fmla="*/ 70 h 501"/>
                      <a:gd name="T48" fmla="*/ 351 w 357"/>
                      <a:gd name="T49" fmla="*/ 66 h 501"/>
                      <a:gd name="T50" fmla="*/ 347 w 357"/>
                      <a:gd name="T51" fmla="*/ 62 h 501"/>
                      <a:gd name="T52" fmla="*/ 243 w 357"/>
                      <a:gd name="T53" fmla="*/ 2 h 501"/>
                      <a:gd name="T54" fmla="*/ 237 w 357"/>
                      <a:gd name="T55" fmla="*/ 0 h 501"/>
                      <a:gd name="T56" fmla="*/ 231 w 357"/>
                      <a:gd name="T57" fmla="*/ 0 h 501"/>
                      <a:gd name="T58" fmla="*/ 227 w 357"/>
                      <a:gd name="T59" fmla="*/ 0 h 501"/>
                      <a:gd name="T60" fmla="*/ 221 w 357"/>
                      <a:gd name="T61" fmla="*/ 2 h 501"/>
                      <a:gd name="T62" fmla="*/ 119 w 357"/>
                      <a:gd name="T63" fmla="*/ 491 h 501"/>
                      <a:gd name="T64" fmla="*/ 16 w 357"/>
                      <a:gd name="T65" fmla="*/ 431 h 501"/>
                      <a:gd name="T66" fmla="*/ 12 w 357"/>
                      <a:gd name="T67" fmla="*/ 427 h 501"/>
                      <a:gd name="T68" fmla="*/ 10 w 357"/>
                      <a:gd name="T69" fmla="*/ 421 h 501"/>
                      <a:gd name="T70" fmla="*/ 10 w 357"/>
                      <a:gd name="T71" fmla="*/ 142 h 501"/>
                      <a:gd name="T72" fmla="*/ 12 w 357"/>
                      <a:gd name="T73" fmla="*/ 136 h 501"/>
                      <a:gd name="T74" fmla="*/ 16 w 357"/>
                      <a:gd name="T75" fmla="*/ 132 h 501"/>
                      <a:gd name="T76" fmla="*/ 227 w 357"/>
                      <a:gd name="T77" fmla="*/ 10 h 501"/>
                      <a:gd name="T78" fmla="*/ 231 w 357"/>
                      <a:gd name="T79" fmla="*/ 8 h 501"/>
                      <a:gd name="T80" fmla="*/ 237 w 357"/>
                      <a:gd name="T81" fmla="*/ 10 h 501"/>
                      <a:gd name="T82" fmla="*/ 341 w 357"/>
                      <a:gd name="T83" fmla="*/ 70 h 501"/>
                      <a:gd name="T84" fmla="*/ 345 w 357"/>
                      <a:gd name="T85" fmla="*/ 74 h 501"/>
                      <a:gd name="T86" fmla="*/ 347 w 357"/>
                      <a:gd name="T87" fmla="*/ 80 h 501"/>
                      <a:gd name="T88" fmla="*/ 347 w 357"/>
                      <a:gd name="T89" fmla="*/ 359 h 501"/>
                      <a:gd name="T90" fmla="*/ 345 w 357"/>
                      <a:gd name="T91" fmla="*/ 363 h 501"/>
                      <a:gd name="T92" fmla="*/ 341 w 357"/>
                      <a:gd name="T93" fmla="*/ 369 h 501"/>
                      <a:gd name="T94" fmla="*/ 131 w 357"/>
                      <a:gd name="T95" fmla="*/ 491 h 501"/>
                      <a:gd name="T96" fmla="*/ 125 w 357"/>
                      <a:gd name="T97" fmla="*/ 491 h 501"/>
                      <a:gd name="T98" fmla="*/ 119 w 357"/>
                      <a:gd name="T99" fmla="*/ 491 h 501"/>
                      <a:gd name="T100" fmla="*/ 221 w 357"/>
                      <a:gd name="T101" fmla="*/ 2 h 501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357"/>
                      <a:gd name="T154" fmla="*/ 0 h 501"/>
                      <a:gd name="T155" fmla="*/ 357 w 357"/>
                      <a:gd name="T156" fmla="*/ 501 h 501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357" h="501">
                        <a:moveTo>
                          <a:pt x="221" y="2"/>
                        </a:moveTo>
                        <a:lnTo>
                          <a:pt x="12" y="124"/>
                        </a:lnTo>
                        <a:lnTo>
                          <a:pt x="8" y="128"/>
                        </a:lnTo>
                        <a:lnTo>
                          <a:pt x="4" y="132"/>
                        </a:lnTo>
                        <a:lnTo>
                          <a:pt x="2" y="136"/>
                        </a:lnTo>
                        <a:lnTo>
                          <a:pt x="0" y="142"/>
                        </a:lnTo>
                        <a:lnTo>
                          <a:pt x="0" y="421"/>
                        </a:lnTo>
                        <a:lnTo>
                          <a:pt x="2" y="425"/>
                        </a:lnTo>
                        <a:lnTo>
                          <a:pt x="4" y="431"/>
                        </a:lnTo>
                        <a:lnTo>
                          <a:pt x="8" y="435"/>
                        </a:lnTo>
                        <a:lnTo>
                          <a:pt x="12" y="439"/>
                        </a:lnTo>
                        <a:lnTo>
                          <a:pt x="115" y="499"/>
                        </a:lnTo>
                        <a:lnTo>
                          <a:pt x="119" y="501"/>
                        </a:lnTo>
                        <a:lnTo>
                          <a:pt x="125" y="501"/>
                        </a:lnTo>
                        <a:lnTo>
                          <a:pt x="131" y="501"/>
                        </a:lnTo>
                        <a:lnTo>
                          <a:pt x="135" y="499"/>
                        </a:lnTo>
                        <a:lnTo>
                          <a:pt x="347" y="377"/>
                        </a:lnTo>
                        <a:lnTo>
                          <a:pt x="351" y="373"/>
                        </a:lnTo>
                        <a:lnTo>
                          <a:pt x="353" y="369"/>
                        </a:lnTo>
                        <a:lnTo>
                          <a:pt x="355" y="363"/>
                        </a:lnTo>
                        <a:lnTo>
                          <a:pt x="357" y="359"/>
                        </a:lnTo>
                        <a:lnTo>
                          <a:pt x="357" y="80"/>
                        </a:lnTo>
                        <a:lnTo>
                          <a:pt x="355" y="74"/>
                        </a:lnTo>
                        <a:lnTo>
                          <a:pt x="353" y="70"/>
                        </a:lnTo>
                        <a:lnTo>
                          <a:pt x="351" y="66"/>
                        </a:lnTo>
                        <a:lnTo>
                          <a:pt x="347" y="62"/>
                        </a:lnTo>
                        <a:lnTo>
                          <a:pt x="243" y="2"/>
                        </a:lnTo>
                        <a:lnTo>
                          <a:pt x="237" y="0"/>
                        </a:lnTo>
                        <a:lnTo>
                          <a:pt x="231" y="0"/>
                        </a:lnTo>
                        <a:lnTo>
                          <a:pt x="227" y="0"/>
                        </a:lnTo>
                        <a:lnTo>
                          <a:pt x="221" y="2"/>
                        </a:lnTo>
                        <a:lnTo>
                          <a:pt x="119" y="491"/>
                        </a:lnTo>
                        <a:lnTo>
                          <a:pt x="16" y="431"/>
                        </a:lnTo>
                        <a:lnTo>
                          <a:pt x="12" y="427"/>
                        </a:lnTo>
                        <a:lnTo>
                          <a:pt x="10" y="421"/>
                        </a:lnTo>
                        <a:lnTo>
                          <a:pt x="10" y="142"/>
                        </a:lnTo>
                        <a:lnTo>
                          <a:pt x="12" y="136"/>
                        </a:lnTo>
                        <a:lnTo>
                          <a:pt x="16" y="132"/>
                        </a:lnTo>
                        <a:lnTo>
                          <a:pt x="227" y="10"/>
                        </a:lnTo>
                        <a:lnTo>
                          <a:pt x="231" y="8"/>
                        </a:lnTo>
                        <a:lnTo>
                          <a:pt x="237" y="10"/>
                        </a:lnTo>
                        <a:lnTo>
                          <a:pt x="341" y="70"/>
                        </a:lnTo>
                        <a:lnTo>
                          <a:pt x="345" y="74"/>
                        </a:lnTo>
                        <a:lnTo>
                          <a:pt x="347" y="80"/>
                        </a:lnTo>
                        <a:lnTo>
                          <a:pt x="347" y="359"/>
                        </a:lnTo>
                        <a:lnTo>
                          <a:pt x="345" y="363"/>
                        </a:lnTo>
                        <a:lnTo>
                          <a:pt x="341" y="369"/>
                        </a:lnTo>
                        <a:lnTo>
                          <a:pt x="131" y="491"/>
                        </a:lnTo>
                        <a:lnTo>
                          <a:pt x="125" y="491"/>
                        </a:lnTo>
                        <a:lnTo>
                          <a:pt x="119" y="491"/>
                        </a:lnTo>
                        <a:lnTo>
                          <a:pt x="221" y="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6" name="Freeform 138"/>
                  <p:cNvSpPr>
                    <a:spLocks/>
                  </p:cNvSpPr>
                  <p:nvPr/>
                </p:nvSpPr>
                <p:spPr bwMode="auto">
                  <a:xfrm>
                    <a:off x="4398" y="2393"/>
                    <a:ext cx="119" cy="363"/>
                  </a:xfrm>
                  <a:custGeom>
                    <a:avLst/>
                    <a:gdLst>
                      <a:gd name="T0" fmla="*/ 119 w 119"/>
                      <a:gd name="T1" fmla="*/ 363 h 363"/>
                      <a:gd name="T2" fmla="*/ 119 w 119"/>
                      <a:gd name="T3" fmla="*/ 69 h 363"/>
                      <a:gd name="T4" fmla="*/ 2 w 119"/>
                      <a:gd name="T5" fmla="*/ 0 h 363"/>
                      <a:gd name="T6" fmla="*/ 0 w 119"/>
                      <a:gd name="T7" fmla="*/ 8 h 363"/>
                      <a:gd name="T8" fmla="*/ 0 w 119"/>
                      <a:gd name="T9" fmla="*/ 287 h 363"/>
                      <a:gd name="T10" fmla="*/ 2 w 119"/>
                      <a:gd name="T11" fmla="*/ 295 h 363"/>
                      <a:gd name="T12" fmla="*/ 8 w 119"/>
                      <a:gd name="T13" fmla="*/ 301 h 363"/>
                      <a:gd name="T14" fmla="*/ 111 w 119"/>
                      <a:gd name="T15" fmla="*/ 361 h 363"/>
                      <a:gd name="T16" fmla="*/ 119 w 119"/>
                      <a:gd name="T17" fmla="*/ 363 h 36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9"/>
                      <a:gd name="T28" fmla="*/ 0 h 363"/>
                      <a:gd name="T29" fmla="*/ 119 w 119"/>
                      <a:gd name="T30" fmla="*/ 363 h 36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9" h="363">
                        <a:moveTo>
                          <a:pt x="119" y="363"/>
                        </a:moveTo>
                        <a:lnTo>
                          <a:pt x="119" y="69"/>
                        </a:lnTo>
                        <a:lnTo>
                          <a:pt x="2" y="0"/>
                        </a:lnTo>
                        <a:lnTo>
                          <a:pt x="0" y="8"/>
                        </a:lnTo>
                        <a:lnTo>
                          <a:pt x="0" y="287"/>
                        </a:lnTo>
                        <a:lnTo>
                          <a:pt x="2" y="295"/>
                        </a:lnTo>
                        <a:lnTo>
                          <a:pt x="8" y="301"/>
                        </a:lnTo>
                        <a:lnTo>
                          <a:pt x="111" y="361"/>
                        </a:lnTo>
                        <a:lnTo>
                          <a:pt x="119" y="363"/>
                        </a:lnTo>
                        <a:close/>
                      </a:path>
                    </a:pathLst>
                  </a:custGeom>
                  <a:solidFill>
                    <a:srgbClr val="CCCCCC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7" name="Freeform 139"/>
                  <p:cNvSpPr>
                    <a:spLocks/>
                  </p:cNvSpPr>
                  <p:nvPr/>
                </p:nvSpPr>
                <p:spPr bwMode="auto">
                  <a:xfrm>
                    <a:off x="4406" y="2425"/>
                    <a:ext cx="99" cy="165"/>
                  </a:xfrm>
                  <a:custGeom>
                    <a:avLst/>
                    <a:gdLst>
                      <a:gd name="T0" fmla="*/ 0 w 99"/>
                      <a:gd name="T1" fmla="*/ 0 h 165"/>
                      <a:gd name="T2" fmla="*/ 99 w 99"/>
                      <a:gd name="T3" fmla="*/ 57 h 165"/>
                      <a:gd name="T4" fmla="*/ 99 w 99"/>
                      <a:gd name="T5" fmla="*/ 165 h 165"/>
                      <a:gd name="T6" fmla="*/ 0 w 99"/>
                      <a:gd name="T7" fmla="*/ 109 h 165"/>
                      <a:gd name="T8" fmla="*/ 0 w 99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"/>
                      <a:gd name="T16" fmla="*/ 0 h 165"/>
                      <a:gd name="T17" fmla="*/ 99 w 99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" h="165">
                        <a:moveTo>
                          <a:pt x="0" y="0"/>
                        </a:moveTo>
                        <a:lnTo>
                          <a:pt x="99" y="57"/>
                        </a:lnTo>
                        <a:lnTo>
                          <a:pt x="99" y="165"/>
                        </a:lnTo>
                        <a:lnTo>
                          <a:pt x="0" y="10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8" name="Freeform 140"/>
                  <p:cNvSpPr>
                    <a:spLocks/>
                  </p:cNvSpPr>
                  <p:nvPr/>
                </p:nvSpPr>
                <p:spPr bwMode="auto">
                  <a:xfrm>
                    <a:off x="4406" y="2425"/>
                    <a:ext cx="99" cy="165"/>
                  </a:xfrm>
                  <a:custGeom>
                    <a:avLst/>
                    <a:gdLst>
                      <a:gd name="T0" fmla="*/ 4 w 99"/>
                      <a:gd name="T1" fmla="*/ 2 h 165"/>
                      <a:gd name="T2" fmla="*/ 4 w 99"/>
                      <a:gd name="T3" fmla="*/ 105 h 165"/>
                      <a:gd name="T4" fmla="*/ 99 w 99"/>
                      <a:gd name="T5" fmla="*/ 161 h 165"/>
                      <a:gd name="T6" fmla="*/ 99 w 99"/>
                      <a:gd name="T7" fmla="*/ 165 h 165"/>
                      <a:gd name="T8" fmla="*/ 0 w 99"/>
                      <a:gd name="T9" fmla="*/ 109 h 165"/>
                      <a:gd name="T10" fmla="*/ 0 w 99"/>
                      <a:gd name="T11" fmla="*/ 0 h 165"/>
                      <a:gd name="T12" fmla="*/ 4 w 99"/>
                      <a:gd name="T13" fmla="*/ 2 h 16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9"/>
                      <a:gd name="T22" fmla="*/ 0 h 165"/>
                      <a:gd name="T23" fmla="*/ 99 w 99"/>
                      <a:gd name="T24" fmla="*/ 165 h 16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9" h="165">
                        <a:moveTo>
                          <a:pt x="4" y="2"/>
                        </a:moveTo>
                        <a:lnTo>
                          <a:pt x="4" y="105"/>
                        </a:lnTo>
                        <a:lnTo>
                          <a:pt x="99" y="161"/>
                        </a:lnTo>
                        <a:lnTo>
                          <a:pt x="99" y="165"/>
                        </a:lnTo>
                        <a:lnTo>
                          <a:pt x="0" y="109"/>
                        </a:lnTo>
                        <a:lnTo>
                          <a:pt x="0" y="0"/>
                        </a:lnTo>
                        <a:lnTo>
                          <a:pt x="4" y="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89" name="Freeform 141"/>
                  <p:cNvSpPr>
                    <a:spLocks/>
                  </p:cNvSpPr>
                  <p:nvPr/>
                </p:nvSpPr>
                <p:spPr bwMode="auto">
                  <a:xfrm>
                    <a:off x="4420" y="2455"/>
                    <a:ext cx="75" cy="43"/>
                  </a:xfrm>
                  <a:custGeom>
                    <a:avLst/>
                    <a:gdLst>
                      <a:gd name="T0" fmla="*/ 0 w 75"/>
                      <a:gd name="T1" fmla="*/ 0 h 43"/>
                      <a:gd name="T2" fmla="*/ 0 w 75"/>
                      <a:gd name="T3" fmla="*/ 2 h 43"/>
                      <a:gd name="T4" fmla="*/ 2 w 75"/>
                      <a:gd name="T5" fmla="*/ 4 h 43"/>
                      <a:gd name="T6" fmla="*/ 73 w 75"/>
                      <a:gd name="T7" fmla="*/ 43 h 43"/>
                      <a:gd name="T8" fmla="*/ 75 w 75"/>
                      <a:gd name="T9" fmla="*/ 41 h 43"/>
                      <a:gd name="T10" fmla="*/ 75 w 75"/>
                      <a:gd name="T11" fmla="*/ 39 h 43"/>
                      <a:gd name="T12" fmla="*/ 4 w 75"/>
                      <a:gd name="T13" fmla="*/ 0 h 43"/>
                      <a:gd name="T14" fmla="*/ 2 w 75"/>
                      <a:gd name="T15" fmla="*/ 0 h 43"/>
                      <a:gd name="T16" fmla="*/ 0 w 75"/>
                      <a:gd name="T17" fmla="*/ 0 h 43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5"/>
                      <a:gd name="T28" fmla="*/ 0 h 43"/>
                      <a:gd name="T29" fmla="*/ 75 w 75"/>
                      <a:gd name="T30" fmla="*/ 43 h 43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5" h="4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4"/>
                        </a:lnTo>
                        <a:lnTo>
                          <a:pt x="73" y="43"/>
                        </a:lnTo>
                        <a:lnTo>
                          <a:pt x="75" y="41"/>
                        </a:lnTo>
                        <a:lnTo>
                          <a:pt x="75" y="39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90" name="Freeform 142"/>
                  <p:cNvSpPr>
                    <a:spLocks/>
                  </p:cNvSpPr>
                  <p:nvPr/>
                </p:nvSpPr>
                <p:spPr bwMode="auto">
                  <a:xfrm>
                    <a:off x="4420" y="2482"/>
                    <a:ext cx="75" cy="44"/>
                  </a:xfrm>
                  <a:custGeom>
                    <a:avLst/>
                    <a:gdLst>
                      <a:gd name="T0" fmla="*/ 0 w 75"/>
                      <a:gd name="T1" fmla="*/ 0 h 44"/>
                      <a:gd name="T2" fmla="*/ 0 w 75"/>
                      <a:gd name="T3" fmla="*/ 2 h 44"/>
                      <a:gd name="T4" fmla="*/ 2 w 75"/>
                      <a:gd name="T5" fmla="*/ 4 h 44"/>
                      <a:gd name="T6" fmla="*/ 73 w 75"/>
                      <a:gd name="T7" fmla="*/ 44 h 44"/>
                      <a:gd name="T8" fmla="*/ 75 w 75"/>
                      <a:gd name="T9" fmla="*/ 42 h 44"/>
                      <a:gd name="T10" fmla="*/ 75 w 75"/>
                      <a:gd name="T11" fmla="*/ 40 h 44"/>
                      <a:gd name="T12" fmla="*/ 4 w 75"/>
                      <a:gd name="T13" fmla="*/ 0 h 44"/>
                      <a:gd name="T14" fmla="*/ 2 w 75"/>
                      <a:gd name="T15" fmla="*/ 0 h 44"/>
                      <a:gd name="T16" fmla="*/ 0 w 75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75"/>
                      <a:gd name="T28" fmla="*/ 0 h 44"/>
                      <a:gd name="T29" fmla="*/ 75 w 75"/>
                      <a:gd name="T30" fmla="*/ 44 h 4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75" h="44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4"/>
                        </a:lnTo>
                        <a:lnTo>
                          <a:pt x="73" y="44"/>
                        </a:lnTo>
                        <a:lnTo>
                          <a:pt x="75" y="42"/>
                        </a:lnTo>
                        <a:lnTo>
                          <a:pt x="75" y="40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91" name="Freeform 143"/>
                  <p:cNvSpPr>
                    <a:spLocks/>
                  </p:cNvSpPr>
                  <p:nvPr/>
                </p:nvSpPr>
                <p:spPr bwMode="auto">
                  <a:xfrm>
                    <a:off x="4439" y="2578"/>
                    <a:ext cx="26" cy="34"/>
                  </a:xfrm>
                  <a:custGeom>
                    <a:avLst/>
                    <a:gdLst>
                      <a:gd name="T0" fmla="*/ 26 w 26"/>
                      <a:gd name="T1" fmla="*/ 24 h 34"/>
                      <a:gd name="T2" fmla="*/ 24 w 26"/>
                      <a:gd name="T3" fmla="*/ 30 h 34"/>
                      <a:gd name="T4" fmla="*/ 22 w 26"/>
                      <a:gd name="T5" fmla="*/ 32 h 34"/>
                      <a:gd name="T6" fmla="*/ 18 w 26"/>
                      <a:gd name="T7" fmla="*/ 34 h 34"/>
                      <a:gd name="T8" fmla="*/ 12 w 26"/>
                      <a:gd name="T9" fmla="*/ 32 h 34"/>
                      <a:gd name="T10" fmla="*/ 8 w 26"/>
                      <a:gd name="T11" fmla="*/ 28 h 34"/>
                      <a:gd name="T12" fmla="*/ 4 w 26"/>
                      <a:gd name="T13" fmla="*/ 22 h 34"/>
                      <a:gd name="T14" fmla="*/ 0 w 26"/>
                      <a:gd name="T15" fmla="*/ 16 h 34"/>
                      <a:gd name="T16" fmla="*/ 0 w 26"/>
                      <a:gd name="T17" fmla="*/ 10 h 34"/>
                      <a:gd name="T18" fmla="*/ 0 w 26"/>
                      <a:gd name="T19" fmla="*/ 4 h 34"/>
                      <a:gd name="T20" fmla="*/ 4 w 26"/>
                      <a:gd name="T21" fmla="*/ 0 h 34"/>
                      <a:gd name="T22" fmla="*/ 8 w 26"/>
                      <a:gd name="T23" fmla="*/ 0 h 34"/>
                      <a:gd name="T24" fmla="*/ 12 w 26"/>
                      <a:gd name="T25" fmla="*/ 2 h 34"/>
                      <a:gd name="T26" fmla="*/ 18 w 26"/>
                      <a:gd name="T27" fmla="*/ 6 h 34"/>
                      <a:gd name="T28" fmla="*/ 22 w 26"/>
                      <a:gd name="T29" fmla="*/ 12 h 34"/>
                      <a:gd name="T30" fmla="*/ 24 w 26"/>
                      <a:gd name="T31" fmla="*/ 18 h 34"/>
                      <a:gd name="T32" fmla="*/ 26 w 26"/>
                      <a:gd name="T33" fmla="*/ 24 h 34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26"/>
                      <a:gd name="T52" fmla="*/ 0 h 34"/>
                      <a:gd name="T53" fmla="*/ 26 w 26"/>
                      <a:gd name="T54" fmla="*/ 34 h 34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26" h="34">
                        <a:moveTo>
                          <a:pt x="26" y="24"/>
                        </a:moveTo>
                        <a:lnTo>
                          <a:pt x="24" y="30"/>
                        </a:lnTo>
                        <a:lnTo>
                          <a:pt x="22" y="32"/>
                        </a:lnTo>
                        <a:lnTo>
                          <a:pt x="18" y="34"/>
                        </a:lnTo>
                        <a:lnTo>
                          <a:pt x="12" y="32"/>
                        </a:lnTo>
                        <a:lnTo>
                          <a:pt x="8" y="28"/>
                        </a:lnTo>
                        <a:lnTo>
                          <a:pt x="4" y="22"/>
                        </a:lnTo>
                        <a:lnTo>
                          <a:pt x="0" y="16"/>
                        </a:lnTo>
                        <a:lnTo>
                          <a:pt x="0" y="10"/>
                        </a:lnTo>
                        <a:lnTo>
                          <a:pt x="0" y="4"/>
                        </a:ln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2" y="2"/>
                        </a:lnTo>
                        <a:lnTo>
                          <a:pt x="18" y="6"/>
                        </a:lnTo>
                        <a:lnTo>
                          <a:pt x="22" y="12"/>
                        </a:lnTo>
                        <a:lnTo>
                          <a:pt x="24" y="18"/>
                        </a:lnTo>
                        <a:lnTo>
                          <a:pt x="26" y="2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92" name="Freeform 144"/>
                  <p:cNvSpPr>
                    <a:spLocks/>
                  </p:cNvSpPr>
                  <p:nvPr/>
                </p:nvSpPr>
                <p:spPr bwMode="auto">
                  <a:xfrm>
                    <a:off x="4416" y="2666"/>
                    <a:ext cx="79" cy="56"/>
                  </a:xfrm>
                  <a:custGeom>
                    <a:avLst/>
                    <a:gdLst>
                      <a:gd name="T0" fmla="*/ 8 w 79"/>
                      <a:gd name="T1" fmla="*/ 2 h 56"/>
                      <a:gd name="T2" fmla="*/ 4 w 79"/>
                      <a:gd name="T3" fmla="*/ 0 h 56"/>
                      <a:gd name="T4" fmla="*/ 2 w 79"/>
                      <a:gd name="T5" fmla="*/ 0 h 56"/>
                      <a:gd name="T6" fmla="*/ 2 w 79"/>
                      <a:gd name="T7" fmla="*/ 2 h 56"/>
                      <a:gd name="T8" fmla="*/ 0 w 79"/>
                      <a:gd name="T9" fmla="*/ 6 h 56"/>
                      <a:gd name="T10" fmla="*/ 2 w 79"/>
                      <a:gd name="T11" fmla="*/ 12 h 56"/>
                      <a:gd name="T12" fmla="*/ 8 w 79"/>
                      <a:gd name="T13" fmla="*/ 18 h 56"/>
                      <a:gd name="T14" fmla="*/ 73 w 79"/>
                      <a:gd name="T15" fmla="*/ 56 h 56"/>
                      <a:gd name="T16" fmla="*/ 75 w 79"/>
                      <a:gd name="T17" fmla="*/ 56 h 56"/>
                      <a:gd name="T18" fmla="*/ 77 w 79"/>
                      <a:gd name="T19" fmla="*/ 56 h 56"/>
                      <a:gd name="T20" fmla="*/ 79 w 79"/>
                      <a:gd name="T21" fmla="*/ 54 h 56"/>
                      <a:gd name="T22" fmla="*/ 79 w 79"/>
                      <a:gd name="T23" fmla="*/ 52 h 56"/>
                      <a:gd name="T24" fmla="*/ 77 w 79"/>
                      <a:gd name="T25" fmla="*/ 44 h 56"/>
                      <a:gd name="T26" fmla="*/ 73 w 79"/>
                      <a:gd name="T27" fmla="*/ 40 h 56"/>
                      <a:gd name="T28" fmla="*/ 8 w 79"/>
                      <a:gd name="T29" fmla="*/ 2 h 5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79"/>
                      <a:gd name="T46" fmla="*/ 0 h 56"/>
                      <a:gd name="T47" fmla="*/ 79 w 79"/>
                      <a:gd name="T48" fmla="*/ 56 h 5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79" h="56">
                        <a:moveTo>
                          <a:pt x="8" y="2"/>
                        </a:move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0" y="6"/>
                        </a:lnTo>
                        <a:lnTo>
                          <a:pt x="2" y="12"/>
                        </a:lnTo>
                        <a:lnTo>
                          <a:pt x="8" y="18"/>
                        </a:lnTo>
                        <a:lnTo>
                          <a:pt x="73" y="56"/>
                        </a:lnTo>
                        <a:lnTo>
                          <a:pt x="75" y="56"/>
                        </a:lnTo>
                        <a:lnTo>
                          <a:pt x="77" y="56"/>
                        </a:lnTo>
                        <a:lnTo>
                          <a:pt x="79" y="54"/>
                        </a:lnTo>
                        <a:lnTo>
                          <a:pt x="79" y="52"/>
                        </a:lnTo>
                        <a:lnTo>
                          <a:pt x="77" y="44"/>
                        </a:lnTo>
                        <a:lnTo>
                          <a:pt x="73" y="40"/>
                        </a:lnTo>
                        <a:lnTo>
                          <a:pt x="8" y="2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93" name="Freeform 145"/>
                  <p:cNvSpPr>
                    <a:spLocks/>
                  </p:cNvSpPr>
                  <p:nvPr/>
                </p:nvSpPr>
                <p:spPr bwMode="auto">
                  <a:xfrm>
                    <a:off x="4400" y="2263"/>
                    <a:ext cx="341" cy="199"/>
                  </a:xfrm>
                  <a:custGeom>
                    <a:avLst/>
                    <a:gdLst>
                      <a:gd name="T0" fmla="*/ 335 w 341"/>
                      <a:gd name="T1" fmla="*/ 62 h 199"/>
                      <a:gd name="T2" fmla="*/ 233 w 341"/>
                      <a:gd name="T3" fmla="*/ 2 h 199"/>
                      <a:gd name="T4" fmla="*/ 223 w 341"/>
                      <a:gd name="T5" fmla="*/ 0 h 199"/>
                      <a:gd name="T6" fmla="*/ 215 w 341"/>
                      <a:gd name="T7" fmla="*/ 2 h 199"/>
                      <a:gd name="T8" fmla="*/ 6 w 341"/>
                      <a:gd name="T9" fmla="*/ 124 h 199"/>
                      <a:gd name="T10" fmla="*/ 0 w 341"/>
                      <a:gd name="T11" fmla="*/ 130 h 199"/>
                      <a:gd name="T12" fmla="*/ 117 w 341"/>
                      <a:gd name="T13" fmla="*/ 199 h 199"/>
                      <a:gd name="T14" fmla="*/ 341 w 341"/>
                      <a:gd name="T15" fmla="*/ 68 h 199"/>
                      <a:gd name="T16" fmla="*/ 335 w 341"/>
                      <a:gd name="T17" fmla="*/ 62 h 19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41"/>
                      <a:gd name="T28" fmla="*/ 0 h 199"/>
                      <a:gd name="T29" fmla="*/ 341 w 341"/>
                      <a:gd name="T30" fmla="*/ 199 h 19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41" h="199">
                        <a:moveTo>
                          <a:pt x="335" y="62"/>
                        </a:moveTo>
                        <a:lnTo>
                          <a:pt x="233" y="2"/>
                        </a:lnTo>
                        <a:lnTo>
                          <a:pt x="223" y="0"/>
                        </a:lnTo>
                        <a:lnTo>
                          <a:pt x="215" y="2"/>
                        </a:lnTo>
                        <a:lnTo>
                          <a:pt x="6" y="124"/>
                        </a:lnTo>
                        <a:lnTo>
                          <a:pt x="0" y="130"/>
                        </a:lnTo>
                        <a:lnTo>
                          <a:pt x="117" y="199"/>
                        </a:lnTo>
                        <a:lnTo>
                          <a:pt x="341" y="68"/>
                        </a:lnTo>
                        <a:lnTo>
                          <a:pt x="335" y="62"/>
                        </a:lnTo>
                        <a:close/>
                      </a:path>
                    </a:pathLst>
                  </a:custGeom>
                  <a:solidFill>
                    <a:srgbClr val="E3E3E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194" name="Freeform 146"/>
                  <p:cNvSpPr>
                    <a:spLocks/>
                  </p:cNvSpPr>
                  <p:nvPr/>
                </p:nvSpPr>
                <p:spPr bwMode="auto">
                  <a:xfrm>
                    <a:off x="4517" y="2331"/>
                    <a:ext cx="226" cy="425"/>
                  </a:xfrm>
                  <a:custGeom>
                    <a:avLst/>
                    <a:gdLst>
                      <a:gd name="T0" fmla="*/ 0 w 226"/>
                      <a:gd name="T1" fmla="*/ 131 h 425"/>
                      <a:gd name="T2" fmla="*/ 0 w 226"/>
                      <a:gd name="T3" fmla="*/ 425 h 425"/>
                      <a:gd name="T4" fmla="*/ 8 w 226"/>
                      <a:gd name="T5" fmla="*/ 423 h 425"/>
                      <a:gd name="T6" fmla="*/ 218 w 226"/>
                      <a:gd name="T7" fmla="*/ 301 h 425"/>
                      <a:gd name="T8" fmla="*/ 224 w 226"/>
                      <a:gd name="T9" fmla="*/ 295 h 425"/>
                      <a:gd name="T10" fmla="*/ 226 w 226"/>
                      <a:gd name="T11" fmla="*/ 287 h 425"/>
                      <a:gd name="T12" fmla="*/ 226 w 226"/>
                      <a:gd name="T13" fmla="*/ 8 h 425"/>
                      <a:gd name="T14" fmla="*/ 224 w 226"/>
                      <a:gd name="T15" fmla="*/ 0 h 425"/>
                      <a:gd name="T16" fmla="*/ 0 w 226"/>
                      <a:gd name="T17" fmla="*/ 131 h 42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26"/>
                      <a:gd name="T28" fmla="*/ 0 h 425"/>
                      <a:gd name="T29" fmla="*/ 226 w 226"/>
                      <a:gd name="T30" fmla="*/ 425 h 42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26" h="425">
                        <a:moveTo>
                          <a:pt x="0" y="131"/>
                        </a:moveTo>
                        <a:lnTo>
                          <a:pt x="0" y="425"/>
                        </a:lnTo>
                        <a:lnTo>
                          <a:pt x="8" y="423"/>
                        </a:lnTo>
                        <a:lnTo>
                          <a:pt x="218" y="301"/>
                        </a:lnTo>
                        <a:lnTo>
                          <a:pt x="224" y="295"/>
                        </a:lnTo>
                        <a:lnTo>
                          <a:pt x="226" y="287"/>
                        </a:lnTo>
                        <a:lnTo>
                          <a:pt x="226" y="8"/>
                        </a:lnTo>
                        <a:lnTo>
                          <a:pt x="224" y="0"/>
                        </a:lnTo>
                        <a:lnTo>
                          <a:pt x="0" y="131"/>
                        </a:lnTo>
                        <a:close/>
                      </a:path>
                    </a:pathLst>
                  </a:custGeom>
                  <a:solidFill>
                    <a:srgbClr val="666666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ru-RU"/>
                  </a:p>
                </p:txBody>
              </p:sp>
            </p:grpSp>
            <p:pic>
              <p:nvPicPr>
                <p:cNvPr id="131108" name="Picture 7" descr="DataCenter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94350" y="5248608"/>
                  <a:ext cx="812800" cy="13906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1109" name="Right Arrow 7"/>
                <p:cNvSpPr>
                  <a:spLocks noChangeArrowheads="1"/>
                </p:cNvSpPr>
                <p:nvPr/>
              </p:nvSpPr>
              <p:spPr bwMode="auto">
                <a:xfrm>
                  <a:off x="3848100" y="5965662"/>
                  <a:ext cx="1511300" cy="171661"/>
                </a:xfrm>
                <a:prstGeom prst="rightArrow">
                  <a:avLst>
                    <a:gd name="adj1" fmla="val 50000"/>
                    <a:gd name="adj2" fmla="val 50011"/>
                  </a:avLst>
                </a:prstGeom>
                <a:solidFill>
                  <a:schemeClr val="accent1"/>
                </a:solidFill>
                <a:ln w="12700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1083" name="Group 240"/>
              <p:cNvGrpSpPr>
                <a:grpSpLocks noChangeAspect="1"/>
              </p:cNvGrpSpPr>
              <p:nvPr/>
            </p:nvGrpSpPr>
            <p:grpSpPr bwMode="auto">
              <a:xfrm>
                <a:off x="1860448" y="5255298"/>
                <a:ext cx="1086933" cy="1318371"/>
                <a:chOff x="1253" y="1724"/>
                <a:chExt cx="1074" cy="1303"/>
              </a:xfrm>
            </p:grpSpPr>
            <p:sp>
              <p:nvSpPr>
                <p:cNvPr id="131085" name="AutoShape 24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253" y="1724"/>
                  <a:ext cx="1074" cy="13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1086" name="Freeform 242"/>
                <p:cNvSpPr>
                  <a:spLocks/>
                </p:cNvSpPr>
                <p:nvPr/>
              </p:nvSpPr>
              <p:spPr bwMode="auto">
                <a:xfrm>
                  <a:off x="1253" y="1724"/>
                  <a:ext cx="716" cy="1017"/>
                </a:xfrm>
                <a:custGeom>
                  <a:avLst/>
                  <a:gdLst>
                    <a:gd name="T0" fmla="*/ 19 w 716"/>
                    <a:gd name="T1" fmla="*/ 226 h 1017"/>
                    <a:gd name="T2" fmla="*/ 4 w 716"/>
                    <a:gd name="T3" fmla="*/ 239 h 1017"/>
                    <a:gd name="T4" fmla="*/ 0 w 716"/>
                    <a:gd name="T5" fmla="*/ 258 h 1017"/>
                    <a:gd name="T6" fmla="*/ 1 w 716"/>
                    <a:gd name="T7" fmla="*/ 838 h 1017"/>
                    <a:gd name="T8" fmla="*/ 10 w 716"/>
                    <a:gd name="T9" fmla="*/ 856 h 1017"/>
                    <a:gd name="T10" fmla="*/ 277 w 716"/>
                    <a:gd name="T11" fmla="*/ 1013 h 1017"/>
                    <a:gd name="T12" fmla="*/ 296 w 716"/>
                    <a:gd name="T13" fmla="*/ 1017 h 1017"/>
                    <a:gd name="T14" fmla="*/ 315 w 716"/>
                    <a:gd name="T15" fmla="*/ 1013 h 1017"/>
                    <a:gd name="T16" fmla="*/ 705 w 716"/>
                    <a:gd name="T17" fmla="*/ 786 h 1017"/>
                    <a:gd name="T18" fmla="*/ 715 w 716"/>
                    <a:gd name="T19" fmla="*/ 768 h 1017"/>
                    <a:gd name="T20" fmla="*/ 715 w 716"/>
                    <a:gd name="T21" fmla="*/ 189 h 1017"/>
                    <a:gd name="T22" fmla="*/ 711 w 716"/>
                    <a:gd name="T23" fmla="*/ 170 h 1017"/>
                    <a:gd name="T24" fmla="*/ 696 w 716"/>
                    <a:gd name="T25" fmla="*/ 155 h 1017"/>
                    <a:gd name="T26" fmla="*/ 429 w 716"/>
                    <a:gd name="T27" fmla="*/ 1 h 1017"/>
                    <a:gd name="T28" fmla="*/ 409 w 716"/>
                    <a:gd name="T29" fmla="*/ 1 h 1017"/>
                    <a:gd name="T30" fmla="*/ 286 w 716"/>
                    <a:gd name="T31" fmla="*/ 998 h 1017"/>
                    <a:gd name="T32" fmla="*/ 23 w 716"/>
                    <a:gd name="T33" fmla="*/ 843 h 1017"/>
                    <a:gd name="T34" fmla="*/ 18 w 716"/>
                    <a:gd name="T35" fmla="*/ 834 h 1017"/>
                    <a:gd name="T36" fmla="*/ 16 w 716"/>
                    <a:gd name="T37" fmla="*/ 258 h 1017"/>
                    <a:gd name="T38" fmla="*/ 19 w 716"/>
                    <a:gd name="T39" fmla="*/ 248 h 1017"/>
                    <a:gd name="T40" fmla="*/ 26 w 716"/>
                    <a:gd name="T41" fmla="*/ 240 h 1017"/>
                    <a:gd name="T42" fmla="*/ 413 w 716"/>
                    <a:gd name="T43" fmla="*/ 18 h 1017"/>
                    <a:gd name="T44" fmla="*/ 425 w 716"/>
                    <a:gd name="T45" fmla="*/ 18 h 1017"/>
                    <a:gd name="T46" fmla="*/ 687 w 716"/>
                    <a:gd name="T47" fmla="*/ 171 h 1017"/>
                    <a:gd name="T48" fmla="*/ 695 w 716"/>
                    <a:gd name="T49" fmla="*/ 179 h 1017"/>
                    <a:gd name="T50" fmla="*/ 699 w 716"/>
                    <a:gd name="T51" fmla="*/ 189 h 1017"/>
                    <a:gd name="T52" fmla="*/ 697 w 716"/>
                    <a:gd name="T53" fmla="*/ 764 h 1017"/>
                    <a:gd name="T54" fmla="*/ 693 w 716"/>
                    <a:gd name="T55" fmla="*/ 774 h 1017"/>
                    <a:gd name="T56" fmla="*/ 306 w 716"/>
                    <a:gd name="T57" fmla="*/ 998 h 1017"/>
                    <a:gd name="T58" fmla="*/ 296 w 716"/>
                    <a:gd name="T59" fmla="*/ 1000 h 1017"/>
                    <a:gd name="T60" fmla="*/ 286 w 716"/>
                    <a:gd name="T61" fmla="*/ 998 h 1017"/>
                    <a:gd name="T62" fmla="*/ 711 w 716"/>
                    <a:gd name="T63" fmla="*/ 170 h 10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716"/>
                    <a:gd name="T97" fmla="*/ 0 h 1017"/>
                    <a:gd name="T98" fmla="*/ 716 w 716"/>
                    <a:gd name="T99" fmla="*/ 1017 h 10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716" h="1017">
                      <a:moveTo>
                        <a:pt x="400" y="4"/>
                      </a:moveTo>
                      <a:lnTo>
                        <a:pt x="19" y="226"/>
                      </a:lnTo>
                      <a:lnTo>
                        <a:pt x="12" y="232"/>
                      </a:lnTo>
                      <a:lnTo>
                        <a:pt x="4" y="239"/>
                      </a:lnTo>
                      <a:lnTo>
                        <a:pt x="1" y="249"/>
                      </a:lnTo>
                      <a:lnTo>
                        <a:pt x="0" y="258"/>
                      </a:lnTo>
                      <a:lnTo>
                        <a:pt x="0" y="828"/>
                      </a:lnTo>
                      <a:lnTo>
                        <a:pt x="1" y="838"/>
                      </a:lnTo>
                      <a:lnTo>
                        <a:pt x="4" y="847"/>
                      </a:lnTo>
                      <a:lnTo>
                        <a:pt x="10" y="856"/>
                      </a:lnTo>
                      <a:lnTo>
                        <a:pt x="19" y="862"/>
                      </a:lnTo>
                      <a:lnTo>
                        <a:pt x="277" y="1013"/>
                      </a:lnTo>
                      <a:lnTo>
                        <a:pt x="286" y="1016"/>
                      </a:lnTo>
                      <a:lnTo>
                        <a:pt x="296" y="1017"/>
                      </a:lnTo>
                      <a:lnTo>
                        <a:pt x="306" y="1016"/>
                      </a:lnTo>
                      <a:lnTo>
                        <a:pt x="315" y="1013"/>
                      </a:lnTo>
                      <a:lnTo>
                        <a:pt x="697" y="791"/>
                      </a:lnTo>
                      <a:lnTo>
                        <a:pt x="705" y="786"/>
                      </a:lnTo>
                      <a:lnTo>
                        <a:pt x="711" y="777"/>
                      </a:lnTo>
                      <a:lnTo>
                        <a:pt x="715" y="768"/>
                      </a:lnTo>
                      <a:lnTo>
                        <a:pt x="716" y="759"/>
                      </a:lnTo>
                      <a:lnTo>
                        <a:pt x="715" y="189"/>
                      </a:lnTo>
                      <a:lnTo>
                        <a:pt x="714" y="180"/>
                      </a:lnTo>
                      <a:lnTo>
                        <a:pt x="711" y="170"/>
                      </a:lnTo>
                      <a:lnTo>
                        <a:pt x="703" y="163"/>
                      </a:lnTo>
                      <a:lnTo>
                        <a:pt x="696" y="155"/>
                      </a:lnTo>
                      <a:lnTo>
                        <a:pt x="438" y="4"/>
                      </a:lnTo>
                      <a:lnTo>
                        <a:pt x="429" y="1"/>
                      </a:lnTo>
                      <a:lnTo>
                        <a:pt x="419" y="0"/>
                      </a:lnTo>
                      <a:lnTo>
                        <a:pt x="409" y="1"/>
                      </a:lnTo>
                      <a:lnTo>
                        <a:pt x="400" y="4"/>
                      </a:lnTo>
                      <a:lnTo>
                        <a:pt x="286" y="998"/>
                      </a:lnTo>
                      <a:lnTo>
                        <a:pt x="26" y="847"/>
                      </a:lnTo>
                      <a:lnTo>
                        <a:pt x="23" y="843"/>
                      </a:lnTo>
                      <a:lnTo>
                        <a:pt x="21" y="838"/>
                      </a:lnTo>
                      <a:lnTo>
                        <a:pt x="18" y="834"/>
                      </a:lnTo>
                      <a:lnTo>
                        <a:pt x="16" y="828"/>
                      </a:lnTo>
                      <a:lnTo>
                        <a:pt x="16" y="258"/>
                      </a:lnTo>
                      <a:lnTo>
                        <a:pt x="18" y="254"/>
                      </a:lnTo>
                      <a:lnTo>
                        <a:pt x="19" y="248"/>
                      </a:lnTo>
                      <a:lnTo>
                        <a:pt x="23" y="243"/>
                      </a:lnTo>
                      <a:lnTo>
                        <a:pt x="26" y="240"/>
                      </a:lnTo>
                      <a:lnTo>
                        <a:pt x="409" y="19"/>
                      </a:lnTo>
                      <a:lnTo>
                        <a:pt x="413" y="18"/>
                      </a:lnTo>
                      <a:lnTo>
                        <a:pt x="419" y="18"/>
                      </a:lnTo>
                      <a:lnTo>
                        <a:pt x="425" y="18"/>
                      </a:lnTo>
                      <a:lnTo>
                        <a:pt x="429" y="19"/>
                      </a:lnTo>
                      <a:lnTo>
                        <a:pt x="687" y="171"/>
                      </a:lnTo>
                      <a:lnTo>
                        <a:pt x="692" y="174"/>
                      </a:lnTo>
                      <a:lnTo>
                        <a:pt x="695" y="179"/>
                      </a:lnTo>
                      <a:lnTo>
                        <a:pt x="697" y="185"/>
                      </a:lnTo>
                      <a:lnTo>
                        <a:pt x="699" y="189"/>
                      </a:lnTo>
                      <a:lnTo>
                        <a:pt x="699" y="759"/>
                      </a:lnTo>
                      <a:lnTo>
                        <a:pt x="697" y="764"/>
                      </a:lnTo>
                      <a:lnTo>
                        <a:pt x="696" y="769"/>
                      </a:lnTo>
                      <a:lnTo>
                        <a:pt x="693" y="774"/>
                      </a:lnTo>
                      <a:lnTo>
                        <a:pt x="689" y="777"/>
                      </a:lnTo>
                      <a:lnTo>
                        <a:pt x="306" y="998"/>
                      </a:lnTo>
                      <a:lnTo>
                        <a:pt x="302" y="1000"/>
                      </a:lnTo>
                      <a:lnTo>
                        <a:pt x="296" y="1000"/>
                      </a:lnTo>
                      <a:lnTo>
                        <a:pt x="290" y="1000"/>
                      </a:lnTo>
                      <a:lnTo>
                        <a:pt x="286" y="998"/>
                      </a:lnTo>
                      <a:lnTo>
                        <a:pt x="400" y="4"/>
                      </a:lnTo>
                      <a:lnTo>
                        <a:pt x="711" y="170"/>
                      </a:lnTo>
                      <a:lnTo>
                        <a:pt x="400" y="4"/>
                      </a:lnTo>
                      <a:close/>
                    </a:path>
                  </a:pathLst>
                </a:custGeom>
                <a:solidFill>
                  <a:srgbClr val="52515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87" name="Freeform 243"/>
                <p:cNvSpPr>
                  <a:spLocks/>
                </p:cNvSpPr>
                <p:nvPr/>
              </p:nvSpPr>
              <p:spPr bwMode="auto">
                <a:xfrm>
                  <a:off x="1262" y="1967"/>
                  <a:ext cx="286" cy="765"/>
                </a:xfrm>
                <a:custGeom>
                  <a:avLst/>
                  <a:gdLst>
                    <a:gd name="T0" fmla="*/ 286 w 286"/>
                    <a:gd name="T1" fmla="*/ 765 h 765"/>
                    <a:gd name="T2" fmla="*/ 286 w 286"/>
                    <a:gd name="T3" fmla="*/ 172 h 765"/>
                    <a:gd name="T4" fmla="*/ 3 w 286"/>
                    <a:gd name="T5" fmla="*/ 0 h 765"/>
                    <a:gd name="T6" fmla="*/ 0 w 286"/>
                    <a:gd name="T7" fmla="*/ 9 h 765"/>
                    <a:gd name="T8" fmla="*/ 0 w 286"/>
                    <a:gd name="T9" fmla="*/ 18 h 765"/>
                    <a:gd name="T10" fmla="*/ 0 w 286"/>
                    <a:gd name="T11" fmla="*/ 585 h 765"/>
                    <a:gd name="T12" fmla="*/ 0 w 286"/>
                    <a:gd name="T13" fmla="*/ 592 h 765"/>
                    <a:gd name="T14" fmla="*/ 3 w 286"/>
                    <a:gd name="T15" fmla="*/ 600 h 765"/>
                    <a:gd name="T16" fmla="*/ 9 w 286"/>
                    <a:gd name="T17" fmla="*/ 606 h 765"/>
                    <a:gd name="T18" fmla="*/ 14 w 286"/>
                    <a:gd name="T19" fmla="*/ 611 h 765"/>
                    <a:gd name="T20" fmla="*/ 271 w 286"/>
                    <a:gd name="T21" fmla="*/ 762 h 765"/>
                    <a:gd name="T22" fmla="*/ 278 w 286"/>
                    <a:gd name="T23" fmla="*/ 765 h 765"/>
                    <a:gd name="T24" fmla="*/ 286 w 286"/>
                    <a:gd name="T25" fmla="*/ 765 h 76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86"/>
                    <a:gd name="T40" fmla="*/ 0 h 765"/>
                    <a:gd name="T41" fmla="*/ 286 w 286"/>
                    <a:gd name="T42" fmla="*/ 765 h 76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86" h="765">
                      <a:moveTo>
                        <a:pt x="286" y="765"/>
                      </a:moveTo>
                      <a:lnTo>
                        <a:pt x="286" y="172"/>
                      </a:lnTo>
                      <a:lnTo>
                        <a:pt x="3" y="0"/>
                      </a:lnTo>
                      <a:lnTo>
                        <a:pt x="0" y="9"/>
                      </a:lnTo>
                      <a:lnTo>
                        <a:pt x="0" y="18"/>
                      </a:lnTo>
                      <a:lnTo>
                        <a:pt x="0" y="585"/>
                      </a:lnTo>
                      <a:lnTo>
                        <a:pt x="0" y="592"/>
                      </a:lnTo>
                      <a:lnTo>
                        <a:pt x="3" y="600"/>
                      </a:lnTo>
                      <a:lnTo>
                        <a:pt x="9" y="606"/>
                      </a:lnTo>
                      <a:lnTo>
                        <a:pt x="14" y="611"/>
                      </a:lnTo>
                      <a:lnTo>
                        <a:pt x="271" y="762"/>
                      </a:lnTo>
                      <a:lnTo>
                        <a:pt x="278" y="765"/>
                      </a:lnTo>
                      <a:lnTo>
                        <a:pt x="286" y="765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88" name="Freeform 244"/>
                <p:cNvSpPr>
                  <a:spLocks/>
                </p:cNvSpPr>
                <p:nvPr/>
              </p:nvSpPr>
              <p:spPr bwMode="auto">
                <a:xfrm>
                  <a:off x="1275" y="2007"/>
                  <a:ext cx="251" cy="404"/>
                </a:xfrm>
                <a:custGeom>
                  <a:avLst/>
                  <a:gdLst>
                    <a:gd name="T0" fmla="*/ 0 w 251"/>
                    <a:gd name="T1" fmla="*/ 0 h 404"/>
                    <a:gd name="T2" fmla="*/ 251 w 251"/>
                    <a:gd name="T3" fmla="*/ 144 h 404"/>
                    <a:gd name="T4" fmla="*/ 251 w 251"/>
                    <a:gd name="T5" fmla="*/ 404 h 404"/>
                    <a:gd name="T6" fmla="*/ 0 w 251"/>
                    <a:gd name="T7" fmla="*/ 259 h 404"/>
                    <a:gd name="T8" fmla="*/ 0 w 251"/>
                    <a:gd name="T9" fmla="*/ 0 h 4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1"/>
                    <a:gd name="T16" fmla="*/ 0 h 404"/>
                    <a:gd name="T17" fmla="*/ 251 w 251"/>
                    <a:gd name="T18" fmla="*/ 404 h 4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1" h="404">
                      <a:moveTo>
                        <a:pt x="0" y="0"/>
                      </a:moveTo>
                      <a:lnTo>
                        <a:pt x="251" y="144"/>
                      </a:lnTo>
                      <a:lnTo>
                        <a:pt x="251" y="404"/>
                      </a:lnTo>
                      <a:lnTo>
                        <a:pt x="0" y="2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89" name="Freeform 245"/>
                <p:cNvSpPr>
                  <a:spLocks/>
                </p:cNvSpPr>
                <p:nvPr/>
              </p:nvSpPr>
              <p:spPr bwMode="auto">
                <a:xfrm>
                  <a:off x="1275" y="2007"/>
                  <a:ext cx="251" cy="404"/>
                </a:xfrm>
                <a:custGeom>
                  <a:avLst/>
                  <a:gdLst>
                    <a:gd name="T0" fmla="*/ 7 w 251"/>
                    <a:gd name="T1" fmla="*/ 3 h 404"/>
                    <a:gd name="T2" fmla="*/ 7 w 251"/>
                    <a:gd name="T3" fmla="*/ 253 h 404"/>
                    <a:gd name="T4" fmla="*/ 251 w 251"/>
                    <a:gd name="T5" fmla="*/ 394 h 404"/>
                    <a:gd name="T6" fmla="*/ 251 w 251"/>
                    <a:gd name="T7" fmla="*/ 404 h 404"/>
                    <a:gd name="T8" fmla="*/ 0 w 251"/>
                    <a:gd name="T9" fmla="*/ 259 h 404"/>
                    <a:gd name="T10" fmla="*/ 0 w 251"/>
                    <a:gd name="T11" fmla="*/ 0 h 404"/>
                    <a:gd name="T12" fmla="*/ 7 w 251"/>
                    <a:gd name="T13" fmla="*/ 3 h 4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51"/>
                    <a:gd name="T22" fmla="*/ 0 h 404"/>
                    <a:gd name="T23" fmla="*/ 251 w 251"/>
                    <a:gd name="T24" fmla="*/ 404 h 4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51" h="404">
                      <a:moveTo>
                        <a:pt x="7" y="3"/>
                      </a:moveTo>
                      <a:lnTo>
                        <a:pt x="7" y="253"/>
                      </a:lnTo>
                      <a:lnTo>
                        <a:pt x="251" y="394"/>
                      </a:lnTo>
                      <a:lnTo>
                        <a:pt x="251" y="404"/>
                      </a:lnTo>
                      <a:lnTo>
                        <a:pt x="0" y="259"/>
                      </a:lnTo>
                      <a:lnTo>
                        <a:pt x="0" y="0"/>
                      </a:lnTo>
                      <a:lnTo>
                        <a:pt x="7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0" name="Freeform 246"/>
                <p:cNvSpPr>
                  <a:spLocks/>
                </p:cNvSpPr>
                <p:nvPr/>
              </p:nvSpPr>
              <p:spPr bwMode="auto">
                <a:xfrm>
                  <a:off x="1303" y="2086"/>
                  <a:ext cx="208" cy="119"/>
                </a:xfrm>
                <a:custGeom>
                  <a:avLst/>
                  <a:gdLst>
                    <a:gd name="T0" fmla="*/ 0 w 208"/>
                    <a:gd name="T1" fmla="*/ 1 h 119"/>
                    <a:gd name="T2" fmla="*/ 0 w 208"/>
                    <a:gd name="T3" fmla="*/ 6 h 119"/>
                    <a:gd name="T4" fmla="*/ 1 w 208"/>
                    <a:gd name="T5" fmla="*/ 9 h 119"/>
                    <a:gd name="T6" fmla="*/ 201 w 208"/>
                    <a:gd name="T7" fmla="*/ 119 h 119"/>
                    <a:gd name="T8" fmla="*/ 205 w 208"/>
                    <a:gd name="T9" fmla="*/ 119 h 119"/>
                    <a:gd name="T10" fmla="*/ 206 w 208"/>
                    <a:gd name="T11" fmla="*/ 117 h 119"/>
                    <a:gd name="T12" fmla="*/ 208 w 208"/>
                    <a:gd name="T13" fmla="*/ 113 h 119"/>
                    <a:gd name="T14" fmla="*/ 205 w 208"/>
                    <a:gd name="T15" fmla="*/ 111 h 119"/>
                    <a:gd name="T16" fmla="*/ 6 w 208"/>
                    <a:gd name="T17" fmla="*/ 0 h 119"/>
                    <a:gd name="T18" fmla="*/ 3 w 208"/>
                    <a:gd name="T19" fmla="*/ 0 h 119"/>
                    <a:gd name="T20" fmla="*/ 0 w 208"/>
                    <a:gd name="T21" fmla="*/ 1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19"/>
                    <a:gd name="T35" fmla="*/ 208 w 208"/>
                    <a:gd name="T36" fmla="*/ 119 h 11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19">
                      <a:moveTo>
                        <a:pt x="0" y="1"/>
                      </a:moveTo>
                      <a:lnTo>
                        <a:pt x="0" y="6"/>
                      </a:lnTo>
                      <a:lnTo>
                        <a:pt x="1" y="9"/>
                      </a:lnTo>
                      <a:lnTo>
                        <a:pt x="201" y="119"/>
                      </a:lnTo>
                      <a:lnTo>
                        <a:pt x="205" y="119"/>
                      </a:lnTo>
                      <a:lnTo>
                        <a:pt x="206" y="117"/>
                      </a:lnTo>
                      <a:lnTo>
                        <a:pt x="208" y="113"/>
                      </a:lnTo>
                      <a:lnTo>
                        <a:pt x="205" y="11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1" name="Freeform 247"/>
                <p:cNvSpPr>
                  <a:spLocks/>
                </p:cNvSpPr>
                <p:nvPr/>
              </p:nvSpPr>
              <p:spPr bwMode="auto">
                <a:xfrm>
                  <a:off x="1303" y="2153"/>
                  <a:ext cx="208" cy="119"/>
                </a:xfrm>
                <a:custGeom>
                  <a:avLst/>
                  <a:gdLst>
                    <a:gd name="T0" fmla="*/ 0 w 208"/>
                    <a:gd name="T1" fmla="*/ 3 h 119"/>
                    <a:gd name="T2" fmla="*/ 0 w 208"/>
                    <a:gd name="T3" fmla="*/ 6 h 119"/>
                    <a:gd name="T4" fmla="*/ 1 w 208"/>
                    <a:gd name="T5" fmla="*/ 9 h 119"/>
                    <a:gd name="T6" fmla="*/ 201 w 208"/>
                    <a:gd name="T7" fmla="*/ 119 h 119"/>
                    <a:gd name="T8" fmla="*/ 205 w 208"/>
                    <a:gd name="T9" fmla="*/ 119 h 119"/>
                    <a:gd name="T10" fmla="*/ 206 w 208"/>
                    <a:gd name="T11" fmla="*/ 118 h 119"/>
                    <a:gd name="T12" fmla="*/ 208 w 208"/>
                    <a:gd name="T13" fmla="*/ 113 h 119"/>
                    <a:gd name="T14" fmla="*/ 205 w 208"/>
                    <a:gd name="T15" fmla="*/ 112 h 119"/>
                    <a:gd name="T16" fmla="*/ 6 w 208"/>
                    <a:gd name="T17" fmla="*/ 0 h 119"/>
                    <a:gd name="T18" fmla="*/ 3 w 208"/>
                    <a:gd name="T19" fmla="*/ 0 h 119"/>
                    <a:gd name="T20" fmla="*/ 0 w 208"/>
                    <a:gd name="T21" fmla="*/ 3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19"/>
                    <a:gd name="T35" fmla="*/ 208 w 208"/>
                    <a:gd name="T36" fmla="*/ 119 h 11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19">
                      <a:moveTo>
                        <a:pt x="0" y="3"/>
                      </a:moveTo>
                      <a:lnTo>
                        <a:pt x="0" y="6"/>
                      </a:lnTo>
                      <a:lnTo>
                        <a:pt x="1" y="9"/>
                      </a:lnTo>
                      <a:lnTo>
                        <a:pt x="201" y="119"/>
                      </a:lnTo>
                      <a:lnTo>
                        <a:pt x="205" y="119"/>
                      </a:lnTo>
                      <a:lnTo>
                        <a:pt x="206" y="118"/>
                      </a:lnTo>
                      <a:lnTo>
                        <a:pt x="208" y="113"/>
                      </a:lnTo>
                      <a:lnTo>
                        <a:pt x="205" y="11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2" name="Freeform 248"/>
                <p:cNvSpPr>
                  <a:spLocks/>
                </p:cNvSpPr>
                <p:nvPr/>
              </p:nvSpPr>
              <p:spPr bwMode="auto">
                <a:xfrm>
                  <a:off x="1303" y="2215"/>
                  <a:ext cx="208" cy="119"/>
                </a:xfrm>
                <a:custGeom>
                  <a:avLst/>
                  <a:gdLst>
                    <a:gd name="T0" fmla="*/ 0 w 208"/>
                    <a:gd name="T1" fmla="*/ 3 h 119"/>
                    <a:gd name="T2" fmla="*/ 0 w 208"/>
                    <a:gd name="T3" fmla="*/ 6 h 119"/>
                    <a:gd name="T4" fmla="*/ 1 w 208"/>
                    <a:gd name="T5" fmla="*/ 9 h 119"/>
                    <a:gd name="T6" fmla="*/ 201 w 208"/>
                    <a:gd name="T7" fmla="*/ 119 h 119"/>
                    <a:gd name="T8" fmla="*/ 205 w 208"/>
                    <a:gd name="T9" fmla="*/ 119 h 119"/>
                    <a:gd name="T10" fmla="*/ 206 w 208"/>
                    <a:gd name="T11" fmla="*/ 117 h 119"/>
                    <a:gd name="T12" fmla="*/ 208 w 208"/>
                    <a:gd name="T13" fmla="*/ 114 h 119"/>
                    <a:gd name="T14" fmla="*/ 205 w 208"/>
                    <a:gd name="T15" fmla="*/ 111 h 119"/>
                    <a:gd name="T16" fmla="*/ 6 w 208"/>
                    <a:gd name="T17" fmla="*/ 1 h 119"/>
                    <a:gd name="T18" fmla="*/ 3 w 208"/>
                    <a:gd name="T19" fmla="*/ 0 h 119"/>
                    <a:gd name="T20" fmla="*/ 0 w 208"/>
                    <a:gd name="T21" fmla="*/ 3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08"/>
                    <a:gd name="T34" fmla="*/ 0 h 119"/>
                    <a:gd name="T35" fmla="*/ 208 w 208"/>
                    <a:gd name="T36" fmla="*/ 119 h 11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08" h="119">
                      <a:moveTo>
                        <a:pt x="0" y="3"/>
                      </a:moveTo>
                      <a:lnTo>
                        <a:pt x="0" y="6"/>
                      </a:lnTo>
                      <a:lnTo>
                        <a:pt x="1" y="9"/>
                      </a:lnTo>
                      <a:lnTo>
                        <a:pt x="201" y="119"/>
                      </a:lnTo>
                      <a:lnTo>
                        <a:pt x="205" y="119"/>
                      </a:lnTo>
                      <a:lnTo>
                        <a:pt x="206" y="117"/>
                      </a:lnTo>
                      <a:lnTo>
                        <a:pt x="208" y="114"/>
                      </a:lnTo>
                      <a:lnTo>
                        <a:pt x="205" y="111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3" name="Freeform 249"/>
                <p:cNvSpPr>
                  <a:spLocks/>
                </p:cNvSpPr>
                <p:nvPr/>
              </p:nvSpPr>
              <p:spPr bwMode="auto">
                <a:xfrm>
                  <a:off x="1276" y="2299"/>
                  <a:ext cx="244" cy="158"/>
                </a:xfrm>
                <a:custGeom>
                  <a:avLst/>
                  <a:gdLst>
                    <a:gd name="T0" fmla="*/ 14 w 244"/>
                    <a:gd name="T1" fmla="*/ 2 h 158"/>
                    <a:gd name="T2" fmla="*/ 8 w 244"/>
                    <a:gd name="T3" fmla="*/ 0 h 158"/>
                    <a:gd name="T4" fmla="*/ 3 w 244"/>
                    <a:gd name="T5" fmla="*/ 1 h 158"/>
                    <a:gd name="T6" fmla="*/ 2 w 244"/>
                    <a:gd name="T7" fmla="*/ 4 h 158"/>
                    <a:gd name="T8" fmla="*/ 0 w 244"/>
                    <a:gd name="T9" fmla="*/ 10 h 158"/>
                    <a:gd name="T10" fmla="*/ 2 w 244"/>
                    <a:gd name="T11" fmla="*/ 16 h 158"/>
                    <a:gd name="T12" fmla="*/ 3 w 244"/>
                    <a:gd name="T13" fmla="*/ 22 h 158"/>
                    <a:gd name="T14" fmla="*/ 8 w 244"/>
                    <a:gd name="T15" fmla="*/ 27 h 158"/>
                    <a:gd name="T16" fmla="*/ 14 w 244"/>
                    <a:gd name="T17" fmla="*/ 32 h 158"/>
                    <a:gd name="T18" fmla="*/ 232 w 244"/>
                    <a:gd name="T19" fmla="*/ 156 h 158"/>
                    <a:gd name="T20" fmla="*/ 236 w 244"/>
                    <a:gd name="T21" fmla="*/ 158 h 158"/>
                    <a:gd name="T22" fmla="*/ 241 w 244"/>
                    <a:gd name="T23" fmla="*/ 156 h 158"/>
                    <a:gd name="T24" fmla="*/ 244 w 244"/>
                    <a:gd name="T25" fmla="*/ 153 h 158"/>
                    <a:gd name="T26" fmla="*/ 244 w 244"/>
                    <a:gd name="T27" fmla="*/ 149 h 158"/>
                    <a:gd name="T28" fmla="*/ 244 w 244"/>
                    <a:gd name="T29" fmla="*/ 142 h 158"/>
                    <a:gd name="T30" fmla="*/ 241 w 244"/>
                    <a:gd name="T31" fmla="*/ 136 h 158"/>
                    <a:gd name="T32" fmla="*/ 236 w 244"/>
                    <a:gd name="T33" fmla="*/ 130 h 158"/>
                    <a:gd name="T34" fmla="*/ 232 w 244"/>
                    <a:gd name="T35" fmla="*/ 127 h 158"/>
                    <a:gd name="T36" fmla="*/ 14 w 244"/>
                    <a:gd name="T37" fmla="*/ 2 h 15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44"/>
                    <a:gd name="T58" fmla="*/ 0 h 158"/>
                    <a:gd name="T59" fmla="*/ 244 w 244"/>
                    <a:gd name="T60" fmla="*/ 158 h 15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44" h="158">
                      <a:moveTo>
                        <a:pt x="14" y="2"/>
                      </a:moveTo>
                      <a:lnTo>
                        <a:pt x="8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2" y="16"/>
                      </a:lnTo>
                      <a:lnTo>
                        <a:pt x="3" y="22"/>
                      </a:lnTo>
                      <a:lnTo>
                        <a:pt x="8" y="27"/>
                      </a:lnTo>
                      <a:lnTo>
                        <a:pt x="14" y="32"/>
                      </a:lnTo>
                      <a:lnTo>
                        <a:pt x="232" y="156"/>
                      </a:lnTo>
                      <a:lnTo>
                        <a:pt x="236" y="158"/>
                      </a:lnTo>
                      <a:lnTo>
                        <a:pt x="241" y="156"/>
                      </a:lnTo>
                      <a:lnTo>
                        <a:pt x="244" y="153"/>
                      </a:lnTo>
                      <a:lnTo>
                        <a:pt x="244" y="149"/>
                      </a:lnTo>
                      <a:lnTo>
                        <a:pt x="244" y="142"/>
                      </a:lnTo>
                      <a:lnTo>
                        <a:pt x="241" y="136"/>
                      </a:lnTo>
                      <a:lnTo>
                        <a:pt x="236" y="130"/>
                      </a:lnTo>
                      <a:lnTo>
                        <a:pt x="232" y="127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4" name="Freeform 250"/>
                <p:cNvSpPr>
                  <a:spLocks/>
                </p:cNvSpPr>
                <p:nvPr/>
              </p:nvSpPr>
              <p:spPr bwMode="auto">
                <a:xfrm>
                  <a:off x="1265" y="1733"/>
                  <a:ext cx="690" cy="404"/>
                </a:xfrm>
                <a:custGeom>
                  <a:avLst/>
                  <a:gdLst>
                    <a:gd name="T0" fmla="*/ 680 w 690"/>
                    <a:gd name="T1" fmla="*/ 157 h 404"/>
                    <a:gd name="T2" fmla="*/ 422 w 690"/>
                    <a:gd name="T3" fmla="*/ 3 h 404"/>
                    <a:gd name="T4" fmla="*/ 414 w 690"/>
                    <a:gd name="T5" fmla="*/ 1 h 404"/>
                    <a:gd name="T6" fmla="*/ 407 w 690"/>
                    <a:gd name="T7" fmla="*/ 0 h 404"/>
                    <a:gd name="T8" fmla="*/ 400 w 690"/>
                    <a:gd name="T9" fmla="*/ 1 h 404"/>
                    <a:gd name="T10" fmla="*/ 392 w 690"/>
                    <a:gd name="T11" fmla="*/ 3 h 404"/>
                    <a:gd name="T12" fmla="*/ 11 w 690"/>
                    <a:gd name="T13" fmla="*/ 224 h 404"/>
                    <a:gd name="T14" fmla="*/ 6 w 690"/>
                    <a:gd name="T15" fmla="*/ 228 h 404"/>
                    <a:gd name="T16" fmla="*/ 0 w 690"/>
                    <a:gd name="T17" fmla="*/ 234 h 404"/>
                    <a:gd name="T18" fmla="*/ 284 w 690"/>
                    <a:gd name="T19" fmla="*/ 404 h 404"/>
                    <a:gd name="T20" fmla="*/ 690 w 690"/>
                    <a:gd name="T21" fmla="*/ 168 h 404"/>
                    <a:gd name="T22" fmla="*/ 685 w 690"/>
                    <a:gd name="T23" fmla="*/ 161 h 404"/>
                    <a:gd name="T24" fmla="*/ 680 w 690"/>
                    <a:gd name="T25" fmla="*/ 157 h 40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90"/>
                    <a:gd name="T40" fmla="*/ 0 h 404"/>
                    <a:gd name="T41" fmla="*/ 690 w 690"/>
                    <a:gd name="T42" fmla="*/ 404 h 40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90" h="404">
                      <a:moveTo>
                        <a:pt x="680" y="157"/>
                      </a:moveTo>
                      <a:lnTo>
                        <a:pt x="422" y="3"/>
                      </a:lnTo>
                      <a:lnTo>
                        <a:pt x="414" y="1"/>
                      </a:lnTo>
                      <a:lnTo>
                        <a:pt x="407" y="0"/>
                      </a:lnTo>
                      <a:lnTo>
                        <a:pt x="400" y="1"/>
                      </a:lnTo>
                      <a:lnTo>
                        <a:pt x="392" y="3"/>
                      </a:lnTo>
                      <a:lnTo>
                        <a:pt x="11" y="224"/>
                      </a:lnTo>
                      <a:lnTo>
                        <a:pt x="6" y="228"/>
                      </a:lnTo>
                      <a:lnTo>
                        <a:pt x="0" y="234"/>
                      </a:lnTo>
                      <a:lnTo>
                        <a:pt x="284" y="404"/>
                      </a:lnTo>
                      <a:lnTo>
                        <a:pt x="690" y="168"/>
                      </a:lnTo>
                      <a:lnTo>
                        <a:pt x="685" y="161"/>
                      </a:lnTo>
                      <a:lnTo>
                        <a:pt x="680" y="157"/>
                      </a:lnTo>
                      <a:close/>
                    </a:path>
                  </a:pathLst>
                </a:custGeom>
                <a:solidFill>
                  <a:srgbClr val="E3E3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5" name="Freeform 251"/>
                <p:cNvSpPr>
                  <a:spLocks/>
                </p:cNvSpPr>
                <p:nvPr/>
              </p:nvSpPr>
              <p:spPr bwMode="auto">
                <a:xfrm>
                  <a:off x="1548" y="1901"/>
                  <a:ext cx="411" cy="833"/>
                </a:xfrm>
                <a:custGeom>
                  <a:avLst/>
                  <a:gdLst>
                    <a:gd name="T0" fmla="*/ 0 w 411"/>
                    <a:gd name="T1" fmla="*/ 238 h 833"/>
                    <a:gd name="T2" fmla="*/ 0 w 411"/>
                    <a:gd name="T3" fmla="*/ 833 h 833"/>
                    <a:gd name="T4" fmla="*/ 8 w 411"/>
                    <a:gd name="T5" fmla="*/ 833 h 833"/>
                    <a:gd name="T6" fmla="*/ 14 w 411"/>
                    <a:gd name="T7" fmla="*/ 830 h 833"/>
                    <a:gd name="T8" fmla="*/ 397 w 411"/>
                    <a:gd name="T9" fmla="*/ 610 h 833"/>
                    <a:gd name="T10" fmla="*/ 402 w 411"/>
                    <a:gd name="T11" fmla="*/ 604 h 833"/>
                    <a:gd name="T12" fmla="*/ 407 w 411"/>
                    <a:gd name="T13" fmla="*/ 598 h 833"/>
                    <a:gd name="T14" fmla="*/ 410 w 411"/>
                    <a:gd name="T15" fmla="*/ 591 h 833"/>
                    <a:gd name="T16" fmla="*/ 411 w 411"/>
                    <a:gd name="T17" fmla="*/ 584 h 833"/>
                    <a:gd name="T18" fmla="*/ 411 w 411"/>
                    <a:gd name="T19" fmla="*/ 15 h 833"/>
                    <a:gd name="T20" fmla="*/ 410 w 411"/>
                    <a:gd name="T21" fmla="*/ 8 h 833"/>
                    <a:gd name="T22" fmla="*/ 407 w 411"/>
                    <a:gd name="T23" fmla="*/ 0 h 833"/>
                    <a:gd name="T24" fmla="*/ 0 w 411"/>
                    <a:gd name="T25" fmla="*/ 238 h 83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11"/>
                    <a:gd name="T40" fmla="*/ 0 h 833"/>
                    <a:gd name="T41" fmla="*/ 411 w 411"/>
                    <a:gd name="T42" fmla="*/ 833 h 83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11" h="833">
                      <a:moveTo>
                        <a:pt x="0" y="238"/>
                      </a:moveTo>
                      <a:lnTo>
                        <a:pt x="0" y="833"/>
                      </a:lnTo>
                      <a:lnTo>
                        <a:pt x="8" y="833"/>
                      </a:lnTo>
                      <a:lnTo>
                        <a:pt x="14" y="830"/>
                      </a:lnTo>
                      <a:lnTo>
                        <a:pt x="397" y="610"/>
                      </a:lnTo>
                      <a:lnTo>
                        <a:pt x="402" y="604"/>
                      </a:lnTo>
                      <a:lnTo>
                        <a:pt x="407" y="598"/>
                      </a:lnTo>
                      <a:lnTo>
                        <a:pt x="410" y="591"/>
                      </a:lnTo>
                      <a:lnTo>
                        <a:pt x="411" y="584"/>
                      </a:lnTo>
                      <a:lnTo>
                        <a:pt x="411" y="15"/>
                      </a:lnTo>
                      <a:lnTo>
                        <a:pt x="410" y="8"/>
                      </a:lnTo>
                      <a:lnTo>
                        <a:pt x="407" y="0"/>
                      </a:lnTo>
                      <a:lnTo>
                        <a:pt x="0" y="238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6" name="Freeform 252"/>
                <p:cNvSpPr>
                  <a:spLocks/>
                </p:cNvSpPr>
                <p:nvPr/>
              </p:nvSpPr>
              <p:spPr bwMode="auto">
                <a:xfrm>
                  <a:off x="1852" y="2804"/>
                  <a:ext cx="333" cy="222"/>
                </a:xfrm>
                <a:custGeom>
                  <a:avLst/>
                  <a:gdLst>
                    <a:gd name="T0" fmla="*/ 25 w 333"/>
                    <a:gd name="T1" fmla="*/ 43 h 222"/>
                    <a:gd name="T2" fmla="*/ 11 w 333"/>
                    <a:gd name="T3" fmla="*/ 54 h 222"/>
                    <a:gd name="T4" fmla="*/ 2 w 333"/>
                    <a:gd name="T5" fmla="*/ 71 h 222"/>
                    <a:gd name="T6" fmla="*/ 0 w 333"/>
                    <a:gd name="T7" fmla="*/ 78 h 222"/>
                    <a:gd name="T8" fmla="*/ 2 w 333"/>
                    <a:gd name="T9" fmla="*/ 110 h 222"/>
                    <a:gd name="T10" fmla="*/ 15 w 333"/>
                    <a:gd name="T11" fmla="*/ 129 h 222"/>
                    <a:gd name="T12" fmla="*/ 150 w 333"/>
                    <a:gd name="T13" fmla="*/ 208 h 222"/>
                    <a:gd name="T14" fmla="*/ 172 w 333"/>
                    <a:gd name="T15" fmla="*/ 217 h 222"/>
                    <a:gd name="T16" fmla="*/ 197 w 333"/>
                    <a:gd name="T17" fmla="*/ 222 h 222"/>
                    <a:gd name="T18" fmla="*/ 223 w 333"/>
                    <a:gd name="T19" fmla="*/ 220 h 222"/>
                    <a:gd name="T20" fmla="*/ 248 w 333"/>
                    <a:gd name="T21" fmla="*/ 213 h 222"/>
                    <a:gd name="T22" fmla="*/ 309 w 333"/>
                    <a:gd name="T23" fmla="*/ 178 h 222"/>
                    <a:gd name="T24" fmla="*/ 327 w 333"/>
                    <a:gd name="T25" fmla="*/ 161 h 222"/>
                    <a:gd name="T26" fmla="*/ 333 w 333"/>
                    <a:gd name="T27" fmla="*/ 142 h 222"/>
                    <a:gd name="T28" fmla="*/ 331 w 333"/>
                    <a:gd name="T29" fmla="*/ 110 h 222"/>
                    <a:gd name="T30" fmla="*/ 320 w 333"/>
                    <a:gd name="T31" fmla="*/ 91 h 222"/>
                    <a:gd name="T32" fmla="*/ 185 w 333"/>
                    <a:gd name="T33" fmla="*/ 12 h 222"/>
                    <a:gd name="T34" fmla="*/ 160 w 333"/>
                    <a:gd name="T35" fmla="*/ 3 h 222"/>
                    <a:gd name="T36" fmla="*/ 131 w 333"/>
                    <a:gd name="T37" fmla="*/ 0 h 222"/>
                    <a:gd name="T38" fmla="*/ 103 w 333"/>
                    <a:gd name="T39" fmla="*/ 3 h 222"/>
                    <a:gd name="T40" fmla="*/ 78 w 333"/>
                    <a:gd name="T41" fmla="*/ 12 h 222"/>
                    <a:gd name="T42" fmla="*/ 78 w 333"/>
                    <a:gd name="T43" fmla="*/ 12 h 222"/>
                    <a:gd name="T44" fmla="*/ 34 w 333"/>
                    <a:gd name="T45" fmla="*/ 122 h 222"/>
                    <a:gd name="T46" fmla="*/ 22 w 333"/>
                    <a:gd name="T47" fmla="*/ 112 h 222"/>
                    <a:gd name="T48" fmla="*/ 18 w 333"/>
                    <a:gd name="T49" fmla="*/ 101 h 222"/>
                    <a:gd name="T50" fmla="*/ 18 w 333"/>
                    <a:gd name="T51" fmla="*/ 76 h 222"/>
                    <a:gd name="T52" fmla="*/ 22 w 333"/>
                    <a:gd name="T53" fmla="*/ 66 h 222"/>
                    <a:gd name="T54" fmla="*/ 34 w 333"/>
                    <a:gd name="T55" fmla="*/ 57 h 222"/>
                    <a:gd name="T56" fmla="*/ 96 w 333"/>
                    <a:gd name="T57" fmla="*/ 22 h 222"/>
                    <a:gd name="T58" fmla="*/ 119 w 333"/>
                    <a:gd name="T59" fmla="*/ 18 h 222"/>
                    <a:gd name="T60" fmla="*/ 142 w 333"/>
                    <a:gd name="T61" fmla="*/ 18 h 222"/>
                    <a:gd name="T62" fmla="*/ 166 w 333"/>
                    <a:gd name="T63" fmla="*/ 22 h 222"/>
                    <a:gd name="T64" fmla="*/ 301 w 333"/>
                    <a:gd name="T65" fmla="*/ 98 h 222"/>
                    <a:gd name="T66" fmla="*/ 312 w 333"/>
                    <a:gd name="T67" fmla="*/ 109 h 222"/>
                    <a:gd name="T68" fmla="*/ 317 w 333"/>
                    <a:gd name="T69" fmla="*/ 120 h 222"/>
                    <a:gd name="T70" fmla="*/ 315 w 333"/>
                    <a:gd name="T71" fmla="*/ 148 h 222"/>
                    <a:gd name="T72" fmla="*/ 308 w 333"/>
                    <a:gd name="T73" fmla="*/ 159 h 222"/>
                    <a:gd name="T74" fmla="*/ 248 w 333"/>
                    <a:gd name="T75" fmla="*/ 194 h 222"/>
                    <a:gd name="T76" fmla="*/ 230 w 333"/>
                    <a:gd name="T77" fmla="*/ 201 h 222"/>
                    <a:gd name="T78" fmla="*/ 210 w 333"/>
                    <a:gd name="T79" fmla="*/ 204 h 222"/>
                    <a:gd name="T80" fmla="*/ 188 w 333"/>
                    <a:gd name="T81" fmla="*/ 202 h 222"/>
                    <a:gd name="T82" fmla="*/ 167 w 333"/>
                    <a:gd name="T83" fmla="*/ 198 h 222"/>
                    <a:gd name="T84" fmla="*/ 78 w 333"/>
                    <a:gd name="T85" fmla="*/ 12 h 22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33"/>
                    <a:gd name="T130" fmla="*/ 0 h 222"/>
                    <a:gd name="T131" fmla="*/ 333 w 333"/>
                    <a:gd name="T132" fmla="*/ 222 h 222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33" h="222">
                      <a:moveTo>
                        <a:pt x="78" y="12"/>
                      </a:moveTo>
                      <a:lnTo>
                        <a:pt x="25" y="43"/>
                      </a:lnTo>
                      <a:lnTo>
                        <a:pt x="16" y="49"/>
                      </a:lnTo>
                      <a:lnTo>
                        <a:pt x="11" y="54"/>
                      </a:lnTo>
                      <a:lnTo>
                        <a:pt x="5" y="62"/>
                      </a:lnTo>
                      <a:lnTo>
                        <a:pt x="2" y="71"/>
                      </a:lnTo>
                      <a:lnTo>
                        <a:pt x="2" y="72"/>
                      </a:lnTo>
                      <a:lnTo>
                        <a:pt x="0" y="78"/>
                      </a:lnTo>
                      <a:lnTo>
                        <a:pt x="0" y="101"/>
                      </a:lnTo>
                      <a:lnTo>
                        <a:pt x="2" y="110"/>
                      </a:lnTo>
                      <a:lnTo>
                        <a:pt x="6" y="120"/>
                      </a:lnTo>
                      <a:lnTo>
                        <a:pt x="15" y="129"/>
                      </a:lnTo>
                      <a:lnTo>
                        <a:pt x="25" y="137"/>
                      </a:lnTo>
                      <a:lnTo>
                        <a:pt x="150" y="208"/>
                      </a:lnTo>
                      <a:lnTo>
                        <a:pt x="160" y="214"/>
                      </a:lnTo>
                      <a:lnTo>
                        <a:pt x="172" y="217"/>
                      </a:lnTo>
                      <a:lnTo>
                        <a:pt x="185" y="220"/>
                      </a:lnTo>
                      <a:lnTo>
                        <a:pt x="197" y="222"/>
                      </a:lnTo>
                      <a:lnTo>
                        <a:pt x="210" y="222"/>
                      </a:lnTo>
                      <a:lnTo>
                        <a:pt x="223" y="220"/>
                      </a:lnTo>
                      <a:lnTo>
                        <a:pt x="236" y="217"/>
                      </a:lnTo>
                      <a:lnTo>
                        <a:pt x="248" y="213"/>
                      </a:lnTo>
                      <a:lnTo>
                        <a:pt x="257" y="208"/>
                      </a:lnTo>
                      <a:lnTo>
                        <a:pt x="309" y="178"/>
                      </a:lnTo>
                      <a:lnTo>
                        <a:pt x="320" y="170"/>
                      </a:lnTo>
                      <a:lnTo>
                        <a:pt x="327" y="161"/>
                      </a:lnTo>
                      <a:lnTo>
                        <a:pt x="331" y="153"/>
                      </a:lnTo>
                      <a:lnTo>
                        <a:pt x="333" y="142"/>
                      </a:lnTo>
                      <a:lnTo>
                        <a:pt x="333" y="120"/>
                      </a:lnTo>
                      <a:lnTo>
                        <a:pt x="331" y="110"/>
                      </a:lnTo>
                      <a:lnTo>
                        <a:pt x="327" y="100"/>
                      </a:lnTo>
                      <a:lnTo>
                        <a:pt x="320" y="91"/>
                      </a:lnTo>
                      <a:lnTo>
                        <a:pt x="309" y="84"/>
                      </a:lnTo>
                      <a:lnTo>
                        <a:pt x="185" y="12"/>
                      </a:lnTo>
                      <a:lnTo>
                        <a:pt x="172" y="6"/>
                      </a:lnTo>
                      <a:lnTo>
                        <a:pt x="160" y="3"/>
                      </a:lnTo>
                      <a:lnTo>
                        <a:pt x="145" y="0"/>
                      </a:lnTo>
                      <a:lnTo>
                        <a:pt x="131" y="0"/>
                      </a:lnTo>
                      <a:lnTo>
                        <a:pt x="116" y="0"/>
                      </a:lnTo>
                      <a:lnTo>
                        <a:pt x="103" y="3"/>
                      </a:lnTo>
                      <a:lnTo>
                        <a:pt x="90" y="6"/>
                      </a:lnTo>
                      <a:lnTo>
                        <a:pt x="78" y="12"/>
                      </a:lnTo>
                      <a:lnTo>
                        <a:pt x="5" y="68"/>
                      </a:lnTo>
                      <a:lnTo>
                        <a:pt x="78" y="12"/>
                      </a:lnTo>
                      <a:lnTo>
                        <a:pt x="159" y="194"/>
                      </a:lnTo>
                      <a:lnTo>
                        <a:pt x="34" y="122"/>
                      </a:lnTo>
                      <a:lnTo>
                        <a:pt x="27" y="117"/>
                      </a:lnTo>
                      <a:lnTo>
                        <a:pt x="22" y="112"/>
                      </a:lnTo>
                      <a:lnTo>
                        <a:pt x="18" y="106"/>
                      </a:lnTo>
                      <a:lnTo>
                        <a:pt x="18" y="101"/>
                      </a:lnTo>
                      <a:lnTo>
                        <a:pt x="18" y="78"/>
                      </a:lnTo>
                      <a:lnTo>
                        <a:pt x="18" y="76"/>
                      </a:lnTo>
                      <a:lnTo>
                        <a:pt x="19" y="71"/>
                      </a:lnTo>
                      <a:lnTo>
                        <a:pt x="22" y="66"/>
                      </a:lnTo>
                      <a:lnTo>
                        <a:pt x="28" y="62"/>
                      </a:lnTo>
                      <a:lnTo>
                        <a:pt x="34" y="57"/>
                      </a:lnTo>
                      <a:lnTo>
                        <a:pt x="87" y="27"/>
                      </a:lnTo>
                      <a:lnTo>
                        <a:pt x="96" y="22"/>
                      </a:lnTo>
                      <a:lnTo>
                        <a:pt x="107" y="19"/>
                      </a:lnTo>
                      <a:lnTo>
                        <a:pt x="119" y="18"/>
                      </a:lnTo>
                      <a:lnTo>
                        <a:pt x="131" y="16"/>
                      </a:lnTo>
                      <a:lnTo>
                        <a:pt x="142" y="18"/>
                      </a:lnTo>
                      <a:lnTo>
                        <a:pt x="156" y="19"/>
                      </a:lnTo>
                      <a:lnTo>
                        <a:pt x="166" y="22"/>
                      </a:lnTo>
                      <a:lnTo>
                        <a:pt x="176" y="27"/>
                      </a:lnTo>
                      <a:lnTo>
                        <a:pt x="301" y="98"/>
                      </a:lnTo>
                      <a:lnTo>
                        <a:pt x="308" y="104"/>
                      </a:lnTo>
                      <a:lnTo>
                        <a:pt x="312" y="109"/>
                      </a:lnTo>
                      <a:lnTo>
                        <a:pt x="315" y="115"/>
                      </a:lnTo>
                      <a:lnTo>
                        <a:pt x="317" y="120"/>
                      </a:lnTo>
                      <a:lnTo>
                        <a:pt x="317" y="142"/>
                      </a:lnTo>
                      <a:lnTo>
                        <a:pt x="315" y="148"/>
                      </a:lnTo>
                      <a:lnTo>
                        <a:pt x="312" y="154"/>
                      </a:lnTo>
                      <a:lnTo>
                        <a:pt x="308" y="159"/>
                      </a:lnTo>
                      <a:lnTo>
                        <a:pt x="301" y="163"/>
                      </a:lnTo>
                      <a:lnTo>
                        <a:pt x="248" y="194"/>
                      </a:lnTo>
                      <a:lnTo>
                        <a:pt x="241" y="197"/>
                      </a:lnTo>
                      <a:lnTo>
                        <a:pt x="230" y="201"/>
                      </a:lnTo>
                      <a:lnTo>
                        <a:pt x="220" y="202"/>
                      </a:lnTo>
                      <a:lnTo>
                        <a:pt x="210" y="204"/>
                      </a:lnTo>
                      <a:lnTo>
                        <a:pt x="198" y="204"/>
                      </a:lnTo>
                      <a:lnTo>
                        <a:pt x="188" y="202"/>
                      </a:lnTo>
                      <a:lnTo>
                        <a:pt x="176" y="201"/>
                      </a:lnTo>
                      <a:lnTo>
                        <a:pt x="167" y="198"/>
                      </a:lnTo>
                      <a:lnTo>
                        <a:pt x="159" y="194"/>
                      </a:lnTo>
                      <a:lnTo>
                        <a:pt x="78" y="12"/>
                      </a:lnTo>
                      <a:close/>
                    </a:path>
                  </a:pathLst>
                </a:custGeom>
                <a:solidFill>
                  <a:srgbClr val="52515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7" name="Freeform 253"/>
                <p:cNvSpPr>
                  <a:spLocks/>
                </p:cNvSpPr>
                <p:nvPr/>
              </p:nvSpPr>
              <p:spPr bwMode="auto">
                <a:xfrm>
                  <a:off x="1861" y="2882"/>
                  <a:ext cx="317" cy="135"/>
                </a:xfrm>
                <a:custGeom>
                  <a:avLst/>
                  <a:gdLst>
                    <a:gd name="T0" fmla="*/ 309 w 317"/>
                    <a:gd name="T1" fmla="*/ 59 h 135"/>
                    <a:gd name="T2" fmla="*/ 303 w 317"/>
                    <a:gd name="T3" fmla="*/ 64 h 135"/>
                    <a:gd name="T4" fmla="*/ 296 w 317"/>
                    <a:gd name="T5" fmla="*/ 70 h 135"/>
                    <a:gd name="T6" fmla="*/ 243 w 317"/>
                    <a:gd name="T7" fmla="*/ 101 h 135"/>
                    <a:gd name="T8" fmla="*/ 234 w 317"/>
                    <a:gd name="T9" fmla="*/ 104 h 135"/>
                    <a:gd name="T10" fmla="*/ 224 w 317"/>
                    <a:gd name="T11" fmla="*/ 108 h 135"/>
                    <a:gd name="T12" fmla="*/ 213 w 317"/>
                    <a:gd name="T13" fmla="*/ 111 h 135"/>
                    <a:gd name="T14" fmla="*/ 201 w 317"/>
                    <a:gd name="T15" fmla="*/ 113 h 135"/>
                    <a:gd name="T16" fmla="*/ 189 w 317"/>
                    <a:gd name="T17" fmla="*/ 113 h 135"/>
                    <a:gd name="T18" fmla="*/ 177 w 317"/>
                    <a:gd name="T19" fmla="*/ 111 h 135"/>
                    <a:gd name="T20" fmla="*/ 166 w 317"/>
                    <a:gd name="T21" fmla="*/ 108 h 135"/>
                    <a:gd name="T22" fmla="*/ 155 w 317"/>
                    <a:gd name="T23" fmla="*/ 105 h 135"/>
                    <a:gd name="T24" fmla="*/ 145 w 317"/>
                    <a:gd name="T25" fmla="*/ 101 h 135"/>
                    <a:gd name="T26" fmla="*/ 111 w 317"/>
                    <a:gd name="T27" fmla="*/ 82 h 135"/>
                    <a:gd name="T28" fmla="*/ 21 w 317"/>
                    <a:gd name="T29" fmla="*/ 29 h 135"/>
                    <a:gd name="T30" fmla="*/ 12 w 317"/>
                    <a:gd name="T31" fmla="*/ 23 h 135"/>
                    <a:gd name="T32" fmla="*/ 7 w 317"/>
                    <a:gd name="T33" fmla="*/ 17 h 135"/>
                    <a:gd name="T34" fmla="*/ 2 w 317"/>
                    <a:gd name="T35" fmla="*/ 9 h 135"/>
                    <a:gd name="T36" fmla="*/ 0 w 317"/>
                    <a:gd name="T37" fmla="*/ 0 h 135"/>
                    <a:gd name="T38" fmla="*/ 0 w 317"/>
                    <a:gd name="T39" fmla="*/ 22 h 135"/>
                    <a:gd name="T40" fmla="*/ 0 w 317"/>
                    <a:gd name="T41" fmla="*/ 23 h 135"/>
                    <a:gd name="T42" fmla="*/ 2 w 317"/>
                    <a:gd name="T43" fmla="*/ 31 h 135"/>
                    <a:gd name="T44" fmla="*/ 4 w 317"/>
                    <a:gd name="T45" fmla="*/ 38 h 135"/>
                    <a:gd name="T46" fmla="*/ 12 w 317"/>
                    <a:gd name="T47" fmla="*/ 45 h 135"/>
                    <a:gd name="T48" fmla="*/ 21 w 317"/>
                    <a:gd name="T49" fmla="*/ 51 h 135"/>
                    <a:gd name="T50" fmla="*/ 111 w 317"/>
                    <a:gd name="T51" fmla="*/ 104 h 135"/>
                    <a:gd name="T52" fmla="*/ 145 w 317"/>
                    <a:gd name="T53" fmla="*/ 123 h 135"/>
                    <a:gd name="T54" fmla="*/ 155 w 317"/>
                    <a:gd name="T55" fmla="*/ 127 h 135"/>
                    <a:gd name="T56" fmla="*/ 166 w 317"/>
                    <a:gd name="T57" fmla="*/ 132 h 135"/>
                    <a:gd name="T58" fmla="*/ 177 w 317"/>
                    <a:gd name="T59" fmla="*/ 133 h 135"/>
                    <a:gd name="T60" fmla="*/ 189 w 317"/>
                    <a:gd name="T61" fmla="*/ 135 h 135"/>
                    <a:gd name="T62" fmla="*/ 201 w 317"/>
                    <a:gd name="T63" fmla="*/ 135 h 135"/>
                    <a:gd name="T64" fmla="*/ 213 w 317"/>
                    <a:gd name="T65" fmla="*/ 133 h 135"/>
                    <a:gd name="T66" fmla="*/ 224 w 317"/>
                    <a:gd name="T67" fmla="*/ 130 h 135"/>
                    <a:gd name="T68" fmla="*/ 234 w 317"/>
                    <a:gd name="T69" fmla="*/ 127 h 135"/>
                    <a:gd name="T70" fmla="*/ 243 w 317"/>
                    <a:gd name="T71" fmla="*/ 123 h 135"/>
                    <a:gd name="T72" fmla="*/ 296 w 317"/>
                    <a:gd name="T73" fmla="*/ 92 h 135"/>
                    <a:gd name="T74" fmla="*/ 305 w 317"/>
                    <a:gd name="T75" fmla="*/ 86 h 135"/>
                    <a:gd name="T76" fmla="*/ 311 w 317"/>
                    <a:gd name="T77" fmla="*/ 79 h 135"/>
                    <a:gd name="T78" fmla="*/ 315 w 317"/>
                    <a:gd name="T79" fmla="*/ 72 h 135"/>
                    <a:gd name="T80" fmla="*/ 317 w 317"/>
                    <a:gd name="T81" fmla="*/ 64 h 135"/>
                    <a:gd name="T82" fmla="*/ 317 w 317"/>
                    <a:gd name="T83" fmla="*/ 42 h 135"/>
                    <a:gd name="T84" fmla="*/ 314 w 317"/>
                    <a:gd name="T85" fmla="*/ 51 h 135"/>
                    <a:gd name="T86" fmla="*/ 309 w 317"/>
                    <a:gd name="T87" fmla="*/ 59 h 135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17"/>
                    <a:gd name="T133" fmla="*/ 0 h 135"/>
                    <a:gd name="T134" fmla="*/ 317 w 317"/>
                    <a:gd name="T135" fmla="*/ 135 h 135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17" h="135">
                      <a:moveTo>
                        <a:pt x="309" y="59"/>
                      </a:moveTo>
                      <a:lnTo>
                        <a:pt x="303" y="64"/>
                      </a:lnTo>
                      <a:lnTo>
                        <a:pt x="296" y="70"/>
                      </a:lnTo>
                      <a:lnTo>
                        <a:pt x="243" y="101"/>
                      </a:lnTo>
                      <a:lnTo>
                        <a:pt x="234" y="104"/>
                      </a:lnTo>
                      <a:lnTo>
                        <a:pt x="224" y="108"/>
                      </a:lnTo>
                      <a:lnTo>
                        <a:pt x="213" y="111"/>
                      </a:lnTo>
                      <a:lnTo>
                        <a:pt x="201" y="113"/>
                      </a:lnTo>
                      <a:lnTo>
                        <a:pt x="189" y="113"/>
                      </a:lnTo>
                      <a:lnTo>
                        <a:pt x="177" y="111"/>
                      </a:lnTo>
                      <a:lnTo>
                        <a:pt x="166" y="108"/>
                      </a:lnTo>
                      <a:lnTo>
                        <a:pt x="155" y="105"/>
                      </a:lnTo>
                      <a:lnTo>
                        <a:pt x="145" y="101"/>
                      </a:lnTo>
                      <a:lnTo>
                        <a:pt x="111" y="82"/>
                      </a:lnTo>
                      <a:lnTo>
                        <a:pt x="21" y="29"/>
                      </a:lnTo>
                      <a:lnTo>
                        <a:pt x="12" y="23"/>
                      </a:lnTo>
                      <a:lnTo>
                        <a:pt x="7" y="17"/>
                      </a:lnTo>
                      <a:lnTo>
                        <a:pt x="2" y="9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31"/>
                      </a:lnTo>
                      <a:lnTo>
                        <a:pt x="4" y="38"/>
                      </a:lnTo>
                      <a:lnTo>
                        <a:pt x="12" y="45"/>
                      </a:lnTo>
                      <a:lnTo>
                        <a:pt x="21" y="51"/>
                      </a:lnTo>
                      <a:lnTo>
                        <a:pt x="111" y="104"/>
                      </a:lnTo>
                      <a:lnTo>
                        <a:pt x="145" y="123"/>
                      </a:lnTo>
                      <a:lnTo>
                        <a:pt x="155" y="127"/>
                      </a:lnTo>
                      <a:lnTo>
                        <a:pt x="166" y="132"/>
                      </a:lnTo>
                      <a:lnTo>
                        <a:pt x="177" y="133"/>
                      </a:lnTo>
                      <a:lnTo>
                        <a:pt x="189" y="135"/>
                      </a:lnTo>
                      <a:lnTo>
                        <a:pt x="201" y="135"/>
                      </a:lnTo>
                      <a:lnTo>
                        <a:pt x="213" y="133"/>
                      </a:lnTo>
                      <a:lnTo>
                        <a:pt x="224" y="130"/>
                      </a:lnTo>
                      <a:lnTo>
                        <a:pt x="234" y="127"/>
                      </a:lnTo>
                      <a:lnTo>
                        <a:pt x="243" y="123"/>
                      </a:lnTo>
                      <a:lnTo>
                        <a:pt x="296" y="92"/>
                      </a:lnTo>
                      <a:lnTo>
                        <a:pt x="305" y="86"/>
                      </a:lnTo>
                      <a:lnTo>
                        <a:pt x="311" y="79"/>
                      </a:lnTo>
                      <a:lnTo>
                        <a:pt x="315" y="72"/>
                      </a:lnTo>
                      <a:lnTo>
                        <a:pt x="317" y="64"/>
                      </a:lnTo>
                      <a:lnTo>
                        <a:pt x="317" y="42"/>
                      </a:lnTo>
                      <a:lnTo>
                        <a:pt x="314" y="51"/>
                      </a:lnTo>
                      <a:lnTo>
                        <a:pt x="309" y="59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8" name="Freeform 254"/>
                <p:cNvSpPr>
                  <a:spLocks/>
                </p:cNvSpPr>
                <p:nvPr/>
              </p:nvSpPr>
              <p:spPr bwMode="auto">
                <a:xfrm>
                  <a:off x="1861" y="2812"/>
                  <a:ext cx="317" cy="183"/>
                </a:xfrm>
                <a:custGeom>
                  <a:avLst/>
                  <a:gdLst>
                    <a:gd name="T0" fmla="*/ 296 w 317"/>
                    <a:gd name="T1" fmla="*/ 140 h 183"/>
                    <a:gd name="T2" fmla="*/ 305 w 317"/>
                    <a:gd name="T3" fmla="*/ 134 h 183"/>
                    <a:gd name="T4" fmla="*/ 311 w 317"/>
                    <a:gd name="T5" fmla="*/ 127 h 183"/>
                    <a:gd name="T6" fmla="*/ 315 w 317"/>
                    <a:gd name="T7" fmla="*/ 120 h 183"/>
                    <a:gd name="T8" fmla="*/ 317 w 317"/>
                    <a:gd name="T9" fmla="*/ 112 h 183"/>
                    <a:gd name="T10" fmla="*/ 315 w 317"/>
                    <a:gd name="T11" fmla="*/ 105 h 183"/>
                    <a:gd name="T12" fmla="*/ 311 w 317"/>
                    <a:gd name="T13" fmla="*/ 96 h 183"/>
                    <a:gd name="T14" fmla="*/ 305 w 317"/>
                    <a:gd name="T15" fmla="*/ 90 h 183"/>
                    <a:gd name="T16" fmla="*/ 296 w 317"/>
                    <a:gd name="T17" fmla="*/ 83 h 183"/>
                    <a:gd name="T18" fmla="*/ 171 w 317"/>
                    <a:gd name="T19" fmla="*/ 11 h 183"/>
                    <a:gd name="T20" fmla="*/ 160 w 317"/>
                    <a:gd name="T21" fmla="*/ 7 h 183"/>
                    <a:gd name="T22" fmla="*/ 148 w 317"/>
                    <a:gd name="T23" fmla="*/ 2 h 183"/>
                    <a:gd name="T24" fmla="*/ 135 w 317"/>
                    <a:gd name="T25" fmla="*/ 1 h 183"/>
                    <a:gd name="T26" fmla="*/ 122 w 317"/>
                    <a:gd name="T27" fmla="*/ 0 h 183"/>
                    <a:gd name="T28" fmla="*/ 108 w 317"/>
                    <a:gd name="T29" fmla="*/ 1 h 183"/>
                    <a:gd name="T30" fmla="*/ 95 w 317"/>
                    <a:gd name="T31" fmla="*/ 2 h 183"/>
                    <a:gd name="T32" fmla="*/ 84 w 317"/>
                    <a:gd name="T33" fmla="*/ 7 h 183"/>
                    <a:gd name="T34" fmla="*/ 73 w 317"/>
                    <a:gd name="T35" fmla="*/ 11 h 183"/>
                    <a:gd name="T36" fmla="*/ 21 w 317"/>
                    <a:gd name="T37" fmla="*/ 42 h 183"/>
                    <a:gd name="T38" fmla="*/ 12 w 317"/>
                    <a:gd name="T39" fmla="*/ 48 h 183"/>
                    <a:gd name="T40" fmla="*/ 4 w 317"/>
                    <a:gd name="T41" fmla="*/ 55 h 183"/>
                    <a:gd name="T42" fmla="*/ 2 w 317"/>
                    <a:gd name="T43" fmla="*/ 63 h 183"/>
                    <a:gd name="T44" fmla="*/ 0 w 317"/>
                    <a:gd name="T45" fmla="*/ 70 h 183"/>
                    <a:gd name="T46" fmla="*/ 2 w 317"/>
                    <a:gd name="T47" fmla="*/ 79 h 183"/>
                    <a:gd name="T48" fmla="*/ 4 w 317"/>
                    <a:gd name="T49" fmla="*/ 86 h 183"/>
                    <a:gd name="T50" fmla="*/ 12 w 317"/>
                    <a:gd name="T51" fmla="*/ 92 h 183"/>
                    <a:gd name="T52" fmla="*/ 21 w 317"/>
                    <a:gd name="T53" fmla="*/ 99 h 183"/>
                    <a:gd name="T54" fmla="*/ 145 w 317"/>
                    <a:gd name="T55" fmla="*/ 171 h 183"/>
                    <a:gd name="T56" fmla="*/ 155 w 317"/>
                    <a:gd name="T57" fmla="*/ 175 h 183"/>
                    <a:gd name="T58" fmla="*/ 169 w 317"/>
                    <a:gd name="T59" fmla="*/ 180 h 183"/>
                    <a:gd name="T60" fmla="*/ 180 w 317"/>
                    <a:gd name="T61" fmla="*/ 181 h 183"/>
                    <a:gd name="T62" fmla="*/ 193 w 317"/>
                    <a:gd name="T63" fmla="*/ 183 h 183"/>
                    <a:gd name="T64" fmla="*/ 207 w 317"/>
                    <a:gd name="T65" fmla="*/ 181 h 183"/>
                    <a:gd name="T66" fmla="*/ 220 w 317"/>
                    <a:gd name="T67" fmla="*/ 180 h 183"/>
                    <a:gd name="T68" fmla="*/ 232 w 317"/>
                    <a:gd name="T69" fmla="*/ 175 h 183"/>
                    <a:gd name="T70" fmla="*/ 243 w 317"/>
                    <a:gd name="T71" fmla="*/ 171 h 183"/>
                    <a:gd name="T72" fmla="*/ 296 w 317"/>
                    <a:gd name="T73" fmla="*/ 140 h 18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17"/>
                    <a:gd name="T112" fmla="*/ 0 h 183"/>
                    <a:gd name="T113" fmla="*/ 317 w 317"/>
                    <a:gd name="T114" fmla="*/ 183 h 18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17" h="183">
                      <a:moveTo>
                        <a:pt x="296" y="140"/>
                      </a:moveTo>
                      <a:lnTo>
                        <a:pt x="305" y="134"/>
                      </a:lnTo>
                      <a:lnTo>
                        <a:pt x="311" y="127"/>
                      </a:lnTo>
                      <a:lnTo>
                        <a:pt x="315" y="120"/>
                      </a:lnTo>
                      <a:lnTo>
                        <a:pt x="317" y="112"/>
                      </a:lnTo>
                      <a:lnTo>
                        <a:pt x="315" y="105"/>
                      </a:lnTo>
                      <a:lnTo>
                        <a:pt x="311" y="96"/>
                      </a:lnTo>
                      <a:lnTo>
                        <a:pt x="305" y="90"/>
                      </a:lnTo>
                      <a:lnTo>
                        <a:pt x="296" y="83"/>
                      </a:lnTo>
                      <a:lnTo>
                        <a:pt x="171" y="11"/>
                      </a:lnTo>
                      <a:lnTo>
                        <a:pt x="160" y="7"/>
                      </a:lnTo>
                      <a:lnTo>
                        <a:pt x="148" y="2"/>
                      </a:lnTo>
                      <a:lnTo>
                        <a:pt x="135" y="1"/>
                      </a:lnTo>
                      <a:lnTo>
                        <a:pt x="122" y="0"/>
                      </a:lnTo>
                      <a:lnTo>
                        <a:pt x="108" y="1"/>
                      </a:lnTo>
                      <a:lnTo>
                        <a:pt x="95" y="2"/>
                      </a:lnTo>
                      <a:lnTo>
                        <a:pt x="84" y="7"/>
                      </a:lnTo>
                      <a:lnTo>
                        <a:pt x="73" y="11"/>
                      </a:lnTo>
                      <a:lnTo>
                        <a:pt x="21" y="42"/>
                      </a:lnTo>
                      <a:lnTo>
                        <a:pt x="12" y="48"/>
                      </a:lnTo>
                      <a:lnTo>
                        <a:pt x="4" y="55"/>
                      </a:lnTo>
                      <a:lnTo>
                        <a:pt x="2" y="63"/>
                      </a:lnTo>
                      <a:lnTo>
                        <a:pt x="0" y="70"/>
                      </a:lnTo>
                      <a:lnTo>
                        <a:pt x="2" y="79"/>
                      </a:lnTo>
                      <a:lnTo>
                        <a:pt x="4" y="86"/>
                      </a:lnTo>
                      <a:lnTo>
                        <a:pt x="12" y="92"/>
                      </a:lnTo>
                      <a:lnTo>
                        <a:pt x="21" y="99"/>
                      </a:lnTo>
                      <a:lnTo>
                        <a:pt x="145" y="171"/>
                      </a:lnTo>
                      <a:lnTo>
                        <a:pt x="155" y="175"/>
                      </a:lnTo>
                      <a:lnTo>
                        <a:pt x="169" y="180"/>
                      </a:lnTo>
                      <a:lnTo>
                        <a:pt x="180" y="181"/>
                      </a:lnTo>
                      <a:lnTo>
                        <a:pt x="193" y="183"/>
                      </a:lnTo>
                      <a:lnTo>
                        <a:pt x="207" y="181"/>
                      </a:lnTo>
                      <a:lnTo>
                        <a:pt x="220" y="180"/>
                      </a:lnTo>
                      <a:lnTo>
                        <a:pt x="232" y="175"/>
                      </a:lnTo>
                      <a:lnTo>
                        <a:pt x="243" y="171"/>
                      </a:lnTo>
                      <a:lnTo>
                        <a:pt x="296" y="140"/>
                      </a:lnTo>
                      <a:close/>
                    </a:path>
                  </a:pathLst>
                </a:custGeom>
                <a:solidFill>
                  <a:srgbClr val="E3E3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099" name="Freeform 255"/>
                <p:cNvSpPr>
                  <a:spLocks/>
                </p:cNvSpPr>
                <p:nvPr/>
              </p:nvSpPr>
              <p:spPr bwMode="auto">
                <a:xfrm>
                  <a:off x="1909" y="2622"/>
                  <a:ext cx="245" cy="338"/>
                </a:xfrm>
                <a:custGeom>
                  <a:avLst/>
                  <a:gdLst>
                    <a:gd name="T0" fmla="*/ 0 w 245"/>
                    <a:gd name="T1" fmla="*/ 255 h 338"/>
                    <a:gd name="T2" fmla="*/ 144 w 245"/>
                    <a:gd name="T3" fmla="*/ 338 h 338"/>
                    <a:gd name="T4" fmla="*/ 148 w 245"/>
                    <a:gd name="T5" fmla="*/ 335 h 338"/>
                    <a:gd name="T6" fmla="*/ 162 w 245"/>
                    <a:gd name="T7" fmla="*/ 323 h 338"/>
                    <a:gd name="T8" fmla="*/ 179 w 245"/>
                    <a:gd name="T9" fmla="*/ 305 h 338"/>
                    <a:gd name="T10" fmla="*/ 189 w 245"/>
                    <a:gd name="T11" fmla="*/ 294 h 338"/>
                    <a:gd name="T12" fmla="*/ 200 w 245"/>
                    <a:gd name="T13" fmla="*/ 279 h 338"/>
                    <a:gd name="T14" fmla="*/ 210 w 245"/>
                    <a:gd name="T15" fmla="*/ 263 h 338"/>
                    <a:gd name="T16" fmla="*/ 219 w 245"/>
                    <a:gd name="T17" fmla="*/ 245 h 338"/>
                    <a:gd name="T18" fmla="*/ 228 w 245"/>
                    <a:gd name="T19" fmla="*/ 226 h 338"/>
                    <a:gd name="T20" fmla="*/ 235 w 245"/>
                    <a:gd name="T21" fmla="*/ 204 h 338"/>
                    <a:gd name="T22" fmla="*/ 241 w 245"/>
                    <a:gd name="T23" fmla="*/ 181 h 338"/>
                    <a:gd name="T24" fmla="*/ 244 w 245"/>
                    <a:gd name="T25" fmla="*/ 156 h 338"/>
                    <a:gd name="T26" fmla="*/ 245 w 245"/>
                    <a:gd name="T27" fmla="*/ 128 h 338"/>
                    <a:gd name="T28" fmla="*/ 244 w 245"/>
                    <a:gd name="T29" fmla="*/ 99 h 338"/>
                    <a:gd name="T30" fmla="*/ 75 w 245"/>
                    <a:gd name="T31" fmla="*/ 0 h 338"/>
                    <a:gd name="T32" fmla="*/ 77 w 245"/>
                    <a:gd name="T33" fmla="*/ 6 h 338"/>
                    <a:gd name="T34" fmla="*/ 81 w 245"/>
                    <a:gd name="T35" fmla="*/ 22 h 338"/>
                    <a:gd name="T36" fmla="*/ 84 w 245"/>
                    <a:gd name="T37" fmla="*/ 47 h 338"/>
                    <a:gd name="T38" fmla="*/ 85 w 245"/>
                    <a:gd name="T39" fmla="*/ 63 h 338"/>
                    <a:gd name="T40" fmla="*/ 85 w 245"/>
                    <a:gd name="T41" fmla="*/ 80 h 338"/>
                    <a:gd name="T42" fmla="*/ 82 w 245"/>
                    <a:gd name="T43" fmla="*/ 99 h 338"/>
                    <a:gd name="T44" fmla="*/ 80 w 245"/>
                    <a:gd name="T45" fmla="*/ 119 h 338"/>
                    <a:gd name="T46" fmla="*/ 74 w 245"/>
                    <a:gd name="T47" fmla="*/ 140 h 338"/>
                    <a:gd name="T48" fmla="*/ 65 w 245"/>
                    <a:gd name="T49" fmla="*/ 162 h 338"/>
                    <a:gd name="T50" fmla="*/ 55 w 245"/>
                    <a:gd name="T51" fmla="*/ 184 h 338"/>
                    <a:gd name="T52" fmla="*/ 40 w 245"/>
                    <a:gd name="T53" fmla="*/ 207 h 338"/>
                    <a:gd name="T54" fmla="*/ 22 w 245"/>
                    <a:gd name="T55" fmla="*/ 231 h 338"/>
                    <a:gd name="T56" fmla="*/ 0 w 245"/>
                    <a:gd name="T57" fmla="*/ 255 h 33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45"/>
                    <a:gd name="T88" fmla="*/ 0 h 338"/>
                    <a:gd name="T89" fmla="*/ 245 w 245"/>
                    <a:gd name="T90" fmla="*/ 338 h 33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45" h="338">
                      <a:moveTo>
                        <a:pt x="0" y="255"/>
                      </a:moveTo>
                      <a:lnTo>
                        <a:pt x="144" y="338"/>
                      </a:lnTo>
                      <a:lnTo>
                        <a:pt x="148" y="335"/>
                      </a:lnTo>
                      <a:lnTo>
                        <a:pt x="162" y="323"/>
                      </a:lnTo>
                      <a:lnTo>
                        <a:pt x="179" y="305"/>
                      </a:lnTo>
                      <a:lnTo>
                        <a:pt x="189" y="294"/>
                      </a:lnTo>
                      <a:lnTo>
                        <a:pt x="200" y="279"/>
                      </a:lnTo>
                      <a:lnTo>
                        <a:pt x="210" y="263"/>
                      </a:lnTo>
                      <a:lnTo>
                        <a:pt x="219" y="245"/>
                      </a:lnTo>
                      <a:lnTo>
                        <a:pt x="228" y="226"/>
                      </a:lnTo>
                      <a:lnTo>
                        <a:pt x="235" y="204"/>
                      </a:lnTo>
                      <a:lnTo>
                        <a:pt x="241" y="181"/>
                      </a:lnTo>
                      <a:lnTo>
                        <a:pt x="244" y="156"/>
                      </a:lnTo>
                      <a:lnTo>
                        <a:pt x="245" y="128"/>
                      </a:lnTo>
                      <a:lnTo>
                        <a:pt x="244" y="99"/>
                      </a:lnTo>
                      <a:lnTo>
                        <a:pt x="75" y="0"/>
                      </a:lnTo>
                      <a:lnTo>
                        <a:pt x="77" y="6"/>
                      </a:lnTo>
                      <a:lnTo>
                        <a:pt x="81" y="22"/>
                      </a:lnTo>
                      <a:lnTo>
                        <a:pt x="84" y="47"/>
                      </a:lnTo>
                      <a:lnTo>
                        <a:pt x="85" y="63"/>
                      </a:lnTo>
                      <a:lnTo>
                        <a:pt x="85" y="80"/>
                      </a:lnTo>
                      <a:lnTo>
                        <a:pt x="82" y="99"/>
                      </a:lnTo>
                      <a:lnTo>
                        <a:pt x="80" y="119"/>
                      </a:lnTo>
                      <a:lnTo>
                        <a:pt x="74" y="140"/>
                      </a:lnTo>
                      <a:lnTo>
                        <a:pt x="65" y="162"/>
                      </a:lnTo>
                      <a:lnTo>
                        <a:pt x="55" y="184"/>
                      </a:lnTo>
                      <a:lnTo>
                        <a:pt x="40" y="207"/>
                      </a:lnTo>
                      <a:lnTo>
                        <a:pt x="22" y="231"/>
                      </a:lnTo>
                      <a:lnTo>
                        <a:pt x="0" y="255"/>
                      </a:lnTo>
                      <a:close/>
                    </a:path>
                  </a:pathLst>
                </a:custGeom>
                <a:solidFill>
                  <a:srgbClr val="B3B3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0" name="Freeform 256"/>
                <p:cNvSpPr>
                  <a:spLocks/>
                </p:cNvSpPr>
                <p:nvPr/>
              </p:nvSpPr>
              <p:spPr bwMode="auto">
                <a:xfrm>
                  <a:off x="2053" y="2712"/>
                  <a:ext cx="117" cy="248"/>
                </a:xfrm>
                <a:custGeom>
                  <a:avLst/>
                  <a:gdLst>
                    <a:gd name="T0" fmla="*/ 116 w 117"/>
                    <a:gd name="T1" fmla="*/ 0 h 248"/>
                    <a:gd name="T2" fmla="*/ 100 w 117"/>
                    <a:gd name="T3" fmla="*/ 9 h 248"/>
                    <a:gd name="T4" fmla="*/ 101 w 117"/>
                    <a:gd name="T5" fmla="*/ 28 h 248"/>
                    <a:gd name="T6" fmla="*/ 101 w 117"/>
                    <a:gd name="T7" fmla="*/ 45 h 248"/>
                    <a:gd name="T8" fmla="*/ 100 w 117"/>
                    <a:gd name="T9" fmla="*/ 63 h 248"/>
                    <a:gd name="T10" fmla="*/ 98 w 117"/>
                    <a:gd name="T11" fmla="*/ 79 h 248"/>
                    <a:gd name="T12" fmla="*/ 95 w 117"/>
                    <a:gd name="T13" fmla="*/ 95 h 248"/>
                    <a:gd name="T14" fmla="*/ 92 w 117"/>
                    <a:gd name="T15" fmla="*/ 110 h 248"/>
                    <a:gd name="T16" fmla="*/ 82 w 117"/>
                    <a:gd name="T17" fmla="*/ 138 h 248"/>
                    <a:gd name="T18" fmla="*/ 72 w 117"/>
                    <a:gd name="T19" fmla="*/ 161 h 248"/>
                    <a:gd name="T20" fmla="*/ 60 w 117"/>
                    <a:gd name="T21" fmla="*/ 183 h 248"/>
                    <a:gd name="T22" fmla="*/ 47 w 117"/>
                    <a:gd name="T23" fmla="*/ 201 h 248"/>
                    <a:gd name="T24" fmla="*/ 35 w 117"/>
                    <a:gd name="T25" fmla="*/ 217 h 248"/>
                    <a:gd name="T26" fmla="*/ 21 w 117"/>
                    <a:gd name="T27" fmla="*/ 230 h 248"/>
                    <a:gd name="T28" fmla="*/ 10 w 117"/>
                    <a:gd name="T29" fmla="*/ 240 h 248"/>
                    <a:gd name="T30" fmla="*/ 0 w 117"/>
                    <a:gd name="T31" fmla="*/ 248 h 248"/>
                    <a:gd name="T32" fmla="*/ 45 w 117"/>
                    <a:gd name="T33" fmla="*/ 223 h 248"/>
                    <a:gd name="T34" fmla="*/ 48 w 117"/>
                    <a:gd name="T35" fmla="*/ 220 h 248"/>
                    <a:gd name="T36" fmla="*/ 59 w 117"/>
                    <a:gd name="T37" fmla="*/ 211 h 248"/>
                    <a:gd name="T38" fmla="*/ 72 w 117"/>
                    <a:gd name="T39" fmla="*/ 195 h 248"/>
                    <a:gd name="T40" fmla="*/ 78 w 117"/>
                    <a:gd name="T41" fmla="*/ 185 h 248"/>
                    <a:gd name="T42" fmla="*/ 85 w 117"/>
                    <a:gd name="T43" fmla="*/ 171 h 248"/>
                    <a:gd name="T44" fmla="*/ 92 w 117"/>
                    <a:gd name="T45" fmla="*/ 157 h 248"/>
                    <a:gd name="T46" fmla="*/ 100 w 117"/>
                    <a:gd name="T47" fmla="*/ 141 h 248"/>
                    <a:gd name="T48" fmla="*/ 106 w 117"/>
                    <a:gd name="T49" fmla="*/ 123 h 248"/>
                    <a:gd name="T50" fmla="*/ 111 w 117"/>
                    <a:gd name="T51" fmla="*/ 102 h 248"/>
                    <a:gd name="T52" fmla="*/ 114 w 117"/>
                    <a:gd name="T53" fmla="*/ 80 h 248"/>
                    <a:gd name="T54" fmla="*/ 117 w 117"/>
                    <a:gd name="T55" fmla="*/ 56 h 248"/>
                    <a:gd name="T56" fmla="*/ 117 w 117"/>
                    <a:gd name="T57" fmla="*/ 29 h 248"/>
                    <a:gd name="T58" fmla="*/ 116 w 117"/>
                    <a:gd name="T59" fmla="*/ 0 h 24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17"/>
                    <a:gd name="T91" fmla="*/ 0 h 248"/>
                    <a:gd name="T92" fmla="*/ 117 w 117"/>
                    <a:gd name="T93" fmla="*/ 248 h 24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17" h="248">
                      <a:moveTo>
                        <a:pt x="116" y="0"/>
                      </a:moveTo>
                      <a:lnTo>
                        <a:pt x="100" y="9"/>
                      </a:lnTo>
                      <a:lnTo>
                        <a:pt x="101" y="28"/>
                      </a:lnTo>
                      <a:lnTo>
                        <a:pt x="101" y="45"/>
                      </a:lnTo>
                      <a:lnTo>
                        <a:pt x="100" y="63"/>
                      </a:lnTo>
                      <a:lnTo>
                        <a:pt x="98" y="79"/>
                      </a:lnTo>
                      <a:lnTo>
                        <a:pt x="95" y="95"/>
                      </a:lnTo>
                      <a:lnTo>
                        <a:pt x="92" y="110"/>
                      </a:lnTo>
                      <a:lnTo>
                        <a:pt x="82" y="138"/>
                      </a:lnTo>
                      <a:lnTo>
                        <a:pt x="72" y="161"/>
                      </a:lnTo>
                      <a:lnTo>
                        <a:pt x="60" y="183"/>
                      </a:lnTo>
                      <a:lnTo>
                        <a:pt x="47" y="201"/>
                      </a:lnTo>
                      <a:lnTo>
                        <a:pt x="35" y="217"/>
                      </a:lnTo>
                      <a:lnTo>
                        <a:pt x="21" y="230"/>
                      </a:lnTo>
                      <a:lnTo>
                        <a:pt x="10" y="240"/>
                      </a:lnTo>
                      <a:lnTo>
                        <a:pt x="0" y="248"/>
                      </a:lnTo>
                      <a:lnTo>
                        <a:pt x="45" y="223"/>
                      </a:lnTo>
                      <a:lnTo>
                        <a:pt x="48" y="220"/>
                      </a:lnTo>
                      <a:lnTo>
                        <a:pt x="59" y="211"/>
                      </a:lnTo>
                      <a:lnTo>
                        <a:pt x="72" y="195"/>
                      </a:lnTo>
                      <a:lnTo>
                        <a:pt x="78" y="185"/>
                      </a:lnTo>
                      <a:lnTo>
                        <a:pt x="85" y="171"/>
                      </a:lnTo>
                      <a:lnTo>
                        <a:pt x="92" y="157"/>
                      </a:lnTo>
                      <a:lnTo>
                        <a:pt x="100" y="141"/>
                      </a:lnTo>
                      <a:lnTo>
                        <a:pt x="106" y="123"/>
                      </a:lnTo>
                      <a:lnTo>
                        <a:pt x="111" y="102"/>
                      </a:lnTo>
                      <a:lnTo>
                        <a:pt x="114" y="80"/>
                      </a:lnTo>
                      <a:lnTo>
                        <a:pt x="117" y="56"/>
                      </a:lnTo>
                      <a:lnTo>
                        <a:pt x="117" y="29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1" name="Freeform 257"/>
                <p:cNvSpPr>
                  <a:spLocks/>
                </p:cNvSpPr>
                <p:nvPr/>
              </p:nvSpPr>
              <p:spPr bwMode="auto">
                <a:xfrm>
                  <a:off x="1764" y="2156"/>
                  <a:ext cx="562" cy="839"/>
                </a:xfrm>
                <a:custGeom>
                  <a:avLst/>
                  <a:gdLst>
                    <a:gd name="T0" fmla="*/ 5 w 562"/>
                    <a:gd name="T1" fmla="*/ 15 h 839"/>
                    <a:gd name="T2" fmla="*/ 2 w 562"/>
                    <a:gd name="T3" fmla="*/ 18 h 839"/>
                    <a:gd name="T4" fmla="*/ 0 w 562"/>
                    <a:gd name="T5" fmla="*/ 22 h 839"/>
                    <a:gd name="T6" fmla="*/ 0 w 562"/>
                    <a:gd name="T7" fmla="*/ 538 h 839"/>
                    <a:gd name="T8" fmla="*/ 2 w 562"/>
                    <a:gd name="T9" fmla="*/ 543 h 839"/>
                    <a:gd name="T10" fmla="*/ 5 w 562"/>
                    <a:gd name="T11" fmla="*/ 546 h 839"/>
                    <a:gd name="T12" fmla="*/ 512 w 562"/>
                    <a:gd name="T13" fmla="*/ 839 h 839"/>
                    <a:gd name="T14" fmla="*/ 516 w 562"/>
                    <a:gd name="T15" fmla="*/ 839 h 839"/>
                    <a:gd name="T16" fmla="*/ 521 w 562"/>
                    <a:gd name="T17" fmla="*/ 839 h 839"/>
                    <a:gd name="T18" fmla="*/ 528 w 562"/>
                    <a:gd name="T19" fmla="*/ 834 h 839"/>
                    <a:gd name="T20" fmla="*/ 535 w 562"/>
                    <a:gd name="T21" fmla="*/ 827 h 839"/>
                    <a:gd name="T22" fmla="*/ 548 w 562"/>
                    <a:gd name="T23" fmla="*/ 812 h 839"/>
                    <a:gd name="T24" fmla="*/ 559 w 562"/>
                    <a:gd name="T25" fmla="*/ 798 h 839"/>
                    <a:gd name="T26" fmla="*/ 562 w 562"/>
                    <a:gd name="T27" fmla="*/ 793 h 839"/>
                    <a:gd name="T28" fmla="*/ 562 w 562"/>
                    <a:gd name="T29" fmla="*/ 789 h 839"/>
                    <a:gd name="T30" fmla="*/ 562 w 562"/>
                    <a:gd name="T31" fmla="*/ 295 h 839"/>
                    <a:gd name="T32" fmla="*/ 562 w 562"/>
                    <a:gd name="T33" fmla="*/ 291 h 839"/>
                    <a:gd name="T34" fmla="*/ 557 w 562"/>
                    <a:gd name="T35" fmla="*/ 286 h 839"/>
                    <a:gd name="T36" fmla="*/ 66 w 562"/>
                    <a:gd name="T37" fmla="*/ 3 h 839"/>
                    <a:gd name="T38" fmla="*/ 59 w 562"/>
                    <a:gd name="T39" fmla="*/ 0 h 839"/>
                    <a:gd name="T40" fmla="*/ 50 w 562"/>
                    <a:gd name="T41" fmla="*/ 0 h 839"/>
                    <a:gd name="T42" fmla="*/ 41 w 562"/>
                    <a:gd name="T43" fmla="*/ 0 h 839"/>
                    <a:gd name="T44" fmla="*/ 33 w 562"/>
                    <a:gd name="T45" fmla="*/ 3 h 839"/>
                    <a:gd name="T46" fmla="*/ 16 w 562"/>
                    <a:gd name="T47" fmla="*/ 9 h 839"/>
                    <a:gd name="T48" fmla="*/ 5 w 562"/>
                    <a:gd name="T49" fmla="*/ 15 h 839"/>
                    <a:gd name="T50" fmla="*/ 58 w 562"/>
                    <a:gd name="T51" fmla="*/ 18 h 839"/>
                    <a:gd name="T52" fmla="*/ 545 w 562"/>
                    <a:gd name="T53" fmla="*/ 299 h 839"/>
                    <a:gd name="T54" fmla="*/ 545 w 562"/>
                    <a:gd name="T55" fmla="*/ 787 h 839"/>
                    <a:gd name="T56" fmla="*/ 541 w 562"/>
                    <a:gd name="T57" fmla="*/ 793 h 839"/>
                    <a:gd name="T58" fmla="*/ 535 w 562"/>
                    <a:gd name="T59" fmla="*/ 802 h 839"/>
                    <a:gd name="T60" fmla="*/ 526 w 562"/>
                    <a:gd name="T61" fmla="*/ 812 h 839"/>
                    <a:gd name="T62" fmla="*/ 516 w 562"/>
                    <a:gd name="T63" fmla="*/ 820 h 839"/>
                    <a:gd name="T64" fmla="*/ 18 w 562"/>
                    <a:gd name="T65" fmla="*/ 532 h 839"/>
                    <a:gd name="T66" fmla="*/ 18 w 562"/>
                    <a:gd name="T67" fmla="*/ 28 h 839"/>
                    <a:gd name="T68" fmla="*/ 30 w 562"/>
                    <a:gd name="T69" fmla="*/ 22 h 839"/>
                    <a:gd name="T70" fmla="*/ 41 w 562"/>
                    <a:gd name="T71" fmla="*/ 19 h 839"/>
                    <a:gd name="T72" fmla="*/ 50 w 562"/>
                    <a:gd name="T73" fmla="*/ 17 h 839"/>
                    <a:gd name="T74" fmla="*/ 55 w 562"/>
                    <a:gd name="T75" fmla="*/ 17 h 839"/>
                    <a:gd name="T76" fmla="*/ 58 w 562"/>
                    <a:gd name="T77" fmla="*/ 18 h 839"/>
                    <a:gd name="T78" fmla="*/ 5 w 562"/>
                    <a:gd name="T79" fmla="*/ 15 h 839"/>
                    <a:gd name="T80" fmla="*/ 545 w 562"/>
                    <a:gd name="T81" fmla="*/ 787 h 839"/>
                    <a:gd name="T82" fmla="*/ 545 w 562"/>
                    <a:gd name="T83" fmla="*/ 789 h 839"/>
                    <a:gd name="T84" fmla="*/ 545 w 562"/>
                    <a:gd name="T85" fmla="*/ 787 h 839"/>
                    <a:gd name="T86" fmla="*/ 5 w 562"/>
                    <a:gd name="T87" fmla="*/ 15 h 83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562"/>
                    <a:gd name="T133" fmla="*/ 0 h 839"/>
                    <a:gd name="T134" fmla="*/ 562 w 562"/>
                    <a:gd name="T135" fmla="*/ 839 h 83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562" h="839">
                      <a:moveTo>
                        <a:pt x="5" y="15"/>
                      </a:moveTo>
                      <a:lnTo>
                        <a:pt x="2" y="18"/>
                      </a:lnTo>
                      <a:lnTo>
                        <a:pt x="0" y="22"/>
                      </a:lnTo>
                      <a:lnTo>
                        <a:pt x="0" y="538"/>
                      </a:lnTo>
                      <a:lnTo>
                        <a:pt x="2" y="543"/>
                      </a:lnTo>
                      <a:lnTo>
                        <a:pt x="5" y="546"/>
                      </a:lnTo>
                      <a:lnTo>
                        <a:pt x="512" y="839"/>
                      </a:lnTo>
                      <a:lnTo>
                        <a:pt x="516" y="839"/>
                      </a:lnTo>
                      <a:lnTo>
                        <a:pt x="521" y="839"/>
                      </a:lnTo>
                      <a:lnTo>
                        <a:pt x="528" y="834"/>
                      </a:lnTo>
                      <a:lnTo>
                        <a:pt x="535" y="827"/>
                      </a:lnTo>
                      <a:lnTo>
                        <a:pt x="548" y="812"/>
                      </a:lnTo>
                      <a:lnTo>
                        <a:pt x="559" y="798"/>
                      </a:lnTo>
                      <a:lnTo>
                        <a:pt x="562" y="793"/>
                      </a:lnTo>
                      <a:lnTo>
                        <a:pt x="562" y="789"/>
                      </a:lnTo>
                      <a:lnTo>
                        <a:pt x="562" y="295"/>
                      </a:lnTo>
                      <a:lnTo>
                        <a:pt x="562" y="291"/>
                      </a:lnTo>
                      <a:lnTo>
                        <a:pt x="557" y="286"/>
                      </a:lnTo>
                      <a:lnTo>
                        <a:pt x="66" y="3"/>
                      </a:lnTo>
                      <a:lnTo>
                        <a:pt x="59" y="0"/>
                      </a:lnTo>
                      <a:lnTo>
                        <a:pt x="50" y="0"/>
                      </a:lnTo>
                      <a:lnTo>
                        <a:pt x="41" y="0"/>
                      </a:lnTo>
                      <a:lnTo>
                        <a:pt x="33" y="3"/>
                      </a:lnTo>
                      <a:lnTo>
                        <a:pt x="16" y="9"/>
                      </a:lnTo>
                      <a:lnTo>
                        <a:pt x="5" y="15"/>
                      </a:lnTo>
                      <a:lnTo>
                        <a:pt x="58" y="18"/>
                      </a:lnTo>
                      <a:lnTo>
                        <a:pt x="545" y="299"/>
                      </a:lnTo>
                      <a:lnTo>
                        <a:pt x="545" y="787"/>
                      </a:lnTo>
                      <a:lnTo>
                        <a:pt x="541" y="793"/>
                      </a:lnTo>
                      <a:lnTo>
                        <a:pt x="535" y="802"/>
                      </a:lnTo>
                      <a:lnTo>
                        <a:pt x="526" y="812"/>
                      </a:lnTo>
                      <a:lnTo>
                        <a:pt x="516" y="820"/>
                      </a:lnTo>
                      <a:lnTo>
                        <a:pt x="18" y="532"/>
                      </a:lnTo>
                      <a:lnTo>
                        <a:pt x="18" y="28"/>
                      </a:lnTo>
                      <a:lnTo>
                        <a:pt x="30" y="22"/>
                      </a:lnTo>
                      <a:lnTo>
                        <a:pt x="41" y="19"/>
                      </a:lnTo>
                      <a:lnTo>
                        <a:pt x="50" y="17"/>
                      </a:lnTo>
                      <a:lnTo>
                        <a:pt x="55" y="17"/>
                      </a:lnTo>
                      <a:lnTo>
                        <a:pt x="58" y="18"/>
                      </a:lnTo>
                      <a:lnTo>
                        <a:pt x="5" y="15"/>
                      </a:lnTo>
                      <a:lnTo>
                        <a:pt x="545" y="787"/>
                      </a:lnTo>
                      <a:lnTo>
                        <a:pt x="545" y="789"/>
                      </a:lnTo>
                      <a:lnTo>
                        <a:pt x="545" y="787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52515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2" name="Freeform 258"/>
                <p:cNvSpPr>
                  <a:spLocks/>
                </p:cNvSpPr>
                <p:nvPr/>
              </p:nvSpPr>
              <p:spPr bwMode="auto">
                <a:xfrm>
                  <a:off x="1773" y="2177"/>
                  <a:ext cx="507" cy="807"/>
                </a:xfrm>
                <a:custGeom>
                  <a:avLst/>
                  <a:gdLst>
                    <a:gd name="T0" fmla="*/ 0 w 507"/>
                    <a:gd name="T1" fmla="*/ 0 h 807"/>
                    <a:gd name="T2" fmla="*/ 507 w 507"/>
                    <a:gd name="T3" fmla="*/ 293 h 807"/>
                    <a:gd name="T4" fmla="*/ 507 w 507"/>
                    <a:gd name="T5" fmla="*/ 807 h 807"/>
                    <a:gd name="T6" fmla="*/ 0 w 507"/>
                    <a:gd name="T7" fmla="*/ 514 h 807"/>
                    <a:gd name="T8" fmla="*/ 0 w 507"/>
                    <a:gd name="T9" fmla="*/ 0 h 80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7"/>
                    <a:gd name="T16" fmla="*/ 0 h 807"/>
                    <a:gd name="T17" fmla="*/ 507 w 507"/>
                    <a:gd name="T18" fmla="*/ 807 h 80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7" h="807">
                      <a:moveTo>
                        <a:pt x="0" y="0"/>
                      </a:moveTo>
                      <a:lnTo>
                        <a:pt x="507" y="293"/>
                      </a:lnTo>
                      <a:lnTo>
                        <a:pt x="507" y="807"/>
                      </a:lnTo>
                      <a:lnTo>
                        <a:pt x="0" y="5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3" name="Freeform 259"/>
                <p:cNvSpPr>
                  <a:spLocks/>
                </p:cNvSpPr>
                <p:nvPr/>
              </p:nvSpPr>
              <p:spPr bwMode="auto">
                <a:xfrm>
                  <a:off x="1807" y="2236"/>
                  <a:ext cx="442" cy="696"/>
                </a:xfrm>
                <a:custGeom>
                  <a:avLst/>
                  <a:gdLst>
                    <a:gd name="T0" fmla="*/ 0 w 442"/>
                    <a:gd name="T1" fmla="*/ 0 h 696"/>
                    <a:gd name="T2" fmla="*/ 442 w 442"/>
                    <a:gd name="T3" fmla="*/ 256 h 696"/>
                    <a:gd name="T4" fmla="*/ 442 w 442"/>
                    <a:gd name="T5" fmla="*/ 696 h 696"/>
                    <a:gd name="T6" fmla="*/ 0 w 442"/>
                    <a:gd name="T7" fmla="*/ 439 h 696"/>
                    <a:gd name="T8" fmla="*/ 0 w 442"/>
                    <a:gd name="T9" fmla="*/ 0 h 6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2"/>
                    <a:gd name="T16" fmla="*/ 0 h 696"/>
                    <a:gd name="T17" fmla="*/ 442 w 442"/>
                    <a:gd name="T18" fmla="*/ 696 h 6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2" h="696">
                      <a:moveTo>
                        <a:pt x="0" y="0"/>
                      </a:moveTo>
                      <a:lnTo>
                        <a:pt x="442" y="256"/>
                      </a:lnTo>
                      <a:lnTo>
                        <a:pt x="442" y="696"/>
                      </a:lnTo>
                      <a:lnTo>
                        <a:pt x="0" y="43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78BA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4" name="Freeform 260"/>
                <p:cNvSpPr>
                  <a:spLocks/>
                </p:cNvSpPr>
                <p:nvPr/>
              </p:nvSpPr>
              <p:spPr bwMode="auto">
                <a:xfrm>
                  <a:off x="1807" y="2236"/>
                  <a:ext cx="442" cy="696"/>
                </a:xfrm>
                <a:custGeom>
                  <a:avLst/>
                  <a:gdLst>
                    <a:gd name="T0" fmla="*/ 6 w 442"/>
                    <a:gd name="T1" fmla="*/ 4 h 696"/>
                    <a:gd name="T2" fmla="*/ 6 w 442"/>
                    <a:gd name="T3" fmla="*/ 433 h 696"/>
                    <a:gd name="T4" fmla="*/ 442 w 442"/>
                    <a:gd name="T5" fmla="*/ 685 h 696"/>
                    <a:gd name="T6" fmla="*/ 442 w 442"/>
                    <a:gd name="T7" fmla="*/ 696 h 696"/>
                    <a:gd name="T8" fmla="*/ 0 w 442"/>
                    <a:gd name="T9" fmla="*/ 439 h 696"/>
                    <a:gd name="T10" fmla="*/ 0 w 442"/>
                    <a:gd name="T11" fmla="*/ 0 h 696"/>
                    <a:gd name="T12" fmla="*/ 6 w 442"/>
                    <a:gd name="T13" fmla="*/ 4 h 69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2"/>
                    <a:gd name="T22" fmla="*/ 0 h 696"/>
                    <a:gd name="T23" fmla="*/ 442 w 442"/>
                    <a:gd name="T24" fmla="*/ 696 h 69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2" h="696">
                      <a:moveTo>
                        <a:pt x="6" y="4"/>
                      </a:moveTo>
                      <a:lnTo>
                        <a:pt x="6" y="433"/>
                      </a:lnTo>
                      <a:lnTo>
                        <a:pt x="442" y="685"/>
                      </a:lnTo>
                      <a:lnTo>
                        <a:pt x="442" y="696"/>
                      </a:lnTo>
                      <a:lnTo>
                        <a:pt x="0" y="439"/>
                      </a:lnTo>
                      <a:lnTo>
                        <a:pt x="0" y="0"/>
                      </a:lnTo>
                      <a:lnTo>
                        <a:pt x="6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5" name="Freeform 261"/>
                <p:cNvSpPr>
                  <a:spLocks/>
                </p:cNvSpPr>
                <p:nvPr/>
              </p:nvSpPr>
              <p:spPr bwMode="auto">
                <a:xfrm>
                  <a:off x="1773" y="2162"/>
                  <a:ext cx="544" cy="308"/>
                </a:xfrm>
                <a:custGeom>
                  <a:avLst/>
                  <a:gdLst>
                    <a:gd name="T0" fmla="*/ 53 w 544"/>
                    <a:gd name="T1" fmla="*/ 3 h 308"/>
                    <a:gd name="T2" fmla="*/ 544 w 544"/>
                    <a:gd name="T3" fmla="*/ 286 h 308"/>
                    <a:gd name="T4" fmla="*/ 507 w 544"/>
                    <a:gd name="T5" fmla="*/ 308 h 308"/>
                    <a:gd name="T6" fmla="*/ 0 w 544"/>
                    <a:gd name="T7" fmla="*/ 15 h 308"/>
                    <a:gd name="T8" fmla="*/ 6 w 544"/>
                    <a:gd name="T9" fmla="*/ 12 h 308"/>
                    <a:gd name="T10" fmla="*/ 21 w 544"/>
                    <a:gd name="T11" fmla="*/ 6 h 308"/>
                    <a:gd name="T12" fmla="*/ 29 w 544"/>
                    <a:gd name="T13" fmla="*/ 3 h 308"/>
                    <a:gd name="T14" fmla="*/ 38 w 544"/>
                    <a:gd name="T15" fmla="*/ 2 h 308"/>
                    <a:gd name="T16" fmla="*/ 46 w 544"/>
                    <a:gd name="T17" fmla="*/ 0 h 308"/>
                    <a:gd name="T18" fmla="*/ 53 w 544"/>
                    <a:gd name="T19" fmla="*/ 3 h 3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4"/>
                    <a:gd name="T31" fmla="*/ 0 h 308"/>
                    <a:gd name="T32" fmla="*/ 544 w 544"/>
                    <a:gd name="T33" fmla="*/ 308 h 30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4" h="308">
                      <a:moveTo>
                        <a:pt x="53" y="3"/>
                      </a:moveTo>
                      <a:lnTo>
                        <a:pt x="544" y="286"/>
                      </a:lnTo>
                      <a:lnTo>
                        <a:pt x="507" y="308"/>
                      </a:lnTo>
                      <a:lnTo>
                        <a:pt x="0" y="15"/>
                      </a:lnTo>
                      <a:lnTo>
                        <a:pt x="6" y="12"/>
                      </a:lnTo>
                      <a:lnTo>
                        <a:pt x="21" y="6"/>
                      </a:lnTo>
                      <a:lnTo>
                        <a:pt x="29" y="3"/>
                      </a:lnTo>
                      <a:lnTo>
                        <a:pt x="38" y="2"/>
                      </a:lnTo>
                      <a:lnTo>
                        <a:pt x="46" y="0"/>
                      </a:lnTo>
                      <a:lnTo>
                        <a:pt x="53" y="3"/>
                      </a:lnTo>
                      <a:close/>
                    </a:path>
                  </a:pathLst>
                </a:custGeom>
                <a:solidFill>
                  <a:srgbClr val="E3E3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106" name="Freeform 262"/>
                <p:cNvSpPr>
                  <a:spLocks/>
                </p:cNvSpPr>
                <p:nvPr/>
              </p:nvSpPr>
              <p:spPr bwMode="auto">
                <a:xfrm>
                  <a:off x="2280" y="2448"/>
                  <a:ext cx="37" cy="536"/>
                </a:xfrm>
                <a:custGeom>
                  <a:avLst/>
                  <a:gdLst>
                    <a:gd name="T0" fmla="*/ 0 w 37"/>
                    <a:gd name="T1" fmla="*/ 536 h 536"/>
                    <a:gd name="T2" fmla="*/ 0 w 37"/>
                    <a:gd name="T3" fmla="*/ 22 h 536"/>
                    <a:gd name="T4" fmla="*/ 37 w 37"/>
                    <a:gd name="T5" fmla="*/ 0 h 536"/>
                    <a:gd name="T6" fmla="*/ 37 w 37"/>
                    <a:gd name="T7" fmla="*/ 494 h 536"/>
                    <a:gd name="T8" fmla="*/ 37 w 37"/>
                    <a:gd name="T9" fmla="*/ 495 h 536"/>
                    <a:gd name="T10" fmla="*/ 34 w 37"/>
                    <a:gd name="T11" fmla="*/ 501 h 536"/>
                    <a:gd name="T12" fmla="*/ 26 w 37"/>
                    <a:gd name="T13" fmla="*/ 513 h 536"/>
                    <a:gd name="T14" fmla="*/ 15 w 37"/>
                    <a:gd name="T15" fmla="*/ 526 h 536"/>
                    <a:gd name="T16" fmla="*/ 7 w 37"/>
                    <a:gd name="T17" fmla="*/ 532 h 536"/>
                    <a:gd name="T18" fmla="*/ 0 w 37"/>
                    <a:gd name="T19" fmla="*/ 536 h 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7"/>
                    <a:gd name="T31" fmla="*/ 0 h 536"/>
                    <a:gd name="T32" fmla="*/ 37 w 37"/>
                    <a:gd name="T33" fmla="*/ 536 h 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7" h="536">
                      <a:moveTo>
                        <a:pt x="0" y="536"/>
                      </a:moveTo>
                      <a:lnTo>
                        <a:pt x="0" y="22"/>
                      </a:lnTo>
                      <a:lnTo>
                        <a:pt x="37" y="0"/>
                      </a:lnTo>
                      <a:lnTo>
                        <a:pt x="37" y="494"/>
                      </a:lnTo>
                      <a:lnTo>
                        <a:pt x="37" y="495"/>
                      </a:lnTo>
                      <a:lnTo>
                        <a:pt x="34" y="501"/>
                      </a:lnTo>
                      <a:lnTo>
                        <a:pt x="26" y="513"/>
                      </a:lnTo>
                      <a:lnTo>
                        <a:pt x="15" y="526"/>
                      </a:lnTo>
                      <a:lnTo>
                        <a:pt x="7" y="532"/>
                      </a:lnTo>
                      <a:lnTo>
                        <a:pt x="0" y="536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084" name="Right Arrow 118"/>
              <p:cNvSpPr>
                <a:spLocks noChangeArrowheads="1"/>
              </p:cNvSpPr>
              <p:nvPr/>
            </p:nvSpPr>
            <p:spPr bwMode="auto">
              <a:xfrm>
                <a:off x="3123630" y="5997339"/>
                <a:ext cx="1467624" cy="159315"/>
              </a:xfrm>
              <a:prstGeom prst="rightArrow">
                <a:avLst>
                  <a:gd name="adj1" fmla="val 50000"/>
                  <a:gd name="adj2" fmla="val 49984"/>
                </a:avLst>
              </a:prstGeom>
              <a:solidFill>
                <a:srgbClr val="FFC000"/>
              </a:solidFill>
              <a:ln w="12700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31077" name="TextBox 121"/>
          <p:cNvSpPr txBox="1">
            <a:spLocks noChangeArrowheads="1"/>
          </p:cNvSpPr>
          <p:nvPr/>
        </p:nvSpPr>
        <p:spPr bwMode="auto">
          <a:xfrm>
            <a:off x="5643563" y="5627688"/>
            <a:ext cx="14684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информация</a:t>
            </a:r>
            <a:endParaRPr lang="en-US" sz="1200"/>
          </a:p>
        </p:txBody>
      </p:sp>
      <p:sp>
        <p:nvSpPr>
          <p:cNvPr id="131078" name="TextBox 122"/>
          <p:cNvSpPr txBox="1">
            <a:spLocks noChangeArrowheads="1"/>
          </p:cNvSpPr>
          <p:nvPr/>
        </p:nvSpPr>
        <p:spPr bwMode="auto">
          <a:xfrm>
            <a:off x="5643563" y="6275388"/>
            <a:ext cx="1468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управление</a:t>
            </a:r>
            <a:endParaRPr lang="en-US" sz="1200"/>
          </a:p>
        </p:txBody>
      </p:sp>
      <p:sp>
        <p:nvSpPr>
          <p:cNvPr id="131079" name="TextBox 123"/>
          <p:cNvSpPr txBox="1">
            <a:spLocks noChangeArrowheads="1"/>
          </p:cNvSpPr>
          <p:nvPr/>
        </p:nvSpPr>
        <p:spPr bwMode="auto">
          <a:xfrm>
            <a:off x="2278063" y="6200775"/>
            <a:ext cx="1468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ПО</a:t>
            </a:r>
            <a:r>
              <a:rPr lang="en-US" sz="1200"/>
              <a:t>, </a:t>
            </a:r>
            <a:r>
              <a:rPr lang="ru-RU" sz="1200"/>
              <a:t>лицензии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Сокращение затрат</a:t>
            </a:r>
            <a:endParaRPr lang="en-US" smtClean="0"/>
          </a:p>
        </p:txBody>
      </p:sp>
      <p:sp>
        <p:nvSpPr>
          <p:cNvPr id="132098" name="Content Placeholder 10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Прямые выгоды</a:t>
            </a:r>
          </a:p>
          <a:p>
            <a:pPr lvl="1" eaLnBrk="1" hangingPunct="1"/>
            <a:r>
              <a:rPr lang="en-US" smtClean="0"/>
              <a:t>Lingvo – </a:t>
            </a:r>
            <a:r>
              <a:rPr lang="ru-RU" smtClean="0"/>
              <a:t>с 200 штук до 40 штук</a:t>
            </a:r>
            <a:r>
              <a:rPr lang="en-US" smtClean="0"/>
              <a:t> – </a:t>
            </a:r>
            <a:r>
              <a:rPr lang="ru-RU" smtClean="0"/>
              <a:t>462400 руб</a:t>
            </a:r>
          </a:p>
          <a:p>
            <a:pPr lvl="1" eaLnBrk="1" hangingPunct="1"/>
            <a:r>
              <a:rPr lang="en-US" smtClean="0"/>
              <a:t>FineReader – c </a:t>
            </a:r>
            <a:r>
              <a:rPr lang="ru-RU" smtClean="0"/>
              <a:t>150 штук до 60 штук – 810000 руб</a:t>
            </a:r>
          </a:p>
          <a:p>
            <a:pPr lvl="1" eaLnBrk="1" hangingPunct="1"/>
            <a:r>
              <a:rPr lang="ru-RU" smtClean="0"/>
              <a:t>Пересмотр соглашения с </a:t>
            </a:r>
            <a:r>
              <a:rPr lang="en-US" smtClean="0"/>
              <a:t>Microsoft </a:t>
            </a:r>
            <a:r>
              <a:rPr lang="ru-RU" smtClean="0"/>
              <a:t>о подписке на полный перечень компонент</a:t>
            </a:r>
          </a:p>
          <a:p>
            <a:pPr eaLnBrk="1" hangingPunct="1"/>
            <a:r>
              <a:rPr lang="ru-RU" smtClean="0"/>
              <a:t>Косвенные выгоды</a:t>
            </a:r>
          </a:p>
          <a:p>
            <a:pPr lvl="1" eaLnBrk="1" hangingPunct="1"/>
            <a:r>
              <a:rPr lang="ru-RU" smtClean="0"/>
              <a:t>Сокращение времени работ на подготовку рабочего места – 8 часов в год с рабочего места</a:t>
            </a:r>
          </a:p>
          <a:p>
            <a:pPr lvl="1" eaLnBrk="1" hangingPunct="1"/>
            <a:r>
              <a:rPr lang="ru-RU" smtClean="0"/>
              <a:t>Сокращение работ по тестированию новых версий – 48 часов с наименования ПО</a:t>
            </a:r>
            <a:r>
              <a:rPr lang="en-US" smtClean="0"/>
              <a:t>/</a:t>
            </a:r>
            <a:r>
              <a:rPr lang="ru-RU" smtClean="0"/>
              <a:t>версии</a:t>
            </a:r>
          </a:p>
          <a:p>
            <a:pPr lvl="1" eaLnBrk="1" hangingPunct="1"/>
            <a:r>
              <a:rPr lang="ru-RU" smtClean="0"/>
              <a:t>Сокращение обращений в </a:t>
            </a:r>
            <a:r>
              <a:rPr lang="en-US" smtClean="0"/>
              <a:t>Helpdesk </a:t>
            </a:r>
            <a:r>
              <a:rPr lang="ru-RU" smtClean="0"/>
              <a:t>по сбоям в ПО – на 60%</a:t>
            </a:r>
          </a:p>
          <a:p>
            <a:pPr eaLnBrk="1" hangingPunct="1"/>
            <a:endParaRPr lang="en-US" smtClean="0"/>
          </a:p>
        </p:txBody>
      </p:sp>
      <p:sp>
        <p:nvSpPr>
          <p:cNvPr id="132099" name="Slide Number Placeholder 6"/>
          <p:cNvSpPr txBox="1">
            <a:spLocks noGrp="1"/>
          </p:cNvSpPr>
          <p:nvPr/>
        </p:nvSpPr>
        <p:spPr bwMode="auto">
          <a:xfrm>
            <a:off x="8916988" y="6643688"/>
            <a:ext cx="698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algn="ctr" eaLnBrk="0" hangingPunct="0"/>
            <a:fld id="{2F5525E0-331B-4631-A4C6-27A962F539CE}" type="slidenum">
              <a:rPr lang="en-US" sz="1000" b="1">
                <a:solidFill>
                  <a:srgbClr val="333333"/>
                </a:solidFill>
                <a:cs typeface="Arial" charset="0"/>
              </a:rPr>
              <a:pPr algn="ctr" eaLnBrk="0" hangingPunct="0"/>
              <a:t>9</a:t>
            </a:fld>
            <a:endParaRPr lang="en-US" sz="1000" b="1">
              <a:solidFill>
                <a:srgbClr val="333333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9A918C"/>
      </a:lt2>
      <a:accent1>
        <a:srgbClr val="848561"/>
      </a:accent1>
      <a:accent2>
        <a:srgbClr val="E6BA00"/>
      </a:accent2>
      <a:accent3>
        <a:srgbClr val="FFFFFF"/>
      </a:accent3>
      <a:accent4>
        <a:srgbClr val="000000"/>
      </a:accent4>
      <a:accent5>
        <a:srgbClr val="C2C2B7"/>
      </a:accent5>
      <a:accent6>
        <a:srgbClr val="D0A800"/>
      </a:accent6>
      <a:hlink>
        <a:srgbClr val="4D6883"/>
      </a:hlink>
      <a:folHlink>
        <a:srgbClr val="F27F1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27F1A"/>
        </a:accent1>
        <a:accent2>
          <a:srgbClr val="4D6883"/>
        </a:accent2>
        <a:accent3>
          <a:srgbClr val="FFFFFF"/>
        </a:accent3>
        <a:accent4>
          <a:srgbClr val="000000"/>
        </a:accent4>
        <a:accent5>
          <a:srgbClr val="F7C0AB"/>
        </a:accent5>
        <a:accent6>
          <a:srgbClr val="455E76"/>
        </a:accent6>
        <a:hlink>
          <a:srgbClr val="E6BA00"/>
        </a:hlink>
        <a:folHlink>
          <a:srgbClr val="8485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9A918C"/>
        </a:lt2>
        <a:accent1>
          <a:srgbClr val="F27F1A"/>
        </a:accent1>
        <a:accent2>
          <a:srgbClr val="4D6883"/>
        </a:accent2>
        <a:accent3>
          <a:srgbClr val="FFFFFF"/>
        </a:accent3>
        <a:accent4>
          <a:srgbClr val="000000"/>
        </a:accent4>
        <a:accent5>
          <a:srgbClr val="F7C0AB"/>
        </a:accent5>
        <a:accent6>
          <a:srgbClr val="455E76"/>
        </a:accent6>
        <a:hlink>
          <a:srgbClr val="E6BA00"/>
        </a:hlink>
        <a:folHlink>
          <a:srgbClr val="8485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9A918C"/>
        </a:lt2>
        <a:accent1>
          <a:srgbClr val="848561"/>
        </a:accent1>
        <a:accent2>
          <a:srgbClr val="E6BA00"/>
        </a:accent2>
        <a:accent3>
          <a:srgbClr val="FFFFFF"/>
        </a:accent3>
        <a:accent4>
          <a:srgbClr val="000000"/>
        </a:accent4>
        <a:accent5>
          <a:srgbClr val="C2C2B7"/>
        </a:accent5>
        <a:accent6>
          <a:srgbClr val="D0A800"/>
        </a:accent6>
        <a:hlink>
          <a:srgbClr val="4D6883"/>
        </a:hlink>
        <a:folHlink>
          <a:srgbClr val="F27F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447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Шаблон оформления</vt:lpstr>
      </vt:variant>
      <vt:variant>
        <vt:i4>12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6" baseType="lpstr">
      <vt:lpstr>Arial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Image</vt:lpstr>
      <vt:lpstr>Диаграмма Microsoft Excel</vt:lpstr>
      <vt:lpstr>Диаграмма Microsoft Office Excel</vt:lpstr>
      <vt:lpstr>Сокращение затрат на лицензии ПО</vt:lpstr>
      <vt:lpstr>Текущая ситуация</vt:lpstr>
      <vt:lpstr>Среднестатистический график использования лицензии на ППО</vt:lpstr>
      <vt:lpstr>Крупный российский банк</vt:lpstr>
      <vt:lpstr>Как?</vt:lpstr>
      <vt:lpstr>Экономия в деньгах</vt:lpstr>
      <vt:lpstr>Дополнительные выгоды</vt:lpstr>
      <vt:lpstr>Как?</vt:lpstr>
      <vt:lpstr>Сокращение затрат</vt:lpstr>
      <vt:lpstr>Предложения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 Standard Template</dc:title>
  <dc:creator/>
  <cp:lastModifiedBy>Andrew</cp:lastModifiedBy>
  <cp:revision>163</cp:revision>
  <dcterms:created xsi:type="dcterms:W3CDTF">2006-12-21T01:47:36Z</dcterms:created>
  <dcterms:modified xsi:type="dcterms:W3CDTF">2009-05-19T06:19:01Z</dcterms:modified>
</cp:coreProperties>
</file>