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  <p:sldMasterId id="2147483711" r:id="rId3"/>
    <p:sldMasterId id="2147483724" r:id="rId4"/>
  </p:sldMasterIdLst>
  <p:notesMasterIdLst>
    <p:notesMasterId r:id="rId26"/>
  </p:notesMasterIdLst>
  <p:handoutMasterIdLst>
    <p:handoutMasterId r:id="rId27"/>
  </p:handoutMasterIdLst>
  <p:sldIdLst>
    <p:sldId id="672" r:id="rId5"/>
    <p:sldId id="665" r:id="rId6"/>
    <p:sldId id="666" r:id="rId7"/>
    <p:sldId id="667" r:id="rId8"/>
    <p:sldId id="668" r:id="rId9"/>
    <p:sldId id="669" r:id="rId10"/>
    <p:sldId id="670" r:id="rId11"/>
    <p:sldId id="671" r:id="rId12"/>
    <p:sldId id="663" r:id="rId13"/>
    <p:sldId id="664" r:id="rId14"/>
    <p:sldId id="658" r:id="rId15"/>
    <p:sldId id="652" r:id="rId16"/>
    <p:sldId id="650" r:id="rId17"/>
    <p:sldId id="653" r:id="rId18"/>
    <p:sldId id="644" r:id="rId19"/>
    <p:sldId id="635" r:id="rId20"/>
    <p:sldId id="636" r:id="rId21"/>
    <p:sldId id="637" r:id="rId22"/>
    <p:sldId id="638" r:id="rId23"/>
    <p:sldId id="639" r:id="rId24"/>
    <p:sldId id="640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E5051F-AEE9-402E-9418-3565BE25C62B}">
          <p14:sldIdLst>
            <p14:sldId id="672"/>
            <p14:sldId id="665"/>
            <p14:sldId id="666"/>
            <p14:sldId id="667"/>
            <p14:sldId id="668"/>
            <p14:sldId id="669"/>
            <p14:sldId id="670"/>
            <p14:sldId id="671"/>
            <p14:sldId id="663"/>
            <p14:sldId id="664"/>
            <p14:sldId id="658"/>
            <p14:sldId id="652"/>
            <p14:sldId id="650"/>
            <p14:sldId id="653"/>
            <p14:sldId id="644"/>
            <p14:sldId id="635"/>
            <p14:sldId id="636"/>
            <p14:sldId id="637"/>
            <p14:sldId id="638"/>
            <p14:sldId id="639"/>
            <p14:sldId id="640"/>
          </p14:sldIdLst>
        </p14:section>
        <p14:section name="Остальное" id="{9324D100-9B91-4A10-9D42-FC1AFC79F11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B"/>
    <a:srgbClr val="FF6D6D"/>
    <a:srgbClr val="000000"/>
    <a:srgbClr val="1E4A68"/>
    <a:srgbClr val="E5EBFF"/>
    <a:srgbClr val="A3B9FF"/>
    <a:srgbClr val="9DC4E7"/>
    <a:srgbClr val="DEEBF7"/>
    <a:srgbClr val="0000FA"/>
    <a:srgbClr val="9C0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58" y="403"/>
      </p:cViewPr>
      <p:guideLst>
        <p:guide orient="horz" pos="459"/>
        <p:guide pos="347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763C-EFD8-40D5-805B-7A7D59AF5FB0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21D-AFCA-49A4-95A8-23C0CAB4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5F0FB-3FA6-4BE4-A705-C508D3B2CC0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9857-76EC-4DE5-BFFE-DC6DD1F47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7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EEA8-B234-4DA6-B78A-7CDD2D8669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36F73B4-EEE1-41A4-9330-E65C321E0B70}" type="slidenum">
              <a:rPr lang="ru-RU" smtClean="0"/>
              <a:pPr eaLnBrk="1" hangingPunct="1"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056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9857-76EC-4DE5-BFFE-DC6DD1F478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4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69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EEA8-B234-4DA6-B78A-7CDD2D8669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8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EEA8-B234-4DA6-B78A-7CDD2D8669E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EEA8-B234-4DA6-B78A-7CDD2D8669E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88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2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1435100"/>
            <a:ext cx="1949396" cy="3875171"/>
          </a:xfrm>
          <a:prstGeom prst="rect">
            <a:avLst/>
          </a:prstGeom>
          <a:effectLst/>
        </p:spPr>
      </p:pic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197100" y="1790700"/>
            <a:ext cx="1803400" cy="31877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802532"/>
            <a:ext cx="2209632" cy="4392488"/>
          </a:xfrm>
          <a:prstGeom prst="rect">
            <a:avLst/>
          </a:prstGeom>
          <a:effectLst/>
        </p:spPr>
      </p:pic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5543550" y="2200275"/>
            <a:ext cx="2038350" cy="36004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8724900" y="1981200"/>
            <a:ext cx="5232400" cy="39243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83" y="1481024"/>
            <a:ext cx="6857433" cy="4937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68580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Заголовок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1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1052512"/>
            <a:ext cx="10801350" cy="1093787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578331"/>
            <a:ext cx="10058400" cy="6030254"/>
          </a:xfrm>
          <a:prstGeom prst="rect">
            <a:avLst/>
          </a:prstGeom>
          <a:effectLst/>
        </p:spPr>
      </p:pic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2273300" y="3048000"/>
            <a:ext cx="7645400" cy="47879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1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628775"/>
            <a:ext cx="7442198" cy="4461778"/>
          </a:xfrm>
          <a:prstGeom prst="rect">
            <a:avLst/>
          </a:prstGeom>
          <a:effectLst/>
        </p:spPr>
      </p:pic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410200" y="1981200"/>
            <a:ext cx="5651500" cy="3530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3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1239853"/>
            <a:ext cx="8060307" cy="5343963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6561138" y="2133600"/>
            <a:ext cx="5354637" cy="341153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3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87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5_Пользовательский маке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27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743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B96946AE-1250-4EE7-8D9B-9E850F00C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9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4" y="596899"/>
            <a:ext cx="5400675" cy="576263"/>
          </a:xfrm>
        </p:spPr>
        <p:txBody>
          <a:bodyPr anchor="b"/>
          <a:lstStyle>
            <a:lvl1pPr>
              <a:defRPr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95325" y="1841500"/>
            <a:ext cx="10801350" cy="4611688"/>
          </a:xfrm>
        </p:spPr>
        <p:txBody>
          <a:bodyPr>
            <a:normAutofit/>
          </a:bodyPr>
          <a:lstStyle>
            <a:lvl1pPr marL="4860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505800" indent="0">
              <a:buNone/>
              <a:defRPr sz="1600"/>
            </a:lvl2pPr>
            <a:lvl3pPr marL="963000" indent="0">
              <a:buNone/>
              <a:defRPr sz="1600"/>
            </a:lvl3pPr>
            <a:lvl4pPr marL="1420200" indent="0">
              <a:buNone/>
              <a:defRPr sz="1600"/>
            </a:lvl4pPr>
            <a:lvl5pPr marL="1877400" indent="0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290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17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36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4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6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4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5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55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1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50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4" y="550863"/>
            <a:ext cx="5400674" cy="576263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3"/>
          <p:cNvSpPr>
            <a:spLocks noGrp="1"/>
          </p:cNvSpPr>
          <p:nvPr>
            <p:ph type="body" sz="quarter" idx="10"/>
          </p:nvPr>
        </p:nvSpPr>
        <p:spPr>
          <a:xfrm>
            <a:off x="695325" y="3530600"/>
            <a:ext cx="10801350" cy="2922588"/>
          </a:xfrm>
        </p:spPr>
        <p:txBody>
          <a:bodyPr numCol="2" spcCol="360000">
            <a:normAutofit/>
          </a:bodyPr>
          <a:lstStyle>
            <a:lvl1pPr marL="4860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505800" indent="0">
              <a:buNone/>
              <a:defRPr sz="1400">
                <a:solidFill>
                  <a:schemeClr val="tx1"/>
                </a:solidFill>
              </a:defRPr>
            </a:lvl2pPr>
            <a:lvl3pPr marL="963000" indent="0">
              <a:buNone/>
              <a:defRPr sz="1400">
                <a:solidFill>
                  <a:schemeClr val="tx1"/>
                </a:solidFill>
              </a:defRPr>
            </a:lvl3pPr>
            <a:lvl4pPr marL="1420200" indent="0">
              <a:buNone/>
              <a:defRPr sz="1400">
                <a:solidFill>
                  <a:schemeClr val="tx1"/>
                </a:solidFill>
              </a:defRPr>
            </a:lvl4pPr>
            <a:lvl5pPr marL="1877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1384298"/>
            <a:ext cx="5400675" cy="1295401"/>
          </a:xfrm>
        </p:spPr>
        <p:txBody>
          <a:bodyPr>
            <a:noAutofit/>
          </a:bodyPr>
          <a:lstStyle>
            <a:lvl1pPr marL="48600" indent="0" algn="l">
              <a:buNone/>
              <a:defRPr sz="1800" b="0">
                <a:solidFill>
                  <a:schemeClr val="tx1">
                    <a:lumMod val="75000"/>
                  </a:schemeClr>
                </a:solidFill>
              </a:defRPr>
            </a:lvl1pPr>
            <a:lvl2pPr marL="505800" indent="0" algn="l">
              <a:buNone/>
              <a:defRPr sz="1600" b="1">
                <a:solidFill>
                  <a:srgbClr val="001E82"/>
                </a:solidFill>
              </a:defRPr>
            </a:lvl2pPr>
            <a:lvl3pPr marL="963000" indent="0" algn="l">
              <a:buNone/>
              <a:defRPr sz="1600" b="1">
                <a:solidFill>
                  <a:srgbClr val="001E82"/>
                </a:solidFill>
              </a:defRPr>
            </a:lvl3pPr>
            <a:lvl4pPr marL="1420200" indent="0" algn="l">
              <a:buNone/>
              <a:defRPr sz="1600" b="1">
                <a:solidFill>
                  <a:srgbClr val="001E82"/>
                </a:solidFill>
              </a:defRPr>
            </a:lvl4pPr>
            <a:lvl5pPr marL="1877400" indent="0" algn="l">
              <a:buNone/>
              <a:defRPr sz="1600" b="1">
                <a:solidFill>
                  <a:srgbClr val="001E82"/>
                </a:solidFill>
              </a:defRPr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695325" y="3305175"/>
            <a:ext cx="691243" cy="0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9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84895"/>
      </p:ext>
    </p:extLst>
  </p:cSld>
  <p:clrMapOvr>
    <a:masterClrMapping/>
  </p:clrMapOvr>
  <p:transition spd="slow"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84527"/>
      </p:ext>
    </p:extLst>
  </p:cSld>
  <p:clrMapOvr>
    <a:masterClrMapping/>
  </p:clrMapOvr>
  <p:transition spd="slow"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75948"/>
      </p:ext>
    </p:extLst>
  </p:cSld>
  <p:clrMapOvr>
    <a:masterClrMapping/>
  </p:clrMapOvr>
  <p:transition spd="slow">
    <p:wipe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80881"/>
      </p:ext>
    </p:extLst>
  </p:cSld>
  <p:clrMapOvr>
    <a:masterClrMapping/>
  </p:clrMapOvr>
  <p:transition spd="slow">
    <p:wipe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8050"/>
      </p:ext>
    </p:extLst>
  </p:cSld>
  <p:clrMapOvr>
    <a:masterClrMapping/>
  </p:clrMapOvr>
  <p:transition spd="slow">
    <p:wipe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3278"/>
      </p:ext>
    </p:extLst>
  </p:cSld>
  <p:clrMapOvr>
    <a:masterClrMapping/>
  </p:clrMapOvr>
  <p:transition spd="slow">
    <p:wipe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197"/>
      </p:ext>
    </p:extLst>
  </p:cSld>
  <p:clrMapOvr>
    <a:masterClrMapping/>
  </p:clrMapOvr>
  <p:transition spd="slow">
    <p:wipe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80211"/>
      </p:ext>
    </p:extLst>
  </p:cSld>
  <p:clrMapOvr>
    <a:masterClrMapping/>
  </p:clrMapOvr>
  <p:transition spd="slow">
    <p:wipe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97828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1016001"/>
            <a:ext cx="10801350" cy="1435099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551238"/>
            <a:ext cx="1080135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649956" y="3408363"/>
            <a:ext cx="892088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2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25811"/>
      </p:ext>
    </p:extLst>
  </p:cSld>
  <p:clrMapOvr>
    <a:masterClrMapping/>
  </p:clrMapOvr>
  <p:transition spd="slow">
    <p:wipe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24610"/>
      </p:ext>
    </p:extLst>
  </p:cSld>
  <p:clrMapOvr>
    <a:masterClrMapping/>
  </p:clrMapOvr>
  <p:transition spd="slow">
    <p:wipe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0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 txBox="1">
            <a:spLocks/>
          </p:cNvSpPr>
          <p:nvPr/>
        </p:nvSpPr>
        <p:spPr>
          <a:xfrm>
            <a:off x="1031875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4"/>
          <p:cNvSpPr txBox="1">
            <a:spLocks/>
          </p:cNvSpPr>
          <p:nvPr/>
        </p:nvSpPr>
        <p:spPr>
          <a:xfrm>
            <a:off x="1031875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031874" y="2692400"/>
            <a:ext cx="4305301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Образец заголовка</a:t>
            </a:r>
            <a:endParaRPr lang="en-US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1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92414" y="2895600"/>
            <a:ext cx="2108886" cy="344963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41557" y="495300"/>
            <a:ext cx="2108886" cy="344963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2895600"/>
            <a:ext cx="2108886" cy="344963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81855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81855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026661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026661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071466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071466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116271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116271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161075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161075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1205883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11205883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-1062952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-1062952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2" name="Rectangle 1"/>
          <p:cNvSpPr/>
          <p:nvPr/>
        </p:nvSpPr>
        <p:spPr>
          <a:xfrm>
            <a:off x="0" y="3665093"/>
            <a:ext cx="12192000" cy="3192907"/>
          </a:xfrm>
          <a:prstGeom prst="rect">
            <a:avLst/>
          </a:prstGeom>
          <a:solidFill>
            <a:srgbClr val="001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357" y="1016000"/>
            <a:ext cx="7599318" cy="6127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11235"/>
            <a:ext cx="2354068" cy="4679611"/>
          </a:xfrm>
          <a:prstGeom prst="rect">
            <a:avLst/>
          </a:prstGeom>
          <a:effectLst/>
        </p:spPr>
      </p:pic>
      <p:sp>
        <p:nvSpPr>
          <p:cNvPr id="4" name="Picture Placeholder 2"/>
          <p:cNvSpPr txBox="1">
            <a:spLocks/>
          </p:cNvSpPr>
          <p:nvPr/>
        </p:nvSpPr>
        <p:spPr>
          <a:xfrm>
            <a:off x="779113" y="1833088"/>
            <a:ext cx="2189830" cy="38877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5" name="Rectangle 18"/>
          <p:cNvSpPr/>
          <p:nvPr/>
        </p:nvSpPr>
        <p:spPr>
          <a:xfrm>
            <a:off x="1549464" y="1639263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898900" y="2311400"/>
            <a:ext cx="7597775" cy="4141788"/>
          </a:xfrm>
        </p:spPr>
        <p:txBody>
          <a:bodyPr>
            <a:normAutofit/>
          </a:bodyPr>
          <a:lstStyle>
            <a:lvl1pPr marL="48600" indent="0" algn="l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505800" indent="0" algn="l">
              <a:buNone/>
              <a:defRPr sz="1400">
                <a:solidFill>
                  <a:srgbClr val="646464"/>
                </a:solidFill>
              </a:defRPr>
            </a:lvl2pPr>
            <a:lvl3pPr marL="963000" indent="0" algn="l">
              <a:buNone/>
              <a:defRPr sz="1400">
                <a:solidFill>
                  <a:srgbClr val="646464"/>
                </a:solidFill>
              </a:defRPr>
            </a:lvl3pPr>
            <a:lvl4pPr marL="1420200" indent="0" algn="l">
              <a:buNone/>
              <a:defRPr sz="1400">
                <a:solidFill>
                  <a:srgbClr val="646464"/>
                </a:solidFill>
              </a:defRPr>
            </a:lvl4pPr>
            <a:lvl5pPr marL="1877400" indent="0" algn="l">
              <a:buNone/>
              <a:defRPr sz="1400">
                <a:solidFill>
                  <a:srgbClr val="64646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Straight Connector 8"/>
          <p:cNvCxnSpPr/>
          <p:nvPr/>
        </p:nvCxnSpPr>
        <p:spPr>
          <a:xfrm>
            <a:off x="3870325" y="2098675"/>
            <a:ext cx="691243" cy="0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1052513"/>
            <a:ext cx="10801350" cy="576262"/>
          </a:xfr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54" y="1939926"/>
            <a:ext cx="2272954" cy="4518364"/>
          </a:xfrm>
          <a:prstGeom prst="rect">
            <a:avLst/>
          </a:prstGeom>
          <a:effectLst/>
        </p:spPr>
      </p:pic>
      <p:sp>
        <p:nvSpPr>
          <p:cNvPr id="4" name="Picture Placeholder 2"/>
          <p:cNvSpPr txBox="1">
            <a:spLocks/>
          </p:cNvSpPr>
          <p:nvPr/>
        </p:nvSpPr>
        <p:spPr>
          <a:xfrm>
            <a:off x="5055393" y="2362200"/>
            <a:ext cx="2088357" cy="3705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5" name="Rectangle 18"/>
          <p:cNvSpPr/>
          <p:nvPr/>
        </p:nvSpPr>
        <p:spPr>
          <a:xfrm>
            <a:off x="5771436" y="2087330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7312818" y="2333625"/>
            <a:ext cx="2088357" cy="3705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494043" y="2333625"/>
            <a:ext cx="2088357" cy="3705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569118" y="2352675"/>
            <a:ext cx="2088357" cy="3705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2750343" y="2352675"/>
            <a:ext cx="2088357" cy="3705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660400"/>
            <a:ext cx="5400675" cy="57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6" y="1955800"/>
            <a:ext cx="1080135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08" y="144207"/>
            <a:ext cx="1426467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703" r:id="rId15"/>
    <p:sldLayoutId id="2147483707" r:id="rId16"/>
    <p:sldLayoutId id="2147483708" r:id="rId17"/>
    <p:sldLayoutId id="2147483710" r:id="rId18"/>
    <p:sldLayoutId id="2147483722" r:id="rId19"/>
    <p:sldLayoutId id="214748374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rgbClr val="001E82"/>
        </a:buClr>
        <a:buFont typeface="Arial" panose="020B0604020202020204" pitchFamily="34" charset="0"/>
        <a:buNone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05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1E82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1E82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1E82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77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1E82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6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66500" y="152400"/>
            <a:ext cx="5715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3" y="1062899"/>
            <a:ext cx="11357113" cy="50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930" y="1854009"/>
            <a:ext cx="113571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743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46AE-1250-4EE7-8D9B-9E850F00C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77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4" y="40588"/>
            <a:ext cx="1126434" cy="7172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74" y="223836"/>
            <a:ext cx="2838568" cy="333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78012" y="272654"/>
            <a:ext cx="238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white"/>
                </a:solidFill>
              </a:rPr>
              <a:t>Технология успеха!</a:t>
            </a:r>
            <a:endParaRPr lang="ru-RU" i="1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88796"/>
            <a:ext cx="12192000" cy="0"/>
          </a:xfrm>
          <a:prstGeom prst="line">
            <a:avLst/>
          </a:prstGeom>
          <a:ln w="190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4964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60EB-D15B-405D-992A-FB7791F0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4FBD-B650-41FF-B173-A8566A7CD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10" Type="http://schemas.openxmlformats.org/officeDocument/2006/relationships/hyperlink" Target="http://www.cdc.ru/" TargetMode="External"/><Relationship Id="rId4" Type="http://schemas.openxmlformats.org/officeDocument/2006/relationships/image" Target="../media/image14.gif"/><Relationship Id="rId9" Type="http://schemas.openxmlformats.org/officeDocument/2006/relationships/hyperlink" Target="mailto:az@cdc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6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jpg"/><Relationship Id="rId18" Type="http://schemas.openxmlformats.org/officeDocument/2006/relationships/image" Target="../media/image84.png"/><Relationship Id="rId3" Type="http://schemas.openxmlformats.org/officeDocument/2006/relationships/image" Target="../media/image70.png"/><Relationship Id="rId21" Type="http://schemas.openxmlformats.org/officeDocument/2006/relationships/image" Target="../media/image87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14.gif"/><Relationship Id="rId19" Type="http://schemas.openxmlformats.org/officeDocument/2006/relationships/image" Target="../media/image85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73146" y="745473"/>
            <a:ext cx="7924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39B"/>
                </a:solidFill>
              </a:rPr>
              <a:t>Успешное применение отечественных разработок на рынке </a:t>
            </a:r>
            <a:r>
              <a:rPr lang="ru-RU" sz="3200" b="1" dirty="0" smtClean="0">
                <a:solidFill>
                  <a:srgbClr val="00239B"/>
                </a:solidFill>
              </a:rPr>
              <a:t>ИТ</a:t>
            </a:r>
            <a:endParaRPr lang="ru-RU" b="1" dirty="0">
              <a:solidFill>
                <a:srgbClr val="00239B"/>
              </a:solidFill>
            </a:endParaRPr>
          </a:p>
          <a:p>
            <a:endParaRPr lang="ru-RU" b="1" dirty="0">
              <a:solidFill>
                <a:srgbClr val="00239B"/>
              </a:solidFill>
            </a:endParaRPr>
          </a:p>
          <a:p>
            <a:pPr fontAlgn="base">
              <a:spcBef>
                <a:spcPts val="3000"/>
              </a:spcBef>
            </a:pPr>
            <a:r>
              <a:rPr lang="ru-RU" sz="2800" b="1" i="1" dirty="0" smtClean="0">
                <a:solidFill>
                  <a:schemeClr val="tx2"/>
                </a:solidFill>
              </a:rPr>
              <a:t>ИТ ассамблея 4</a:t>
            </a:r>
            <a:r>
              <a:rPr lang="en-US" sz="2800" b="1" i="1" dirty="0" smtClean="0">
                <a:solidFill>
                  <a:schemeClr val="tx2"/>
                </a:solidFill>
              </a:rPr>
              <a:t>CIO</a:t>
            </a:r>
          </a:p>
          <a:p>
            <a:pPr fontAlgn="base">
              <a:spcBef>
                <a:spcPts val="3000"/>
              </a:spcBef>
            </a:pPr>
            <a:endParaRPr lang="ru-RU" sz="2800" b="1" i="1" dirty="0" smtClean="0">
              <a:solidFill>
                <a:schemeClr val="tx2"/>
              </a:solidFill>
            </a:endParaRPr>
          </a:p>
          <a:p>
            <a:pPr fontAlgn="base">
              <a:spcBef>
                <a:spcPts val="600"/>
              </a:spcBef>
            </a:pPr>
            <a:r>
              <a:rPr lang="ru-RU" sz="1600" dirty="0" smtClean="0"/>
              <a:t>Москва </a:t>
            </a:r>
            <a:endParaRPr lang="en-US" sz="1600" dirty="0" smtClean="0"/>
          </a:p>
          <a:p>
            <a:pPr fontAlgn="base"/>
            <a:r>
              <a:rPr lang="ru-RU" sz="1600" dirty="0" smtClean="0"/>
              <a:t>2</a:t>
            </a:r>
            <a:r>
              <a:rPr lang="en-US" sz="1600" dirty="0" smtClean="0"/>
              <a:t>3</a:t>
            </a:r>
            <a:r>
              <a:rPr lang="ru-RU" sz="1600" dirty="0" smtClean="0"/>
              <a:t> </a:t>
            </a:r>
            <a:r>
              <a:rPr lang="ru-RU" sz="1600" dirty="0"/>
              <a:t>ноября 2018 года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9336194" y="1901688"/>
            <a:ext cx="2407162" cy="4956312"/>
            <a:chOff x="9336194" y="1901688"/>
            <a:chExt cx="2407162" cy="495631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9336194" y="1901688"/>
              <a:ext cx="2407162" cy="4956312"/>
              <a:chOff x="9336194" y="1901688"/>
              <a:chExt cx="2407162" cy="4956312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384"/>
              <a:stretch/>
            </p:blipFill>
            <p:spPr>
              <a:xfrm>
                <a:off x="9608695" y="1918741"/>
                <a:ext cx="2104681" cy="4939259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10269893" y="4300292"/>
                <a:ext cx="863054" cy="8630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3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0880302" y="2857485"/>
                <a:ext cx="863054" cy="8630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3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9336194" y="1901688"/>
                <a:ext cx="863054" cy="8630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3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5021" y="2020318"/>
                <a:ext cx="554001" cy="648973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8915" y="3070628"/>
                <a:ext cx="529752" cy="529752"/>
              </a:xfrm>
              <a:prstGeom prst="rect">
                <a:avLst/>
              </a:prstGeom>
            </p:spPr>
          </p:pic>
          <p:sp>
            <p:nvSpPr>
              <p:cNvPr id="39" name="Овал 38"/>
              <p:cNvSpPr/>
              <p:nvPr/>
            </p:nvSpPr>
            <p:spPr>
              <a:xfrm>
                <a:off x="9546587" y="5280578"/>
                <a:ext cx="863054" cy="8630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3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1251" y="5504803"/>
                <a:ext cx="417997" cy="414599"/>
              </a:xfrm>
              <a:prstGeom prst="rect">
                <a:avLst/>
              </a:prstGeom>
            </p:spPr>
          </p:pic>
        </p:grpSp>
        <p:pic>
          <p:nvPicPr>
            <p:cNvPr id="1028" name="Picture 4" descr="ÐÐ°ÑÑÐ¸Ð½ÐºÐ¸ Ð¿Ð¾ Ð·Ð°Ð¿ÑÐ¾ÑÑ Ð³ÑÑÐ·Ð¾Ð²Ð¸Ðº icon 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6194" y="4442879"/>
              <a:ext cx="589570" cy="589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15" y="448583"/>
            <a:ext cx="2309760" cy="1180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1787" y="4442879"/>
            <a:ext cx="44253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239B"/>
                </a:solidFill>
              </a:rPr>
              <a:t>Хусейн Мухамедович Аз-зари</a:t>
            </a:r>
          </a:p>
          <a:p>
            <a:endParaRPr lang="ru-RU" sz="2400" i="1" dirty="0" smtClean="0">
              <a:solidFill>
                <a:srgbClr val="00239B"/>
              </a:solidFill>
            </a:endParaRPr>
          </a:p>
          <a:p>
            <a:r>
              <a:rPr lang="en-US" sz="2400" i="1" dirty="0" smtClean="0">
                <a:solidFill>
                  <a:srgbClr val="00239B"/>
                </a:solidFill>
              </a:rPr>
              <a:t>+ 7 903 136 25 27</a:t>
            </a:r>
          </a:p>
          <a:p>
            <a:r>
              <a:rPr lang="en-US" sz="2400" i="1" dirty="0" smtClean="0">
                <a:solidFill>
                  <a:srgbClr val="00239B"/>
                </a:solidFill>
              </a:rPr>
              <a:t>+ 7 495 505 20 55</a:t>
            </a:r>
            <a:r>
              <a:rPr lang="ru-RU" sz="2400" i="1" dirty="0" smtClean="0">
                <a:solidFill>
                  <a:srgbClr val="00239B"/>
                </a:solidFill>
              </a:rPr>
              <a:t> </a:t>
            </a:r>
          </a:p>
          <a:p>
            <a:r>
              <a:rPr lang="en-US" sz="2400" i="1" dirty="0" smtClean="0">
                <a:solidFill>
                  <a:srgbClr val="00239B"/>
                </a:solidFill>
                <a:hlinkClick r:id="rId9"/>
              </a:rPr>
              <a:t>az@cdc.ru</a:t>
            </a:r>
            <a:r>
              <a:rPr lang="en-US" sz="2400" i="1" dirty="0" smtClean="0">
                <a:solidFill>
                  <a:srgbClr val="00239B"/>
                </a:solidFill>
              </a:rPr>
              <a:t> </a:t>
            </a:r>
            <a:r>
              <a:rPr lang="en-US" sz="2400" i="1" dirty="0" smtClean="0">
                <a:solidFill>
                  <a:srgbClr val="00239B"/>
                </a:solidFill>
                <a:hlinkClick r:id="rId10"/>
              </a:rPr>
              <a:t>www.cdc.ru</a:t>
            </a:r>
            <a:endParaRPr lang="en-US" sz="2400" i="1" dirty="0" smtClean="0">
              <a:solidFill>
                <a:srgbClr val="00239B"/>
              </a:solidFill>
            </a:endParaRPr>
          </a:p>
          <a:p>
            <a:endParaRPr lang="ru-RU" sz="2400" i="1" dirty="0">
              <a:solidFill>
                <a:srgbClr val="002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72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11054" y="5474060"/>
            <a:ext cx="11671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Расширение каналов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сбыта оптовых и мелкооптовых партий товаров повседневного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спроса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Повышение производительности труда мобильных сотрудников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Рост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удовлетворенности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клиентов компании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Контроль выручки и выдачи чеков по каждой кассе в режиме онлайн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382" y="1112793"/>
            <a:ext cx="10853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География проекта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распределительные центры в Москве и Санкт-Петербурге, планируется масштабирование на все 8 РЦ в ключевых регионах РФ.</a:t>
            </a:r>
          </a:p>
          <a:p>
            <a:pPr>
              <a:spcBef>
                <a:spcPts val="1200"/>
              </a:spcBef>
            </a:pP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Внедрение Автоматизированной Системы Управления Мобильной Торговлей ОПТИМУМ АСУМТ </a:t>
            </a:r>
            <a:r>
              <a:rPr lang="en-US" sz="1400" b="1" dirty="0" smtClean="0">
                <a:latin typeface="Arial" panose="020B0604020202020204" pitchFamily="34" charset="0"/>
              </a:rPr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1804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Едином реестре российского ПО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</a:rPr>
              <a:t>с целью </a:t>
            </a:r>
            <a:r>
              <a:rPr lang="ru-RU" sz="1400" dirty="0" smtClean="0"/>
              <a:t>расширения каналов сбыта товаров повседневного спроса, продажи индивидуальным </a:t>
            </a:r>
            <a:r>
              <a:rPr lang="ru-RU" sz="1400" dirty="0"/>
              <a:t>предпринимателям, несетевым магазинам и другим торговым </a:t>
            </a:r>
            <a:r>
              <a:rPr lang="ru-RU" sz="1400" dirty="0" smtClean="0"/>
              <a:t>точкам.</a:t>
            </a:r>
          </a:p>
          <a:p>
            <a:pPr>
              <a:spcBef>
                <a:spcPts val="1200"/>
              </a:spcBef>
            </a:pPr>
            <a:r>
              <a:rPr lang="ru-RU" sz="1400" dirty="0" smtClean="0"/>
              <a:t>В ходе проекта автоматизирован </a:t>
            </a:r>
            <a:r>
              <a:rPr lang="ru-RU" sz="1400" dirty="0"/>
              <a:t>процесс взаимодействия с </a:t>
            </a:r>
            <a:r>
              <a:rPr lang="ru-RU" sz="1400" dirty="0" smtClean="0"/>
              <a:t>клиентами и контроля выездного персонала: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организация сбора </a:t>
            </a:r>
            <a:r>
              <a:rPr lang="ru-RU" sz="1400" dirty="0"/>
              <a:t>заказов с учетом потребностей клиентов,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возможности </a:t>
            </a:r>
            <a:r>
              <a:rPr lang="ru-RU" sz="1400" dirty="0"/>
              <a:t>оплаты на </a:t>
            </a:r>
            <a:r>
              <a:rPr lang="ru-RU" sz="1400" dirty="0" smtClean="0"/>
              <a:t>месте </a:t>
            </a:r>
            <a:r>
              <a:rPr lang="ru-RU" sz="1400" b="1" dirty="0">
                <a:latin typeface="Arial" panose="020B0604020202020204" pitchFamily="34" charset="0"/>
              </a:rPr>
              <a:t>по </a:t>
            </a:r>
            <a:r>
              <a:rPr lang="ru-RU" sz="1400" b="1" dirty="0" smtClean="0">
                <a:latin typeface="Arial" panose="020B0604020202020204" pitchFamily="34" charset="0"/>
              </a:rPr>
              <a:t>54-ФЗ</a:t>
            </a:r>
            <a:r>
              <a:rPr lang="en-US" sz="1400" b="1" dirty="0" smtClean="0">
                <a:latin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</a:rPr>
              <a:t>с помощью</a:t>
            </a:r>
            <a:r>
              <a:rPr lang="ru-RU" sz="1400" b="1" dirty="0" smtClean="0">
                <a:latin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ОПТИМУМ Мобильная касса</a:t>
            </a:r>
            <a:r>
              <a:rPr lang="ru-RU" sz="1400" b="1" dirty="0" smtClean="0">
                <a:latin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</a:rPr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4528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 Едином реестре российского ПО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 smtClean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оптимизация работы </a:t>
            </a:r>
            <a:r>
              <a:rPr lang="ru-RU" sz="1400" dirty="0"/>
              <a:t>супервайзеров, торговых агентов и </a:t>
            </a:r>
            <a:r>
              <a:rPr lang="ru-RU" sz="1400" dirty="0" smtClean="0"/>
              <a:t>экспедиторов,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</a:t>
            </a:r>
            <a:r>
              <a:rPr lang="ru-RU" sz="1400" dirty="0" smtClean="0"/>
              <a:t>путниковый мониторинг передвижения торговых представителей и супервайзеров</a:t>
            </a:r>
            <a:r>
              <a:rPr lang="en-US" sz="1400" dirty="0" smtClean="0"/>
              <a:t> </a:t>
            </a:r>
            <a:r>
              <a:rPr lang="ru-RU" sz="1400" dirty="0" smtClean="0"/>
              <a:t>с помощью </a:t>
            </a:r>
            <a:r>
              <a:rPr lang="ru-RU" sz="1400" b="1" i="1" dirty="0" smtClean="0">
                <a:solidFill>
                  <a:schemeClr val="accent4"/>
                </a:solidFill>
              </a:rPr>
              <a:t>ОПТИМУМ ГИС</a:t>
            </a:r>
            <a:r>
              <a:rPr lang="ru-RU" sz="1400" i="1" dirty="0" smtClean="0">
                <a:solidFill>
                  <a:schemeClr val="accent4"/>
                </a:solidFill>
              </a:rPr>
              <a:t> </a:t>
            </a:r>
            <a:r>
              <a:rPr lang="ru-RU" sz="1400" dirty="0"/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Едином реестре российского ПО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о</a:t>
            </a:r>
            <a:r>
              <a:rPr lang="ru-RU" sz="1400" b="1" dirty="0" smtClean="0"/>
              <a:t>дновременная интеграция решений с двумя информационными системами с помощью российского ПО сервиса </a:t>
            </a:r>
            <a:r>
              <a:rPr lang="ru-RU" sz="1400" b="1" dirty="0"/>
              <a:t>интеграции </a:t>
            </a:r>
            <a:r>
              <a:rPr lang="ru-RU" sz="1400" b="1" i="1" dirty="0" smtClean="0">
                <a:solidFill>
                  <a:schemeClr val="accent4"/>
                </a:solidFill>
              </a:rPr>
              <a:t>ОПТИМУМ </a:t>
            </a:r>
            <a:r>
              <a:rPr lang="ru-RU" sz="1400" b="1" i="1" dirty="0" err="1" smtClean="0">
                <a:solidFill>
                  <a:schemeClr val="accent4"/>
                </a:solidFill>
              </a:rPr>
              <a:t>ДатаБро</a:t>
            </a:r>
            <a:r>
              <a:rPr lang="en-US" sz="1400" b="1" i="1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smtClean="0"/>
              <a:t>(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4558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Едином реестре российского ПО). 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ru-RU" sz="1400" b="1" dirty="0" smtClean="0"/>
              <a:t>Проект запущен в рекордные сроки</a:t>
            </a:r>
            <a:r>
              <a:rPr lang="en-US" sz="1400" b="1" dirty="0" smtClean="0"/>
              <a:t>: </a:t>
            </a:r>
            <a:r>
              <a:rPr lang="ru-RU" sz="1400" b="1" dirty="0" smtClean="0">
                <a:solidFill>
                  <a:srgbClr val="FF0000"/>
                </a:solidFill>
              </a:rPr>
              <a:t>менее 6 недель</a:t>
            </a:r>
            <a:r>
              <a:rPr lang="ru-RU" sz="1400" b="1" dirty="0" smtClean="0"/>
              <a:t> с момента запроса, включая полноценную двустороннюю интеграцию с КИС ДИКСИ (весна 2018).</a:t>
            </a:r>
            <a:endParaRPr lang="en-US" sz="1400" b="1" dirty="0"/>
          </a:p>
        </p:txBody>
      </p:sp>
      <p:pic>
        <p:nvPicPr>
          <p:cNvPr id="1026" name="Picture 2" descr="https://dixy.ru/local/templates/dixy_2018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2" y="197179"/>
            <a:ext cx="860242" cy="8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9521" b="2074"/>
          <a:stretch/>
        </p:blipFill>
        <p:spPr>
          <a:xfrm flipH="1">
            <a:off x="0" y="1"/>
            <a:ext cx="12191998" cy="69540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6200000">
            <a:off x="3124426" y="-1215036"/>
            <a:ext cx="5909275" cy="12158127"/>
          </a:xfrm>
          <a:prstGeom prst="rect">
            <a:avLst/>
          </a:prstGeom>
          <a:gradFill>
            <a:gsLst>
              <a:gs pos="0">
                <a:schemeClr val="bg1">
                  <a:alpha val="93000"/>
                </a:schemeClr>
              </a:gs>
              <a:gs pos="8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6803">
            <a:off x="10113224" y="5245592"/>
            <a:ext cx="1027667" cy="572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26875" y="5858143"/>
            <a:ext cx="4731253" cy="1015663"/>
          </a:xfrm>
          <a:prstGeom prst="rect">
            <a:avLst/>
          </a:prstGeom>
          <a:solidFill>
            <a:srgbClr val="E5EBFF"/>
          </a:solidFill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5">
                    <a:lumMod val="75000"/>
                  </a:schemeClr>
                </a:solidFill>
              </a:rPr>
              <a:t>Все, что управляет взаимодействием между серверной частью и распределенными на большой территории компонентами комплексной системы, обеспечивает высокую производительность, целостность  обмена данными и полноценную «</a:t>
            </a:r>
            <a:r>
              <a:rPr lang="ru-RU" sz="1200" i="1" dirty="0" err="1" smtClean="0">
                <a:solidFill>
                  <a:schemeClr val="accent5">
                    <a:lumMod val="75000"/>
                  </a:schemeClr>
                </a:solidFill>
              </a:rPr>
              <a:t>оффлайн</a:t>
            </a:r>
            <a:r>
              <a:rPr lang="ru-RU" sz="1200" i="1" dirty="0" smtClean="0">
                <a:solidFill>
                  <a:schemeClr val="accent5">
                    <a:lumMod val="75000"/>
                  </a:schemeClr>
                </a:solidFill>
              </a:rPr>
              <a:t>» работу в «процессах без связи»</a:t>
            </a:r>
            <a:endParaRPr lang="ru-RU" sz="1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7271" flipH="1">
            <a:off x="7457112" y="788571"/>
            <a:ext cx="972529" cy="512463"/>
          </a:xfrm>
          <a:prstGeom prst="rect">
            <a:avLst/>
          </a:prstGeom>
        </p:spPr>
      </p:pic>
      <p:sp>
        <p:nvSpPr>
          <p:cNvPr id="29" name="Текст 4"/>
          <p:cNvSpPr txBox="1">
            <a:spLocks/>
          </p:cNvSpPr>
          <p:nvPr/>
        </p:nvSpPr>
        <p:spPr>
          <a:xfrm>
            <a:off x="632591" y="2958844"/>
            <a:ext cx="5197555" cy="4339987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2"/>
              </a:buClr>
              <a:buFont typeface="Arial" panose="020B0604020202020204" pitchFamily="34" charset="0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E8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Clr>
                <a:srgbClr val="000000"/>
              </a:buClr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78897" y="2123787"/>
            <a:ext cx="6011744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Фильтрация и обработка данных из КИС</a:t>
            </a:r>
            <a:r>
              <a:rPr lang="en-US" sz="1200" b="1" dirty="0" smtClean="0"/>
              <a:t> / Big Data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Определение </a:t>
            </a:r>
            <a:r>
              <a:rPr lang="ru-RU" sz="1200" b="1" dirty="0"/>
              <a:t>изменившихся данных </a:t>
            </a:r>
            <a:r>
              <a:rPr lang="ru-RU" sz="1200" b="1" dirty="0" smtClean="0"/>
              <a:t>КИС-фронтальный проект </a:t>
            </a:r>
            <a:r>
              <a:rPr lang="en-US" sz="1200" b="1" dirty="0" smtClean="0"/>
              <a:t>(</a:t>
            </a:r>
            <a:r>
              <a:rPr lang="ru-RU" sz="1200" b="1" dirty="0" smtClean="0"/>
              <a:t>МУ…)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Управление </a:t>
            </a:r>
            <a:r>
              <a:rPr lang="ru-RU" sz="1200" b="1" dirty="0"/>
              <a:t>(настройка расписаний, пользователей, объектов приема-передачи, групп синхронизации, направления потоков данных, обработки приоритетов и </a:t>
            </a:r>
            <a:r>
              <a:rPr lang="ru-RU" sz="1200" b="1" dirty="0" smtClean="0"/>
              <a:t>конфликтов)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Хранение </a:t>
            </a:r>
            <a:r>
              <a:rPr lang="ru-RU" sz="1200" b="1" dirty="0"/>
              <a:t>данных мобильных решений или датчиков </a:t>
            </a:r>
            <a:r>
              <a:rPr lang="ru-RU" sz="1200" b="1" dirty="0">
                <a:ea typeface="Titillium" charset="0"/>
                <a:cs typeface="Titillium" charset="0"/>
              </a:rPr>
              <a:t>I</a:t>
            </a:r>
            <a:r>
              <a:rPr lang="en-US" sz="1200" b="1" dirty="0">
                <a:ea typeface="Titillium" charset="0"/>
                <a:cs typeface="Titillium" charset="0"/>
              </a:rPr>
              <a:t>I</a:t>
            </a:r>
            <a:r>
              <a:rPr lang="ru-RU" sz="1200" b="1" dirty="0" err="1">
                <a:ea typeface="Titillium" charset="0"/>
                <a:cs typeface="Titillium" charset="0"/>
              </a:rPr>
              <a:t>oT</a:t>
            </a:r>
            <a:r>
              <a:rPr lang="en-US" sz="1200" b="1" dirty="0">
                <a:ea typeface="Titillium" charset="0"/>
                <a:cs typeface="Titillium" charset="0"/>
              </a:rPr>
              <a:t> (IoE)</a:t>
            </a:r>
            <a:r>
              <a:rPr lang="en-US" sz="1200" b="1" dirty="0"/>
              <a:t> </a:t>
            </a:r>
            <a:r>
              <a:rPr lang="ru-RU" sz="1200" b="1" dirty="0"/>
              <a:t>(кэширующая база </a:t>
            </a:r>
            <a:r>
              <a:rPr lang="ru-RU" sz="1200" b="1" dirty="0" smtClean="0"/>
              <a:t>данных)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Сегментация </a:t>
            </a:r>
            <a:r>
              <a:rPr lang="ru-RU" sz="1200" b="1" dirty="0"/>
              <a:t>данных (настройка и фильтрация необходимых конкретному работнику </a:t>
            </a:r>
            <a:r>
              <a:rPr lang="ru-RU" sz="1200" b="1" dirty="0" smtClean="0"/>
              <a:t>данных)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Определение </a:t>
            </a:r>
            <a:r>
              <a:rPr lang="ru-RU" sz="1200" b="1" dirty="0"/>
              <a:t>измененных, добавленных, удаленных данных для приема-передачи </a:t>
            </a:r>
            <a:r>
              <a:rPr lang="en-US" sz="1200" b="1" dirty="0"/>
              <a:t>c</a:t>
            </a:r>
            <a:r>
              <a:rPr lang="ru-RU" sz="1200" b="1" dirty="0"/>
              <a:t> мобильного устройства или</a:t>
            </a:r>
            <a:r>
              <a:rPr lang="en-US" sz="1200" b="1" dirty="0"/>
              <a:t> </a:t>
            </a:r>
            <a:r>
              <a:rPr lang="ru-RU" sz="1200" b="1" dirty="0"/>
              <a:t>датчика </a:t>
            </a:r>
            <a:r>
              <a:rPr lang="ru-RU" sz="1200" b="1" dirty="0">
                <a:ea typeface="Titillium" charset="0"/>
                <a:cs typeface="Titillium" charset="0"/>
              </a:rPr>
              <a:t>I</a:t>
            </a:r>
            <a:r>
              <a:rPr lang="en-US" sz="1200" b="1" dirty="0">
                <a:ea typeface="Titillium" charset="0"/>
                <a:cs typeface="Titillium" charset="0"/>
              </a:rPr>
              <a:t>I</a:t>
            </a:r>
            <a:r>
              <a:rPr lang="ru-RU" sz="1200" b="1" dirty="0" err="1">
                <a:ea typeface="Titillium" charset="0"/>
                <a:cs typeface="Titillium" charset="0"/>
              </a:rPr>
              <a:t>oT</a:t>
            </a:r>
            <a:r>
              <a:rPr lang="en-US" sz="1200" b="1" dirty="0">
                <a:ea typeface="Titillium" charset="0"/>
                <a:cs typeface="Titillium" charset="0"/>
              </a:rPr>
              <a:t>/IoE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Установка </a:t>
            </a:r>
            <a:r>
              <a:rPr lang="ru-RU" sz="1200" b="1" dirty="0"/>
              <a:t>связи и обмен данными с мобильный устройством</a:t>
            </a:r>
            <a:r>
              <a:rPr lang="en-US" sz="1200" b="1" dirty="0"/>
              <a:t> </a:t>
            </a:r>
            <a:r>
              <a:rPr lang="ru-RU" sz="1200" b="1" dirty="0"/>
              <a:t>или</a:t>
            </a:r>
            <a:r>
              <a:rPr lang="en-US" sz="1200" b="1" dirty="0"/>
              <a:t> </a:t>
            </a:r>
            <a:r>
              <a:rPr lang="ru-RU" sz="1200" b="1" dirty="0"/>
              <a:t>датчиком </a:t>
            </a:r>
            <a:r>
              <a:rPr lang="ru-RU" sz="1200" b="1" dirty="0">
                <a:ea typeface="Titillium" charset="0"/>
                <a:cs typeface="Titillium" charset="0"/>
              </a:rPr>
              <a:t>I</a:t>
            </a:r>
            <a:r>
              <a:rPr lang="en-US" sz="1200" b="1" dirty="0">
                <a:ea typeface="Titillium" charset="0"/>
                <a:cs typeface="Titillium" charset="0"/>
              </a:rPr>
              <a:t>I</a:t>
            </a:r>
            <a:r>
              <a:rPr lang="ru-RU" sz="1200" b="1" dirty="0" err="1">
                <a:ea typeface="Titillium" charset="0"/>
                <a:cs typeface="Titillium" charset="0"/>
              </a:rPr>
              <a:t>oT</a:t>
            </a:r>
            <a:r>
              <a:rPr lang="en-US" sz="1200" b="1" dirty="0" smtClean="0">
                <a:ea typeface="Titillium" charset="0"/>
                <a:cs typeface="Titillium" charset="0"/>
              </a:rPr>
              <a:t>/IoE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sz="1200" b="1" dirty="0" smtClean="0"/>
              <a:t>Установка </a:t>
            </a:r>
            <a:r>
              <a:rPr lang="ru-RU" sz="1200" b="1" dirty="0"/>
              <a:t>связи и обмен данными с </a:t>
            </a:r>
            <a:r>
              <a:rPr lang="ru-RU" sz="1200" b="1" dirty="0" smtClean="0"/>
              <a:t>сервером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 smtClean="0"/>
              <a:t> </a:t>
            </a:r>
            <a:r>
              <a:rPr lang="ru-RU" sz="1200" b="1" dirty="0"/>
              <a:t>Хранилище данных (БД) на мобильном устройстве</a:t>
            </a:r>
            <a:r>
              <a:rPr lang="en-US" sz="1200" b="1" dirty="0"/>
              <a:t>/</a:t>
            </a:r>
            <a:r>
              <a:rPr lang="ru-RU" sz="1200" b="1" dirty="0"/>
              <a:t>устройстве </a:t>
            </a:r>
            <a:r>
              <a:rPr lang="en-US" sz="1200" b="1" dirty="0" err="1" smtClean="0"/>
              <a:t>IIoT</a:t>
            </a:r>
            <a:r>
              <a:rPr lang="en-US" sz="1200" b="1" dirty="0" smtClean="0"/>
              <a:t>/IoE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 smtClean="0"/>
              <a:t> </a:t>
            </a:r>
            <a:r>
              <a:rPr lang="ru-RU" sz="1200" b="1" dirty="0"/>
              <a:t>Определение измененных, добавленных, удаленных данных для </a:t>
            </a:r>
            <a:r>
              <a:rPr lang="ru-RU" sz="1200" b="1" dirty="0" smtClean="0"/>
              <a:t>сервера</a:t>
            </a:r>
            <a:endParaRPr lang="en-US" sz="1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 smtClean="0"/>
              <a:t> </a:t>
            </a:r>
            <a:r>
              <a:rPr lang="ru-RU" sz="1200" b="1" dirty="0"/>
              <a:t>Безопасность, аутентификация, </a:t>
            </a:r>
            <a:r>
              <a:rPr lang="ru-RU" sz="1200" b="1" dirty="0" err="1"/>
              <a:t>логирование</a:t>
            </a:r>
            <a:r>
              <a:rPr lang="ru-RU" sz="1200" b="1" dirty="0"/>
              <a:t> действий пользователей и системы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917" y="619061"/>
            <a:ext cx="6343870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Clr>
                <a:srgbClr val="000000"/>
              </a:buClr>
              <a:buAutoNum type="arabicPeriod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Серверная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основная корпоративная система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... / Big Data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500"/>
              </a:spcAft>
              <a:buClr>
                <a:srgbClr val="000000"/>
              </a:buClr>
              <a:buFontTx/>
              <a:buAutoNum type="arabicPeriod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Мобильные устройства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датчики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устройства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IIoT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IoE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500"/>
              </a:spcAft>
              <a:buClr>
                <a:srgbClr val="000000"/>
              </a:buClr>
              <a:buFontTx/>
              <a:buAutoNum type="arabicPeriod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и инфраструктура, обеспечивающие взаимодействие 1. и 2.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752077" y="2184329"/>
            <a:ext cx="1585153" cy="3867230"/>
            <a:chOff x="2448568" y="2188513"/>
            <a:chExt cx="1588589" cy="3867230"/>
          </a:xfrm>
        </p:grpSpPr>
        <p:sp>
          <p:nvSpPr>
            <p:cNvPr id="4" name="Двойные фигурные скобки 3"/>
            <p:cNvSpPr/>
            <p:nvPr/>
          </p:nvSpPr>
          <p:spPr>
            <a:xfrm>
              <a:off x="2448568" y="2264436"/>
              <a:ext cx="1273923" cy="3661911"/>
            </a:xfrm>
            <a:prstGeom prst="bracePair">
              <a:avLst>
                <a:gd name="adj" fmla="val 16459"/>
              </a:avLst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157269" y="2188513"/>
              <a:ext cx="879888" cy="3867230"/>
              <a:chOff x="3157269" y="2188513"/>
              <a:chExt cx="879888" cy="386723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3295285" y="5055078"/>
                <a:ext cx="741872" cy="100066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157269" y="2188513"/>
                <a:ext cx="879888" cy="28665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130629" y="2579132"/>
            <a:ext cx="25129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Процессы 2-12  полностью реализуются в платформе ОПТИМУМ. </a:t>
            </a:r>
            <a:r>
              <a:rPr lang="ru-RU" sz="1600" b="1" i="1" dirty="0">
                <a:solidFill>
                  <a:srgbClr val="FF0000"/>
                </a:solidFill>
              </a:rPr>
              <a:t>Трудозатраты на разработку системной части составляют от </a:t>
            </a:r>
            <a:r>
              <a:rPr lang="ru-RU" sz="1600" b="1" i="1" dirty="0" smtClean="0">
                <a:solidFill>
                  <a:srgbClr val="FF0000"/>
                </a:solidFill>
              </a:rPr>
              <a:t>20 до 80 % </a:t>
            </a:r>
            <a:r>
              <a:rPr lang="ru-RU" sz="1600" b="1" i="1" dirty="0">
                <a:solidFill>
                  <a:srgbClr val="FF0000"/>
                </a:solidFill>
              </a:rPr>
              <a:t>общих трудозатрат реализации </a:t>
            </a:r>
            <a:r>
              <a:rPr lang="ru-RU" sz="1600" b="1" i="1" dirty="0" smtClean="0">
                <a:solidFill>
                  <a:srgbClr val="FF0000"/>
                </a:solidFill>
              </a:rPr>
              <a:t>проекта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1090248"/>
            <a:ext cx="12192001" cy="5762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***Базовые 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возможности Технологической Платформы 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ОПТИМУМ (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Optimum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Plaform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  <a:endParaRPr lang="ru-RU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230337" y="2259156"/>
            <a:ext cx="8961663" cy="3309295"/>
          </a:xfrm>
        </p:spPr>
        <p:txBody>
          <a:bodyPr numCol="1" spcCol="180000">
            <a:noAutofit/>
          </a:bodyPr>
          <a:lstStyle/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Фильтрация и обработка данных из КИС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/ Big Data</a:t>
            </a:r>
            <a:endParaRPr lang="ru-RU" sz="1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Определение изменившихся данных КИС-БД платформы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Управление (настройка расписаний, пользователей, объектов приема-передачи, групп синхронизации, направления потоков данных, обработки приоритетов и конфликтов)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Хранение данных мобильных решений или датчиков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I</a:t>
            </a:r>
            <a:r>
              <a:rPr lang="ru-RU" sz="1500" dirty="0" err="1" smtClean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oT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 (IoE)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(кэширующая база данных)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Сегментация данных (настройка и фильтрация необходимых конкретному работнику данных)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Определение измененных, добавленных, удаленных данных для приема-передачи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 мобильного устройства 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</a:rPr>
              <a:t>или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датчика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I</a:t>
            </a:r>
            <a:r>
              <a:rPr lang="ru-RU" sz="1500" dirty="0" err="1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oT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/IoE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Установка связи и обмен данными с мобильный устройством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</a:rPr>
              <a:t>или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датчиком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I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I</a:t>
            </a:r>
            <a:r>
              <a:rPr lang="ru-RU" sz="1500" dirty="0" err="1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oT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  <a:ea typeface="Titillium" charset="0"/>
                <a:cs typeface="Titillium" charset="0"/>
              </a:rPr>
              <a:t>/IoE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Установка связи и обмен данными с сервером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Хранилище данных (БД) на мобильном устройстве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устройстве </a:t>
            </a:r>
            <a:r>
              <a:rPr lang="en-US" sz="1500" dirty="0" err="1" smtClean="0">
                <a:solidFill>
                  <a:schemeClr val="accent5">
                    <a:lumMod val="75000"/>
                  </a:schemeClr>
                </a:solidFill>
              </a:rPr>
              <a:t>IIoT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/IoE</a:t>
            </a:r>
            <a:endParaRPr lang="en-US" sz="1500" dirty="0" smtClean="0">
              <a:solidFill>
                <a:schemeClr val="accent5">
                  <a:lumMod val="75000"/>
                </a:schemeClr>
              </a:solidFill>
              <a:ea typeface="Titillium" charset="0"/>
              <a:cs typeface="Titillium" charset="0"/>
            </a:endParaRP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Определение измененных, добавленных, удаленных данных для сервера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Безопасность, аутентификация, </a:t>
            </a:r>
            <a:r>
              <a:rPr lang="ru-RU" sz="1500" dirty="0" err="1" smtClean="0">
                <a:solidFill>
                  <a:schemeClr val="accent5">
                    <a:lumMod val="75000"/>
                  </a:schemeClr>
                </a:solidFill>
              </a:rPr>
              <a:t>логирование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 действий пользователей и системы</a:t>
            </a:r>
            <a:endParaRPr lang="ru-RU" sz="1500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1782" y="6220561"/>
            <a:ext cx="618387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600">
              <a:lnSpc>
                <a:spcPct val="110000"/>
              </a:lnSpc>
              <a:spcAft>
                <a:spcPts val="500"/>
              </a:spcAft>
              <a:buClr>
                <a:srgbClr val="9C0CE8"/>
              </a:buClr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13.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Мобильные устройства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/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датчики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 устройства </a:t>
            </a:r>
            <a:r>
              <a:rPr lang="en-US" b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IIoT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(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IoE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1836585"/>
            <a:ext cx="1189590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200" indent="-228600">
              <a:lnSpc>
                <a:spcPct val="110000"/>
              </a:lnSpc>
              <a:spcAft>
                <a:spcPts val="500"/>
              </a:spcAft>
              <a:buClr>
                <a:srgbClr val="001E82"/>
              </a:buClr>
              <a:buFont typeface="+mj-lt"/>
              <a:buAutoNum type="arabicPeriod"/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Серверные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/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основные корпоративные и «общие» ИС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/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подсистемы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/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источники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/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получатели данных 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.. / Big Data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08" y="144207"/>
            <a:ext cx="1426467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407102" y="637529"/>
            <a:ext cx="7781787" cy="1033438"/>
            <a:chOff x="1524514" y="1264211"/>
            <a:chExt cx="7540111" cy="10013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805" y="1264211"/>
              <a:ext cx="6104820" cy="981768"/>
            </a:xfrm>
            <a:prstGeom prst="rect">
              <a:avLst/>
            </a:prstGeom>
          </p:spPr>
        </p:pic>
        <p:sp>
          <p:nvSpPr>
            <p:cNvPr id="184" name="Прямоугольник 183"/>
            <p:cNvSpPr/>
            <p:nvPr/>
          </p:nvSpPr>
          <p:spPr>
            <a:xfrm>
              <a:off x="2979879" y="1838751"/>
              <a:ext cx="95837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00A29E"/>
                  </a:solidFill>
                  <a:cs typeface="Arial" panose="020B0604020202020204" pitchFamily="34" charset="0"/>
                </a:rPr>
                <a:t>Системное ПО</a:t>
              </a:r>
              <a:endParaRPr lang="ru-RU" sz="800" dirty="0">
                <a:solidFill>
                  <a:srgbClr val="00A29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3985763" y="1838208"/>
              <a:ext cx="9583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A29E"/>
                  </a:solidFill>
                  <a:cs typeface="Arial" panose="020B0604020202020204" pitchFamily="34" charset="0"/>
                </a:rPr>
                <a:t>Безопасность. Пользователь </a:t>
              </a: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7084230" y="1819339"/>
              <a:ext cx="9488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A29E"/>
                  </a:solidFill>
                  <a:cs typeface="Arial" panose="020B0604020202020204" pitchFamily="34" charset="0"/>
                </a:rPr>
                <a:t>Mobile Device Management </a:t>
              </a: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6075261" y="1803889"/>
              <a:ext cx="9121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A29E"/>
                  </a:solidFill>
                  <a:cs typeface="Arial" panose="020B0604020202020204" pitchFamily="34" charset="0"/>
                </a:rPr>
                <a:t>Мобильное корпоративное ПО 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8081488" y="1851986"/>
              <a:ext cx="98313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00A29E"/>
                  </a:solidFill>
                  <a:cs typeface="Arial" panose="020B0604020202020204" pitchFamily="34" charset="0"/>
                </a:rPr>
                <a:t>Мобильная ОС</a:t>
              </a:r>
              <a:endParaRPr lang="ru-RU" sz="800" dirty="0">
                <a:solidFill>
                  <a:srgbClr val="00A29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62333" y="1821575"/>
              <a:ext cx="9012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A29E"/>
                  </a:solidFill>
                  <a:cs typeface="Arial" panose="020B0604020202020204" pitchFamily="34" charset="0"/>
                </a:rPr>
                <a:t>Безопасность. </a:t>
              </a:r>
              <a:br>
                <a:rPr lang="ru-RU" sz="800" dirty="0">
                  <a:solidFill>
                    <a:srgbClr val="00A29E"/>
                  </a:solidFill>
                  <a:cs typeface="Arial" panose="020B0604020202020204" pitchFamily="34" charset="0"/>
                </a:rPr>
              </a:br>
              <a:r>
                <a:rPr lang="ru-RU" sz="800" dirty="0">
                  <a:solidFill>
                    <a:srgbClr val="00A29E"/>
                  </a:solidFill>
                  <a:cs typeface="Arial" panose="020B0604020202020204" pitchFamily="34" charset="0"/>
                </a:rPr>
                <a:t>Сети, данные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514" y="1613137"/>
              <a:ext cx="1429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639540"/>
                  </a:solidFill>
                </a:rPr>
                <a:t>Безопасность:</a:t>
              </a:r>
              <a:endParaRPr lang="ru-RU" sz="1400" b="1" dirty="0">
                <a:solidFill>
                  <a:srgbClr val="639540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flipV="1">
            <a:off x="5694415" y="1489591"/>
            <a:ext cx="5026603" cy="427909"/>
            <a:chOff x="8971577" y="1789745"/>
            <a:chExt cx="4870498" cy="685534"/>
          </a:xfrm>
        </p:grpSpPr>
        <p:sp>
          <p:nvSpPr>
            <p:cNvPr id="110" name="Дуга 109"/>
            <p:cNvSpPr/>
            <p:nvPr/>
          </p:nvSpPr>
          <p:spPr>
            <a:xfrm rot="10800000" flipV="1">
              <a:off x="8971577" y="1789745"/>
              <a:ext cx="717135" cy="685534"/>
            </a:xfrm>
            <a:prstGeom prst="arc">
              <a:avLst>
                <a:gd name="adj1" fmla="val 15973789"/>
                <a:gd name="adj2" fmla="val 7"/>
              </a:avLst>
            </a:prstGeom>
            <a:ln w="22225">
              <a:solidFill>
                <a:srgbClr val="00A29E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9321026" y="1796115"/>
              <a:ext cx="4521049" cy="0"/>
            </a:xfrm>
            <a:prstGeom prst="line">
              <a:avLst/>
            </a:prstGeom>
            <a:ln w="22225">
              <a:solidFill>
                <a:srgbClr val="00A2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1155901" y="1723070"/>
            <a:ext cx="1882705" cy="28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E"/>
                </a:solidFill>
              </a:rPr>
              <a:t>Передача данных</a:t>
            </a:r>
            <a:endParaRPr lang="ru-RU" sz="1200" dirty="0">
              <a:solidFill>
                <a:srgbClr val="00009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9167817" y="2120306"/>
            <a:ext cx="1779941" cy="552962"/>
            <a:chOff x="8915857" y="1920772"/>
            <a:chExt cx="1724662" cy="685559"/>
          </a:xfrm>
        </p:grpSpPr>
        <p:sp>
          <p:nvSpPr>
            <p:cNvPr id="156" name="Дуга 155"/>
            <p:cNvSpPr/>
            <p:nvPr/>
          </p:nvSpPr>
          <p:spPr>
            <a:xfrm rot="10800000" flipV="1">
              <a:off x="8915857" y="1920795"/>
              <a:ext cx="717135" cy="685536"/>
            </a:xfrm>
            <a:prstGeom prst="arc">
              <a:avLst>
                <a:gd name="adj1" fmla="val 15973789"/>
                <a:gd name="adj2" fmla="val 0"/>
              </a:avLst>
            </a:prstGeom>
            <a:ln w="22225">
              <a:solidFill>
                <a:srgbClr val="00B0F0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9321026" y="1920795"/>
              <a:ext cx="904113" cy="0"/>
            </a:xfrm>
            <a:prstGeom prst="line">
              <a:avLst/>
            </a:prstGeom>
            <a:ln w="2222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Дуга 129"/>
            <p:cNvSpPr/>
            <p:nvPr/>
          </p:nvSpPr>
          <p:spPr>
            <a:xfrm rot="10800000" flipH="1" flipV="1">
              <a:off x="9859289" y="1920772"/>
              <a:ext cx="781230" cy="681022"/>
            </a:xfrm>
            <a:prstGeom prst="arc">
              <a:avLst>
                <a:gd name="adj1" fmla="val 16292555"/>
                <a:gd name="adj2" fmla="val 21454888"/>
              </a:avLst>
            </a:prstGeom>
            <a:ln w="22225">
              <a:solidFill>
                <a:srgbClr val="639540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4463793" y="1650765"/>
            <a:ext cx="0" cy="705295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372630" y="1650765"/>
            <a:ext cx="0" cy="705295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533432" y="1650765"/>
            <a:ext cx="0" cy="705295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10385509" y="1921536"/>
            <a:ext cx="695805" cy="596720"/>
            <a:chOff x="10254253" y="2310003"/>
            <a:chExt cx="674196" cy="578188"/>
          </a:xfrm>
        </p:grpSpPr>
        <p:sp>
          <p:nvSpPr>
            <p:cNvPr id="96" name="Дуга 95"/>
            <p:cNvSpPr/>
            <p:nvPr/>
          </p:nvSpPr>
          <p:spPr>
            <a:xfrm rot="10800000" flipH="1" flipV="1">
              <a:off x="10254253" y="2310003"/>
              <a:ext cx="674196" cy="578188"/>
            </a:xfrm>
            <a:prstGeom prst="arc">
              <a:avLst>
                <a:gd name="adj1" fmla="val 16571301"/>
                <a:gd name="adj2" fmla="val 0"/>
              </a:avLst>
            </a:prstGeom>
            <a:ln w="22225">
              <a:solidFill>
                <a:srgbClr val="00A29E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0928449" y="2599096"/>
              <a:ext cx="0" cy="244551"/>
            </a:xfrm>
            <a:prstGeom prst="line">
              <a:avLst/>
            </a:prstGeom>
            <a:ln w="22225">
              <a:solidFill>
                <a:srgbClr val="00A29E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1214642" y="2039317"/>
            <a:ext cx="1771785" cy="739439"/>
            <a:chOff x="8876851" y="1927077"/>
            <a:chExt cx="1716757" cy="626842"/>
          </a:xfrm>
        </p:grpSpPr>
        <p:sp>
          <p:nvSpPr>
            <p:cNvPr id="106" name="Дуга 105"/>
            <p:cNvSpPr/>
            <p:nvPr/>
          </p:nvSpPr>
          <p:spPr>
            <a:xfrm rot="10800000" flipV="1">
              <a:off x="8876851" y="1935420"/>
              <a:ext cx="717135" cy="568598"/>
            </a:xfrm>
            <a:prstGeom prst="arc">
              <a:avLst>
                <a:gd name="adj1" fmla="val 15973789"/>
                <a:gd name="adj2" fmla="val 0"/>
              </a:avLst>
            </a:prstGeom>
            <a:ln w="22225">
              <a:solidFill>
                <a:srgbClr val="00239B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9298736" y="1930546"/>
              <a:ext cx="904113" cy="0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0000FA"/>
                  </a:gs>
                  <a:gs pos="100000">
                    <a:srgbClr val="00239B"/>
                  </a:gs>
                </a:gsLst>
                <a:lin ang="27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Дуга 107"/>
            <p:cNvSpPr/>
            <p:nvPr/>
          </p:nvSpPr>
          <p:spPr>
            <a:xfrm rot="10800000" flipH="1" flipV="1">
              <a:off x="9874530" y="1927077"/>
              <a:ext cx="719078" cy="626842"/>
            </a:xfrm>
            <a:prstGeom prst="arc">
              <a:avLst>
                <a:gd name="adj1" fmla="val 16292555"/>
                <a:gd name="adj2" fmla="val 21454888"/>
              </a:avLst>
            </a:prstGeom>
            <a:ln w="22225">
              <a:gradFill flip="none" rotWithShape="1">
                <a:gsLst>
                  <a:gs pos="2000">
                    <a:srgbClr val="93ADFF"/>
                  </a:gs>
                  <a:gs pos="100000">
                    <a:srgbClr val="93ADFF"/>
                  </a:gs>
                </a:gsLst>
                <a:path path="circle">
                  <a:fillToRect l="50000" t="-80000" r="50000" b="180000"/>
                </a:path>
                <a:tileRect/>
              </a:gra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115" name="Прямая соединительная линия 114"/>
          <p:cNvCxnSpPr/>
          <p:nvPr/>
        </p:nvCxnSpPr>
        <p:spPr>
          <a:xfrm>
            <a:off x="6650530" y="1645371"/>
            <a:ext cx="0" cy="241552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7610235" y="1654760"/>
            <a:ext cx="0" cy="241552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8681564" y="1647516"/>
            <a:ext cx="0" cy="241552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546141" y="1661617"/>
            <a:ext cx="0" cy="694443"/>
          </a:xfrm>
          <a:prstGeom prst="line">
            <a:avLst/>
          </a:prstGeom>
          <a:ln w="19050">
            <a:solidFill>
              <a:srgbClr val="00A29E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5701" y="6328729"/>
            <a:ext cx="5356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649641"/>
                </a:solidFill>
              </a:rPr>
              <a:t>Поддержка технологии распределенных реестров (</a:t>
            </a:r>
            <a:r>
              <a:rPr lang="ru-RU" sz="1400" dirty="0" err="1" smtClean="0">
                <a:solidFill>
                  <a:srgbClr val="649641"/>
                </a:solidFill>
              </a:rPr>
              <a:t>блокчейн</a:t>
            </a:r>
            <a:r>
              <a:rPr lang="ru-RU" sz="1400" dirty="0" smtClean="0">
                <a:solidFill>
                  <a:srgbClr val="649641"/>
                </a:solidFill>
              </a:rPr>
              <a:t>) </a:t>
            </a:r>
            <a:endParaRPr lang="ru-RU" sz="1400" dirty="0">
              <a:solidFill>
                <a:srgbClr val="64964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9473169" y="2700053"/>
            <a:ext cx="2506933" cy="3135074"/>
            <a:chOff x="11879674" y="1194902"/>
            <a:chExt cx="2506933" cy="313507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11879674" y="1194902"/>
              <a:ext cx="2506933" cy="3135074"/>
              <a:chOff x="9214504" y="1262166"/>
              <a:chExt cx="2506933" cy="3135074"/>
            </a:xfrm>
          </p:grpSpPr>
          <p:sp>
            <p:nvSpPr>
              <p:cNvPr id="102" name="object 22"/>
              <p:cNvSpPr txBox="1"/>
              <p:nvPr/>
            </p:nvSpPr>
            <p:spPr>
              <a:xfrm>
                <a:off x="9214504" y="1262166"/>
                <a:ext cx="2408874" cy="86177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4478" marR="6096" indent="762" algn="ctr"/>
                <a:r>
                  <a:rPr lang="ru-RU" sz="1400" b="1" dirty="0">
                    <a:solidFill>
                      <a:srgbClr val="639540"/>
                    </a:solidFill>
                    <a:cs typeface="Arial"/>
                  </a:rPr>
                  <a:t>Мобильные устройства, «умные» датчики </a:t>
                </a:r>
                <a:r>
                  <a:rPr lang="ru-RU" sz="1400" b="1" dirty="0" err="1">
                    <a:solidFill>
                      <a:srgbClr val="639540"/>
                    </a:solidFill>
                    <a:cs typeface="Arial"/>
                  </a:rPr>
                  <a:t>IIoT</a:t>
                </a:r>
                <a:r>
                  <a:rPr lang="ru-RU" sz="1400" b="1" dirty="0">
                    <a:solidFill>
                      <a:srgbClr val="639540"/>
                    </a:solidFill>
                    <a:cs typeface="Arial"/>
                  </a:rPr>
                  <a:t>, объекты</a:t>
                </a:r>
                <a:r>
                  <a:rPr lang="en-US" sz="1400" b="1" dirty="0">
                    <a:solidFill>
                      <a:srgbClr val="639540"/>
                    </a:solidFill>
                    <a:cs typeface="Arial"/>
                  </a:rPr>
                  <a:t>, </a:t>
                </a:r>
                <a:r>
                  <a:rPr lang="ru-RU" sz="1400" b="1" dirty="0">
                    <a:solidFill>
                      <a:srgbClr val="639540"/>
                    </a:solidFill>
                    <a:cs typeface="Arial"/>
                  </a:rPr>
                  <a:t>оборудование Заказчика</a:t>
                </a:r>
              </a:p>
            </p:txBody>
          </p:sp>
          <p:sp>
            <p:nvSpPr>
              <p:cNvPr id="103" name="object 31"/>
              <p:cNvSpPr/>
              <p:nvPr/>
            </p:nvSpPr>
            <p:spPr>
              <a:xfrm>
                <a:off x="11061837" y="3665251"/>
                <a:ext cx="659600" cy="731989"/>
              </a:xfrm>
              <a:prstGeom prst="rect">
                <a:avLst/>
              </a:prstGeom>
              <a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16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bject 32"/>
              <p:cNvSpPr/>
              <p:nvPr/>
            </p:nvSpPr>
            <p:spPr>
              <a:xfrm>
                <a:off x="11056643" y="3029126"/>
                <a:ext cx="527847" cy="524626"/>
              </a:xfrm>
              <a:prstGeom prst="rect">
                <a:avLst/>
              </a:prstGeom>
              <a:blipFill>
                <a:blip r:embed="rId5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16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object 33"/>
              <p:cNvSpPr/>
              <p:nvPr/>
            </p:nvSpPr>
            <p:spPr>
              <a:xfrm>
                <a:off x="9443471" y="2952975"/>
                <a:ext cx="627638" cy="607831"/>
              </a:xfrm>
              <a:prstGeom prst="rect">
                <a:avLst/>
              </a:prstGeom>
              <a:blipFill>
                <a:blip r:embed="rId6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16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object 34"/>
              <p:cNvSpPr/>
              <p:nvPr/>
            </p:nvSpPr>
            <p:spPr>
              <a:xfrm>
                <a:off x="10266627" y="3002719"/>
                <a:ext cx="510235" cy="486461"/>
              </a:xfrm>
              <a:prstGeom prst="rect">
                <a:avLst/>
              </a:prstGeom>
              <a:blipFill>
                <a:blip r:embed="rId7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16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object 35"/>
              <p:cNvSpPr/>
              <p:nvPr/>
            </p:nvSpPr>
            <p:spPr>
              <a:xfrm>
                <a:off x="11058572" y="2340528"/>
                <a:ext cx="510234" cy="486461"/>
              </a:xfrm>
              <a:prstGeom prst="rect">
                <a:avLst/>
              </a:prstGeom>
              <a:blipFill>
                <a:blip r:embed="rId8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16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155097" y="3633857"/>
                <a:ext cx="743681" cy="627201"/>
              </a:xfrm>
              <a:prstGeom prst="rect">
                <a:avLst/>
              </a:prstGeom>
            </p:spPr>
          </p:pic>
        </p:grp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329" y="2235832"/>
              <a:ext cx="475314" cy="556797"/>
            </a:xfrm>
            <a:prstGeom prst="rect">
              <a:avLst/>
            </a:prstGeom>
          </p:spPr>
        </p:pic>
        <p:pic>
          <p:nvPicPr>
            <p:cNvPr id="99" name="Picture 4" descr="ÐÐ°ÑÑÐ¸Ð½ÐºÐ¸ Ð¿Ð¾ Ð·Ð°Ð¿ÑÐ¾ÑÑ smart sensor icon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6297" y="2025986"/>
              <a:ext cx="935876" cy="93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16821" y="3679525"/>
              <a:ext cx="494945" cy="494945"/>
            </a:xfrm>
            <a:prstGeom prst="rect">
              <a:avLst/>
            </a:prstGeom>
          </p:spPr>
        </p:pic>
      </p:grpSp>
      <p:sp>
        <p:nvSpPr>
          <p:cNvPr id="120" name="TextBox 119"/>
          <p:cNvSpPr txBox="1"/>
          <p:nvPr/>
        </p:nvSpPr>
        <p:spPr>
          <a:xfrm>
            <a:off x="9131831" y="2112295"/>
            <a:ext cx="1882705" cy="28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E"/>
                </a:solidFill>
              </a:rPr>
              <a:t>Передача данных</a:t>
            </a:r>
            <a:endParaRPr lang="ru-RU" sz="1200" dirty="0">
              <a:solidFill>
                <a:srgbClr val="00009E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5" y="2422735"/>
            <a:ext cx="6604476" cy="381934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95227" y="2491677"/>
            <a:ext cx="2766790" cy="3681462"/>
            <a:chOff x="19090" y="2261387"/>
            <a:chExt cx="2766790" cy="3681462"/>
          </a:xfrm>
        </p:grpSpPr>
        <p:sp>
          <p:nvSpPr>
            <p:cNvPr id="177" name="TextBox 176"/>
            <p:cNvSpPr txBox="1"/>
            <p:nvPr/>
          </p:nvSpPr>
          <p:spPr>
            <a:xfrm>
              <a:off x="19090" y="2261387"/>
              <a:ext cx="274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009E"/>
                  </a:solidFill>
                </a:rPr>
                <a:t>Информационные системы </a:t>
              </a:r>
              <a:r>
                <a:rPr lang="en-US" sz="1200" b="1" dirty="0" smtClean="0">
                  <a:solidFill>
                    <a:srgbClr val="00009E"/>
                  </a:solidFill>
                </a:rPr>
                <a:t>/</a:t>
              </a:r>
              <a:r>
                <a:rPr lang="ru-RU" sz="1200" b="1" dirty="0" smtClean="0">
                  <a:solidFill>
                    <a:srgbClr val="00009E"/>
                  </a:solidFill>
                </a:rPr>
                <a:t> </a:t>
              </a:r>
            </a:p>
            <a:p>
              <a:pPr algn="ctr"/>
              <a:r>
                <a:rPr lang="en-US" sz="1200" b="1" dirty="0" smtClean="0">
                  <a:solidFill>
                    <a:srgbClr val="00009E"/>
                  </a:solidFill>
                </a:rPr>
                <a:t>Big Data</a:t>
              </a:r>
              <a:endParaRPr lang="ru-RU" sz="1200" b="1" dirty="0">
                <a:solidFill>
                  <a:srgbClr val="00009E"/>
                </a:solidFill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1569287" y="3394036"/>
              <a:ext cx="11375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err="1" smtClean="0">
                  <a:solidFill>
                    <a:srgbClr val="00239B"/>
                  </a:solidFill>
                </a:rPr>
                <a:t>Нейросети</a:t>
              </a:r>
              <a:r>
                <a:rPr lang="ru-RU" sz="800" b="1" dirty="0" smtClean="0">
                  <a:solidFill>
                    <a:srgbClr val="00239B"/>
                  </a:solidFill>
                </a:rPr>
                <a:t> </a:t>
              </a:r>
              <a:r>
                <a:rPr lang="en-US" sz="800" b="1" dirty="0" smtClean="0">
                  <a:solidFill>
                    <a:srgbClr val="00239B"/>
                  </a:solidFill>
                </a:rPr>
                <a:t>/ </a:t>
              </a:r>
              <a:r>
                <a:rPr lang="ru-RU" sz="800" b="1" dirty="0">
                  <a:solidFill>
                    <a:srgbClr val="00239B"/>
                  </a:solidFill>
                </a:rPr>
                <a:t>и</a:t>
              </a:r>
              <a:r>
                <a:rPr lang="ru-RU" sz="800" b="1" dirty="0" smtClean="0">
                  <a:solidFill>
                    <a:srgbClr val="00239B"/>
                  </a:solidFill>
                </a:rPr>
                <a:t>скусственный интеллект </a:t>
              </a:r>
              <a:endParaRPr lang="ru-RU" sz="800" b="1" dirty="0">
                <a:solidFill>
                  <a:srgbClr val="00239B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146158" y="4661575"/>
              <a:ext cx="130488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39B"/>
                  </a:solidFill>
                </a:rPr>
                <a:t>Облачные сервисы</a:t>
              </a:r>
              <a:endParaRPr lang="ru-RU" sz="800" b="1" dirty="0">
                <a:solidFill>
                  <a:srgbClr val="00239B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171019" y="3387340"/>
              <a:ext cx="13048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39B"/>
                  </a:solidFill>
                </a:rPr>
                <a:t>Государственные информационные системы</a:t>
              </a:r>
              <a:endParaRPr lang="ru-RU" sz="800" b="1" dirty="0">
                <a:solidFill>
                  <a:srgbClr val="00239B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1539352" y="5725650"/>
              <a:ext cx="113756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err="1" smtClean="0">
                  <a:solidFill>
                    <a:srgbClr val="00239B"/>
                  </a:solidFill>
                </a:rPr>
                <a:t>Блокчейн</a:t>
              </a:r>
              <a:endParaRPr lang="ru-RU" sz="800" b="1" dirty="0">
                <a:solidFill>
                  <a:srgbClr val="00239B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17" y="2806681"/>
              <a:ext cx="680817" cy="663796"/>
            </a:xfrm>
            <a:prstGeom prst="rect">
              <a:avLst/>
            </a:prstGeom>
          </p:spPr>
        </p:pic>
        <p:pic>
          <p:nvPicPr>
            <p:cNvPr id="2052" name="Picture 4" descr="ÐÐ°ÑÑÐ¸Ð½ÐºÐ¸ Ð¿Ð¾ Ð·Ð°Ð¿ÑÐ¾ÑÑ cloud service icon png  -fotolia* -yaymicro* -pond5* -colourbox* -canstockphoto* -stockunlimited* -clipdealer* -yayimages* -motionelements* -mypictures* -istock* -getty* -fotosearch* -shutterstock* -123* -deposit* -masterfile* -alamy* -dreamstime* -graphicstock* -featurepics* -clipartof* -rfclipart* -dissolve*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2271" y="4012120"/>
              <a:ext cx="624298" cy="62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512377" y="2817242"/>
              <a:ext cx="626911" cy="626911"/>
              <a:chOff x="1496066" y="2807983"/>
              <a:chExt cx="626911" cy="626911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66" y="2807983"/>
                <a:ext cx="626911" cy="626911"/>
              </a:xfrm>
              <a:prstGeom prst="rect">
                <a:avLst/>
              </a:prstGeom>
            </p:spPr>
          </p:pic>
          <p:sp>
            <p:nvSpPr>
              <p:cNvPr id="37" name="Прямоугольник 36"/>
              <p:cNvSpPr/>
              <p:nvPr/>
            </p:nvSpPr>
            <p:spPr>
              <a:xfrm>
                <a:off x="1575545" y="2895634"/>
                <a:ext cx="224123" cy="84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1579476" y="3090486"/>
                <a:ext cx="224123" cy="848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1583407" y="3267410"/>
                <a:ext cx="224123" cy="848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34516" y="4999398"/>
              <a:ext cx="194148" cy="473445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61" y="5144117"/>
              <a:ext cx="256180" cy="35880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974" y="5333537"/>
              <a:ext cx="256180" cy="358805"/>
            </a:xfrm>
            <a:prstGeom prst="rect">
              <a:avLst/>
            </a:prstGeom>
          </p:spPr>
        </p:pic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877832" y="5381927"/>
              <a:ext cx="194148" cy="473445"/>
            </a:xfrm>
            <a:prstGeom prst="rect">
              <a:avLst/>
            </a:prstGeom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217" y="5139041"/>
              <a:ext cx="256180" cy="358805"/>
            </a:xfrm>
            <a:prstGeom prst="rect">
              <a:avLst/>
            </a:prstGeom>
          </p:spPr>
        </p:pic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336" y="5336941"/>
              <a:ext cx="256180" cy="358805"/>
            </a:xfrm>
            <a:prstGeom prst="rect">
              <a:avLst/>
            </a:prstGeom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374" y="5150730"/>
              <a:ext cx="256180" cy="358805"/>
            </a:xfrm>
            <a:prstGeom prst="rect">
              <a:avLst/>
            </a:prstGeom>
          </p:spPr>
        </p:pic>
        <p:grpSp>
          <p:nvGrpSpPr>
            <p:cNvPr id="147" name="Группа 146"/>
            <p:cNvGrpSpPr/>
            <p:nvPr/>
          </p:nvGrpSpPr>
          <p:grpSpPr>
            <a:xfrm>
              <a:off x="424358" y="5124234"/>
              <a:ext cx="833034" cy="630287"/>
              <a:chOff x="1570758" y="3836726"/>
              <a:chExt cx="833034" cy="630287"/>
            </a:xfrm>
          </p:grpSpPr>
          <p:grpSp>
            <p:nvGrpSpPr>
              <p:cNvPr id="150" name="Группа 149"/>
              <p:cNvGrpSpPr/>
              <p:nvPr/>
            </p:nvGrpSpPr>
            <p:grpSpPr>
              <a:xfrm>
                <a:off x="1570758" y="3836726"/>
                <a:ext cx="757887" cy="618165"/>
                <a:chOff x="1570758" y="3836726"/>
                <a:chExt cx="757887" cy="618165"/>
              </a:xfrm>
            </p:grpSpPr>
            <p:pic>
              <p:nvPicPr>
                <p:cNvPr id="154" name="Рисунок 153"/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01" t="35757" r="32115" b="35709"/>
                <a:stretch/>
              </p:blipFill>
              <p:spPr>
                <a:xfrm>
                  <a:off x="1570758" y="3836726"/>
                  <a:ext cx="757887" cy="618165"/>
                </a:xfrm>
                <a:prstGeom prst="rect">
                  <a:avLst/>
                </a:prstGeom>
              </p:spPr>
            </p:pic>
            <p:sp>
              <p:nvSpPr>
                <p:cNvPr id="155" name="Прямоугольник 154"/>
                <p:cNvSpPr/>
                <p:nvPr/>
              </p:nvSpPr>
              <p:spPr>
                <a:xfrm>
                  <a:off x="1631279" y="3897109"/>
                  <a:ext cx="620176" cy="40011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53" name="Рисунок 152"/>
              <p:cNvPicPr>
                <a:picLocks noChangeAspect="1"/>
              </p:cNvPicPr>
              <p:nvPr/>
            </p:nvPicPr>
            <p:blipFill>
              <a:blip r:embed="rId2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1399" y="4210203"/>
                <a:ext cx="262393" cy="256810"/>
              </a:xfrm>
              <a:prstGeom prst="rect">
                <a:avLst/>
              </a:prstGeom>
            </p:spPr>
          </p:pic>
        </p:grpSp>
        <p:sp>
          <p:nvSpPr>
            <p:cNvPr id="148" name="Прямоугольник 147"/>
            <p:cNvSpPr/>
            <p:nvPr/>
          </p:nvSpPr>
          <p:spPr>
            <a:xfrm>
              <a:off x="94467" y="5727405"/>
              <a:ext cx="14430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39B"/>
                  </a:solidFill>
                </a:rPr>
                <a:t>Аналитические системы</a:t>
              </a:r>
              <a:endParaRPr lang="ru-RU" sz="800" b="1" dirty="0">
                <a:solidFill>
                  <a:srgbClr val="00239B"/>
                </a:solidFill>
              </a:endParaRPr>
            </a:p>
          </p:txBody>
        </p:sp>
        <p:pic>
          <p:nvPicPr>
            <p:cNvPr id="2054" name="Picture 6" descr="ÐÐ°ÑÑÐ¸Ð½ÐºÐ¸ Ð¿Ð¾ Ð·Ð°Ð¿ÑÐ¾ÑÑ Ð³ÑÐ°ÑÐ¸Ðº icon png  -fotolia* -yaymicro* -pond5* -colourbox* -canstockphoto* -stockunlimited* -clipdealer* -yayimages* -motionelements* -mypictures* -istock* -getty* -fotosearch* -shutterstock* -123* -deposit* -masterfile* -alamy* -dreamstime* -graphicstock* -featurepics* -clipartof* -rfclipart* -dissolve*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88" y="5184617"/>
              <a:ext cx="500684" cy="37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1509569" y="4083390"/>
              <a:ext cx="1276311" cy="800778"/>
              <a:chOff x="1389955" y="3836726"/>
              <a:chExt cx="1276311" cy="800778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570758" y="3836726"/>
                <a:ext cx="824521" cy="630287"/>
                <a:chOff x="1570758" y="3836726"/>
                <a:chExt cx="824521" cy="630287"/>
              </a:xfrm>
            </p:grpSpPr>
            <p:grpSp>
              <p:nvGrpSpPr>
                <p:cNvPr id="34" name="Группа 33"/>
                <p:cNvGrpSpPr/>
                <p:nvPr/>
              </p:nvGrpSpPr>
              <p:grpSpPr>
                <a:xfrm>
                  <a:off x="1570758" y="3836726"/>
                  <a:ext cx="757887" cy="618165"/>
                  <a:chOff x="1570758" y="3836726"/>
                  <a:chExt cx="757887" cy="618165"/>
                </a:xfrm>
              </p:grpSpPr>
              <p:pic>
                <p:nvPicPr>
                  <p:cNvPr id="29" name="Рисунок 28"/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901" t="35757" r="32115" b="35709"/>
                  <a:stretch/>
                </p:blipFill>
                <p:spPr>
                  <a:xfrm>
                    <a:off x="1570758" y="3836726"/>
                    <a:ext cx="757887" cy="618165"/>
                  </a:xfrm>
                  <a:prstGeom prst="rect">
                    <a:avLst/>
                  </a:prstGeom>
                </p:spPr>
              </p:pic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1631279" y="3897109"/>
                    <a:ext cx="620176" cy="4001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122" name="Рисунок 121"/>
                <p:cNvPicPr>
                  <a:picLocks noChangeAspect="1"/>
                </p:cNvPicPr>
                <p:nvPr/>
              </p:nvPicPr>
              <p:blipFill>
                <a:blip r:embed="rId20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2886" y="4210203"/>
                  <a:ext cx="262393" cy="256810"/>
                </a:xfrm>
                <a:prstGeom prst="rect">
                  <a:avLst/>
                </a:prstGeom>
              </p:spPr>
            </p:pic>
          </p:grpSp>
          <p:sp>
            <p:nvSpPr>
              <p:cNvPr id="123" name="Прямоугольник 122"/>
              <p:cNvSpPr/>
              <p:nvPr/>
            </p:nvSpPr>
            <p:spPr>
              <a:xfrm>
                <a:off x="1389955" y="4422060"/>
                <a:ext cx="127631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00239B"/>
                    </a:solidFill>
                  </a:rPr>
                  <a:t>ERP / EAM / </a:t>
                </a:r>
                <a:r>
                  <a:rPr lang="ru-RU" sz="800" b="1" dirty="0" smtClean="0">
                    <a:solidFill>
                      <a:srgbClr val="00239B"/>
                    </a:solidFill>
                  </a:rPr>
                  <a:t>АСУ ТП…</a:t>
                </a:r>
                <a:endParaRPr lang="ru-RU" sz="800" b="1" dirty="0">
                  <a:solidFill>
                    <a:srgbClr val="00239B"/>
                  </a:solidFill>
                </a:endParaRPr>
              </a:p>
            </p:txBody>
          </p:sp>
        </p:grpSp>
        <p:pic>
          <p:nvPicPr>
            <p:cNvPr id="2056" name="Picture 8" descr="ÐÐ°ÑÑÐ¸Ð½ÐºÐ¸ Ð¿Ð¾ Ð·Ð°Ð¿ÑÐ¾ÑÑ table icon png  -fotolia* -yaymicro* -pond5* -colourbox* -canstockphoto* -stockunlimited* -clipdealer* -yayimages* -motionelements* -mypictures* -istock* -getty* -fotosearch* -shutterstock* -123* -deposit* -masterfile* -alamy* -dreamstime* -graphicstock* -featurepics* -clipartof* -rfclipart* -dissolve*"/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836" y="4171448"/>
              <a:ext cx="435038" cy="34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1842919"/>
            <a:ext cx="10729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стандарт и регламенты разработки проектов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решений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сервисов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стандарт и регламенты эксплуатации решений и сервисов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Единое управление и контроль всего жизненного цикла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унифицированный обмен с множеством различных ИС для всех проектов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Единая система безопасности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скорость удовлетворения бизнес-потребностей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(более быстрая разработка и ввод в эксплуатацию новых масштабируемых сервисов и комплексных решений)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шая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«независимость» от множества ИС – возможность выделять «мобильные» и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IIoT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сервисы по разным территориям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разным ИС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разным типам клиентов и т.д.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Быстрое обучение разработчиков при низких требованиях к изначальной квалификации. Пример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/>
              <a:t>Программа обучения «</a:t>
            </a:r>
            <a:r>
              <a:rPr lang="ru-RU" sz="1600" b="1" dirty="0" smtClean="0"/>
              <a:t>Инновационные инструменты разработки корпоративных мобильных решений OPTIMUM DMEAP+QT (</a:t>
            </a:r>
            <a:r>
              <a:rPr lang="ru-RU" sz="1600" b="1" dirty="0" err="1" smtClean="0"/>
              <a:t>Sailfish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Mobile</a:t>
            </a:r>
            <a:r>
              <a:rPr lang="ru-RU" sz="1600" b="1" dirty="0" smtClean="0"/>
              <a:t> OS R</a:t>
            </a:r>
            <a:r>
              <a:rPr lang="en-US" sz="1600" b="1" dirty="0" smtClean="0"/>
              <a:t>us</a:t>
            </a:r>
            <a:r>
              <a:rPr lang="ru-RU" sz="1600" b="1" dirty="0" smtClean="0"/>
              <a:t>)</a:t>
            </a:r>
            <a:r>
              <a:rPr lang="ru-RU" sz="1600" dirty="0" smtClean="0"/>
              <a:t>». По итогам прохождения 5-дневного курса «средние» программисты владеют инструментарием эффективной</a:t>
            </a:r>
            <a:r>
              <a:rPr lang="ru-RU" sz="1600" b="1" dirty="0" smtClean="0"/>
              <a:t> </a:t>
            </a:r>
            <a:r>
              <a:rPr lang="ru-RU" sz="1600" dirty="0" smtClean="0"/>
              <a:t>разработки высоконагруженных «мобильных решений» и </a:t>
            </a:r>
            <a:r>
              <a:rPr lang="en-US" sz="1600" dirty="0" err="1" smtClean="0"/>
              <a:t>IIoT</a:t>
            </a:r>
            <a:r>
              <a:rPr lang="en-US" sz="1600" dirty="0" smtClean="0"/>
              <a:t>/</a:t>
            </a:r>
            <a:r>
              <a:rPr lang="en-US" sz="1600" dirty="0" err="1" smtClean="0"/>
              <a:t>EoT</a:t>
            </a:r>
            <a:r>
              <a:rPr lang="ru-RU" sz="1600" dirty="0" smtClean="0"/>
              <a:t>; Для </a:t>
            </a:r>
            <a:r>
              <a:rPr lang="en-US" sz="1600" dirty="0" smtClean="0"/>
              <a:t>Android </a:t>
            </a:r>
            <a:r>
              <a:rPr lang="ru-RU" sz="1600" dirty="0" smtClean="0"/>
              <a:t>и </a:t>
            </a:r>
            <a:r>
              <a:rPr lang="en-US" sz="1600" dirty="0" smtClean="0"/>
              <a:t>iOS – </a:t>
            </a:r>
            <a:r>
              <a:rPr lang="ru-RU" sz="1600" dirty="0" smtClean="0"/>
              <a:t>обучение максимум за 16 часов!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0862" y="452348"/>
            <a:ext cx="8743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Преимущества использования комплекса ТП ОПТИМУМ 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Optimum Platform)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при значительном  количестве «мобильных проектов» и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или проектов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IIoT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5788" y="2343654"/>
            <a:ext cx="7314661" cy="4607116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7538332" y="1928923"/>
            <a:ext cx="301732" cy="42832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837254" y="1903686"/>
            <a:ext cx="4817578" cy="218540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66734" y="4375741"/>
            <a:ext cx="8482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66734" y="4007474"/>
            <a:ext cx="92911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3644" y="3443643"/>
            <a:ext cx="1181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Все необходимые мастер-данные, изменения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6574" y="4429806"/>
            <a:ext cx="1058926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Результаты внешней работы, все запросы, изменения 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818035" y="3345586"/>
            <a:ext cx="1250401" cy="361061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79388" y="4218248"/>
            <a:ext cx="12106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Мобильные устройства (планшеты,</a:t>
            </a:r>
            <a:endParaRPr lang="en-US" sz="13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смартфоны,</a:t>
            </a:r>
          </a:p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приборы, датчики Интернета вещей и др.)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56550" y="4144423"/>
            <a:ext cx="1650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Персонифицированные для каждого мобильного </a:t>
            </a:r>
            <a:r>
              <a:rPr lang="en-US" sz="1000" dirty="0" smtClean="0">
                <a:solidFill>
                  <a:prstClr val="black"/>
                </a:solidFill>
              </a:rPr>
              <a:t>/</a:t>
            </a:r>
            <a:r>
              <a:rPr lang="ru-RU" sz="1000" dirty="0" smtClean="0">
                <a:solidFill>
                  <a:prstClr val="black"/>
                </a:solidFill>
              </a:rPr>
              <a:t> внешнего устройства мастер-данные и все изменения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9245439" y="5029718"/>
            <a:ext cx="140939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9260182" y="5324399"/>
            <a:ext cx="1382616" cy="130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04818" y="5354430"/>
            <a:ext cx="1674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Персонифицированные с каждого мобильного </a:t>
            </a:r>
            <a:r>
              <a:rPr lang="en-US" sz="1000" dirty="0" smtClean="0">
                <a:solidFill>
                  <a:prstClr val="black"/>
                </a:solidFill>
              </a:rPr>
              <a:t>/</a:t>
            </a:r>
            <a:r>
              <a:rPr lang="ru-RU" sz="1000" dirty="0" smtClean="0">
                <a:solidFill>
                  <a:prstClr val="black"/>
                </a:solidFill>
              </a:rPr>
              <a:t> внешнего устройства данные о результатах работы с момента последней синхронизации, все возникающие персонифицированные запросы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07382" y="1989976"/>
            <a:ext cx="846990" cy="64239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858703" y="1882983"/>
            <a:ext cx="7292" cy="43698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529081" y="1802531"/>
            <a:ext cx="3103639" cy="164364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8862124" y="1820236"/>
            <a:ext cx="2411054" cy="135161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1500972" y="1864999"/>
            <a:ext cx="23564" cy="13073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886522" y="1745289"/>
            <a:ext cx="417044" cy="56745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702752" y="1991658"/>
            <a:ext cx="238458" cy="29666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1257" y="2343655"/>
            <a:ext cx="530469" cy="44728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D9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1752163" y="4256937"/>
            <a:ext cx="4472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Корпоративная информационная </a:t>
            </a:r>
            <a:r>
              <a:rPr lang="ru-RU" dirty="0" smtClean="0">
                <a:solidFill>
                  <a:prstClr val="black"/>
                </a:solidFill>
              </a:rPr>
              <a:t>система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другие внешние источники данных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2145604" y="3084063"/>
            <a:ext cx="6794809" cy="3643411"/>
            <a:chOff x="2253623" y="2551485"/>
            <a:chExt cx="6794809" cy="3643411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2253623" y="2551485"/>
              <a:ext cx="6794809" cy="3009031"/>
              <a:chOff x="2253623" y="2551485"/>
              <a:chExt cx="6794809" cy="30090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2253623" y="2571936"/>
                <a:ext cx="1197159" cy="77646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 smtClean="0">
                    <a:solidFill>
                      <a:prstClr val="black"/>
                    </a:solidFill>
                  </a:rPr>
                  <a:t>Фильтрация </a:t>
                </a:r>
                <a:r>
                  <a:rPr lang="ru-RU" sz="1100" b="1" dirty="0">
                    <a:solidFill>
                      <a:prstClr val="black"/>
                    </a:solidFill>
                  </a:rPr>
                  <a:t>и </a:t>
                </a:r>
                <a:r>
                  <a:rPr lang="ru-RU" sz="1100" b="1" dirty="0" smtClean="0">
                    <a:solidFill>
                      <a:prstClr val="black"/>
                    </a:solidFill>
                  </a:rPr>
                  <a:t>обработка </a:t>
                </a:r>
                <a:r>
                  <a:rPr lang="ru-RU" sz="1100" b="1" dirty="0">
                    <a:solidFill>
                      <a:prstClr val="black"/>
                    </a:solidFill>
                  </a:rPr>
                  <a:t>данных из КИС 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2256891" y="3474896"/>
                <a:ext cx="1197159" cy="77646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 smtClean="0">
                    <a:solidFill>
                      <a:prstClr val="black"/>
                    </a:solidFill>
                  </a:rPr>
                  <a:t>Определение </a:t>
                </a:r>
                <a:r>
                  <a:rPr lang="ru-RU" sz="1100" b="1" dirty="0">
                    <a:solidFill>
                      <a:prstClr val="black"/>
                    </a:solidFill>
                  </a:rPr>
                  <a:t>изменившихся данных КИС-БД Платформы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680376" y="2551485"/>
                <a:ext cx="1646551" cy="229408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u="sng" dirty="0" smtClean="0">
                    <a:solidFill>
                      <a:prstClr val="black"/>
                    </a:solidFill>
                  </a:rPr>
                  <a:t>Управление</a:t>
                </a:r>
                <a:r>
                  <a:rPr lang="ru-RU" sz="1100" b="1" dirty="0" smtClean="0">
                    <a:solidFill>
                      <a:prstClr val="black"/>
                    </a:solidFill>
                  </a:rPr>
                  <a:t> </a:t>
                </a:r>
                <a:endParaRPr lang="ru-RU" sz="11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настройка расписаний, пользователей, объектов приема-передачи, групп синхронизации, направления потоков данных, обработки приоритетов и конфликтов</a:t>
                </a: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3680376" y="4990984"/>
                <a:ext cx="1670422" cy="56953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Хранение данных мобильного проекта (кэширующая БД)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5550046" y="2551485"/>
                <a:ext cx="1813590" cy="10179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Сегментация данных (</a:t>
                </a:r>
                <a:r>
                  <a:rPr lang="ru-RU" sz="1100" b="1" dirty="0" smtClean="0">
                    <a:solidFill>
                      <a:prstClr val="black"/>
                    </a:solidFill>
                  </a:rPr>
                  <a:t>настройка</a:t>
                </a:r>
                <a:r>
                  <a:rPr lang="en-US" sz="1100" b="1" dirty="0" smtClean="0">
                    <a:solidFill>
                      <a:prstClr val="black"/>
                    </a:solidFill>
                  </a:rPr>
                  <a:t>, </a:t>
                </a:r>
                <a:r>
                  <a:rPr lang="ru-RU" sz="1100" b="1" dirty="0" smtClean="0">
                    <a:solidFill>
                      <a:prstClr val="black"/>
                    </a:solidFill>
                  </a:rPr>
                  <a:t>фильтрация </a:t>
                </a:r>
                <a:r>
                  <a:rPr lang="ru-RU" sz="1100" b="1" dirty="0">
                    <a:solidFill>
                      <a:prstClr val="black"/>
                    </a:solidFill>
                  </a:rPr>
                  <a:t>необходимых конкретному работнику данных)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5551438" y="3685670"/>
                <a:ext cx="1812198" cy="115989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Определение измененных, добавленных, удаленных данных для приема-передачи для МУ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5550046" y="4990984"/>
                <a:ext cx="1813590" cy="5461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 smtClean="0">
                    <a:solidFill>
                      <a:prstClr val="black"/>
                    </a:solidFill>
                  </a:rPr>
                  <a:t>Установка связи </a:t>
                </a:r>
                <a:r>
                  <a:rPr lang="ru-RU" sz="1100" b="1" dirty="0">
                    <a:solidFill>
                      <a:prstClr val="black"/>
                    </a:solidFill>
                  </a:rPr>
                  <a:t>и обмен данными с МУ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7578677" y="2560198"/>
                <a:ext cx="1446444" cy="706805"/>
              </a:xfrm>
              <a:prstGeom prst="roundRect">
                <a:avLst/>
              </a:prstGeom>
              <a:solidFill>
                <a:srgbClr val="C5E0B4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Установка связи и обмен данными с </a:t>
                </a:r>
                <a:r>
                  <a:rPr lang="ru-RU" sz="1100" b="1" dirty="0" smtClean="0">
                    <a:solidFill>
                      <a:prstClr val="black"/>
                    </a:solidFill>
                  </a:rPr>
                  <a:t>сервером</a:t>
                </a:r>
                <a:endParaRPr lang="ru-RU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7601988" y="3406172"/>
                <a:ext cx="1446444" cy="637236"/>
              </a:xfrm>
              <a:prstGeom prst="roundRect">
                <a:avLst/>
              </a:prstGeom>
              <a:solidFill>
                <a:srgbClr val="C5E0B4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Хранилище данных (БД) на МУ</a:t>
                </a: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7601988" y="4179883"/>
                <a:ext cx="1446444" cy="876865"/>
              </a:xfrm>
              <a:prstGeom prst="roundRect">
                <a:avLst/>
              </a:prstGeom>
              <a:solidFill>
                <a:srgbClr val="C5E0B4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Определение измененных, добавленных, удаленных данных для сервера</a:t>
                </a:r>
              </a:p>
            </p:txBody>
          </p:sp>
        </p:grpSp>
        <p:sp>
          <p:nvSpPr>
            <p:cNvPr id="76" name="Скругленный прямоугольник 75"/>
            <p:cNvSpPr/>
            <p:nvPr/>
          </p:nvSpPr>
          <p:spPr>
            <a:xfrm>
              <a:off x="3974903" y="5726855"/>
              <a:ext cx="3258311" cy="468041"/>
            </a:xfrm>
            <a:prstGeom prst="roundRect">
              <a:avLst/>
            </a:prstGeom>
            <a:solidFill>
              <a:srgbClr val="F8CBAD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prstClr val="black"/>
                  </a:solidFill>
                </a:rPr>
                <a:t>Безопасность, аутентификация, </a:t>
              </a:r>
              <a:r>
                <a:rPr lang="ru-RU" sz="1100" b="1" dirty="0" err="1" smtClean="0">
                  <a:solidFill>
                    <a:prstClr val="black"/>
                  </a:solidFill>
                </a:rPr>
                <a:t>логирование</a:t>
              </a:r>
              <a:r>
                <a:rPr lang="ru-RU" sz="11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100" b="1" dirty="0">
                  <a:solidFill>
                    <a:prstClr val="black"/>
                  </a:solidFill>
                </a:rPr>
                <a:t>действий пользователей и системы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267679" y="1224904"/>
            <a:ext cx="1753583" cy="762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66319" y="1223272"/>
            <a:ext cx="1753583" cy="764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71860" y="1223272"/>
            <a:ext cx="1753583" cy="764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215850" y="1223273"/>
            <a:ext cx="1753583" cy="757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146739" y="1211889"/>
            <a:ext cx="1753583" cy="743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3919" y="1274898"/>
            <a:ext cx="188277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Безопасность. Пользователь </a:t>
            </a:r>
            <a:r>
              <a:rPr lang="en-US" sz="1300" dirty="0" smtClean="0">
                <a:solidFill>
                  <a:prstClr val="black"/>
                </a:solidFill>
              </a:rPr>
              <a:t/>
            </a:r>
            <a:br>
              <a:rPr lang="en-US" sz="1300" dirty="0" smtClean="0">
                <a:solidFill>
                  <a:prstClr val="black"/>
                </a:solidFill>
              </a:rPr>
            </a:br>
            <a:r>
              <a:rPr lang="ru-RU" sz="1050" dirty="0" smtClean="0">
                <a:solidFill>
                  <a:prstClr val="black"/>
                </a:solidFill>
              </a:rPr>
              <a:t>(</a:t>
            </a:r>
            <a:r>
              <a:rPr lang="en-US" sz="1050" dirty="0" smtClean="0">
                <a:solidFill>
                  <a:prstClr val="black"/>
                </a:solidFill>
              </a:rPr>
              <a:t>Active Directory …)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3578" y="1279983"/>
            <a:ext cx="198962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Безопасность. </a:t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Сети, данные</a:t>
            </a:r>
          </a:p>
          <a:p>
            <a:pPr algn="ctr"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(</a:t>
            </a:r>
            <a:r>
              <a:rPr lang="en-US" sz="1050" dirty="0" smtClean="0">
                <a:solidFill>
                  <a:prstClr val="black"/>
                </a:solidFill>
              </a:rPr>
              <a:t>CRYPTO-PRO</a:t>
            </a:r>
            <a:r>
              <a:rPr lang="ru-RU" sz="1050" dirty="0" smtClean="0">
                <a:solidFill>
                  <a:prstClr val="black"/>
                </a:solidFill>
              </a:rPr>
              <a:t>, </a:t>
            </a:r>
            <a:r>
              <a:rPr lang="en-US" sz="1050" dirty="0" err="1" smtClean="0">
                <a:solidFill>
                  <a:prstClr val="black"/>
                </a:solidFill>
              </a:rPr>
              <a:t>ViPNet</a:t>
            </a:r>
            <a:r>
              <a:rPr lang="en-US" sz="1050" dirty="0" smtClean="0">
                <a:solidFill>
                  <a:prstClr val="black"/>
                </a:solidFill>
              </a:rPr>
              <a:t> …)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15950" y="1237664"/>
            <a:ext cx="180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dirty="0" smtClean="0">
                <a:solidFill>
                  <a:prstClr val="black"/>
                </a:solidFill>
              </a:rPr>
              <a:t>Mobile Device Management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(</a:t>
            </a:r>
            <a:r>
              <a:rPr lang="en-US" sz="900" dirty="0" err="1" smtClean="0">
                <a:solidFill>
                  <a:prstClr val="black"/>
                </a:solidFill>
              </a:rPr>
              <a:t>Afaria</a:t>
            </a:r>
            <a:r>
              <a:rPr lang="en-US" sz="900" dirty="0" smtClean="0">
                <a:solidFill>
                  <a:prstClr val="black"/>
                </a:solidFill>
              </a:rPr>
              <a:t>, </a:t>
            </a:r>
            <a:r>
              <a:rPr lang="en-US" sz="900" dirty="0" err="1">
                <a:solidFill>
                  <a:prstClr val="black"/>
                </a:solidFill>
              </a:rPr>
              <a:t>SafePhone</a:t>
            </a:r>
            <a:r>
              <a:rPr lang="en-US" sz="900" dirty="0" smtClean="0">
                <a:solidFill>
                  <a:prstClr val="black"/>
                </a:solidFill>
              </a:rPr>
              <a:t>, </a:t>
            </a:r>
            <a:r>
              <a:rPr lang="ru-RU" sz="900" dirty="0" smtClean="0">
                <a:solidFill>
                  <a:prstClr val="black"/>
                </a:solidFill>
              </a:rPr>
              <a:t>ОПТИМУМ КИОСК</a:t>
            </a:r>
            <a:r>
              <a:rPr lang="en-US" sz="900" dirty="0" smtClean="0">
                <a:solidFill>
                  <a:prstClr val="black"/>
                </a:solidFill>
              </a:rPr>
              <a:t> Android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en-US" sz="900" dirty="0" smtClean="0">
                <a:solidFill>
                  <a:prstClr val="black"/>
                </a:solidFill>
              </a:rPr>
              <a:t>KNOX …)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69222" y="1313938"/>
            <a:ext cx="15283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Мобильная ОС </a:t>
            </a:r>
          </a:p>
          <a:p>
            <a:pPr algn="ctr"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(</a:t>
            </a:r>
            <a:r>
              <a:rPr lang="en-US" sz="1050" dirty="0" smtClean="0">
                <a:solidFill>
                  <a:prstClr val="black"/>
                </a:solidFill>
              </a:rPr>
              <a:t>Android, iOS</a:t>
            </a:r>
            <a:r>
              <a:rPr lang="ru-RU" sz="1050" dirty="0" smtClean="0">
                <a:solidFill>
                  <a:prstClr val="black"/>
                </a:solidFill>
              </a:rPr>
              <a:t>,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SailFis</a:t>
            </a:r>
            <a:r>
              <a:rPr lang="en-US" sz="1050" dirty="0" smtClean="0">
                <a:solidFill>
                  <a:prstClr val="black"/>
                </a:solidFill>
              </a:rPr>
              <a:t>h Mobile OS RUS</a:t>
            </a:r>
            <a:r>
              <a:rPr lang="ru-RU" sz="1050" dirty="0" smtClean="0">
                <a:solidFill>
                  <a:prstClr val="black"/>
                </a:solidFill>
              </a:rPr>
              <a:t>, </a:t>
            </a:r>
            <a:r>
              <a:rPr lang="en-US" sz="1050" dirty="0" err="1">
                <a:solidFill>
                  <a:prstClr val="black"/>
                </a:solidFill>
              </a:rPr>
              <a:t>Tizen</a:t>
            </a:r>
            <a:r>
              <a:rPr lang="en-US" sz="1050" dirty="0" smtClean="0">
                <a:solidFill>
                  <a:prstClr val="black"/>
                </a:solidFill>
              </a:rPr>
              <a:t> …)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14674" y="1241586"/>
            <a:ext cx="189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Мобильное корпоративное ПО </a:t>
            </a:r>
            <a:r>
              <a:rPr lang="ru-RU" sz="900" dirty="0" smtClean="0">
                <a:solidFill>
                  <a:prstClr val="black"/>
                </a:solidFill>
              </a:rPr>
              <a:t>(</a:t>
            </a:r>
            <a:r>
              <a:rPr lang="en-US" sz="900" dirty="0" err="1" smtClean="0">
                <a:solidFill>
                  <a:prstClr val="black"/>
                </a:solidFill>
              </a:rPr>
              <a:t>WorksPad</a:t>
            </a:r>
            <a:r>
              <a:rPr lang="en-US" sz="900" dirty="0" smtClean="0">
                <a:solidFill>
                  <a:prstClr val="black"/>
                </a:solidFill>
              </a:rPr>
              <a:t>, </a:t>
            </a:r>
            <a:r>
              <a:rPr lang="ru-RU" sz="900" dirty="0" err="1" smtClean="0">
                <a:solidFill>
                  <a:prstClr val="black"/>
                </a:solidFill>
              </a:rPr>
              <a:t>МойОфис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en-US" sz="900" dirty="0" err="1" smtClean="0">
                <a:solidFill>
                  <a:prstClr val="black"/>
                </a:solidFill>
              </a:rPr>
              <a:t>BambooHR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en-US" sz="900" dirty="0" err="1">
                <a:solidFill>
                  <a:prstClr val="black"/>
                </a:solidFill>
              </a:rPr>
              <a:t>DocTrix</a:t>
            </a:r>
            <a:r>
              <a:rPr lang="en-US" sz="900" dirty="0">
                <a:solidFill>
                  <a:prstClr val="black"/>
                </a:solidFill>
              </a:rPr>
              <a:t> Mobile </a:t>
            </a:r>
            <a:r>
              <a:rPr lang="ru-RU" sz="900" dirty="0" smtClean="0">
                <a:solidFill>
                  <a:prstClr val="black"/>
                </a:solidFill>
              </a:rPr>
              <a:t>…</a:t>
            </a:r>
            <a:r>
              <a:rPr lang="en-US" sz="900" dirty="0" smtClean="0">
                <a:solidFill>
                  <a:prstClr val="black"/>
                </a:solidFill>
              </a:rPr>
              <a:t>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3528" y="1144034"/>
            <a:ext cx="3890389" cy="918768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49438" y="1221604"/>
            <a:ext cx="1753583" cy="762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8448" y="1374926"/>
            <a:ext cx="171201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Системное ПО </a:t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050" dirty="0" smtClean="0">
                <a:solidFill>
                  <a:prstClr val="black"/>
                </a:solidFill>
              </a:rPr>
              <a:t>(ОС, СУБД, антивирусы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ru-RU" sz="1050" dirty="0" smtClean="0">
                <a:solidFill>
                  <a:prstClr val="black"/>
                </a:solidFill>
              </a:rPr>
              <a:t>…)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1316" y="2363626"/>
            <a:ext cx="7281203" cy="47103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ПЛАТФОРМА ОПТИМУМ </a:t>
            </a:r>
            <a:r>
              <a:rPr lang="en-US" sz="2000" b="1" dirty="0" smtClean="0">
                <a:solidFill>
                  <a:srgbClr val="00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DMEAP</a:t>
            </a:r>
            <a:endParaRPr lang="ru-RU" sz="2000" b="1" dirty="0">
              <a:solidFill>
                <a:srgbClr val="0066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8036" y="793464"/>
            <a:ext cx="97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мобильного проекта на базе платформы ОПТИМУМ</a:t>
            </a:r>
            <a:endParaRPr lang="ru-RU" b="1" dirty="0">
              <a:solidFill>
                <a:srgbClr val="00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10" y="252086"/>
            <a:ext cx="1203813" cy="7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6116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3" y="605797"/>
            <a:ext cx="117807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Преимущества использования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ОПТИМУМ. Разработка.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быстрее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дешевле,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качественнее, требует менее квалифицированных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401" y="1344097"/>
            <a:ext cx="1080027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C00000"/>
                </a:solidFill>
              </a:rPr>
              <a:t>Корпоративная система не выдает данные для мобильного проекта в нужном формате, а ее замена – долгий и дорогостоящий процесс, требующий </a:t>
            </a:r>
            <a:r>
              <a:rPr lang="ru-RU" sz="1300" dirty="0" smtClean="0">
                <a:solidFill>
                  <a:srgbClr val="C00000"/>
                </a:solidFill>
              </a:rPr>
              <a:t>согласований.</a:t>
            </a:r>
            <a:r>
              <a:rPr lang="en-US" sz="1300" dirty="0" smtClean="0">
                <a:solidFill>
                  <a:srgbClr val="C00000"/>
                </a:solidFill>
              </a:rPr>
              <a:t/>
            </a:r>
            <a:br>
              <a:rPr lang="en-US" sz="1300" dirty="0" smtClean="0">
                <a:solidFill>
                  <a:srgbClr val="C00000"/>
                </a:solidFill>
              </a:rPr>
            </a:br>
            <a:r>
              <a:rPr lang="ru-RU" sz="1300" dirty="0" smtClean="0"/>
              <a:t>Система </a:t>
            </a:r>
            <a:r>
              <a:rPr lang="ru-RU" sz="1300" dirty="0"/>
              <a:t>обмена данными через плагины и их фильтрация позволяют проводить дополнительную обработку данных из КИС без внесения изменений в саму </a:t>
            </a:r>
            <a:r>
              <a:rPr lang="ru-RU" sz="1300" dirty="0" smtClean="0"/>
              <a:t>КИС.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C00000"/>
                </a:solidFill>
              </a:rPr>
              <a:t>Сложно сделать разделение нужных данных для конкретного мобильного </a:t>
            </a:r>
            <a:r>
              <a:rPr lang="ru-RU" sz="1300" dirty="0" smtClean="0">
                <a:solidFill>
                  <a:srgbClr val="C00000"/>
                </a:solidFill>
              </a:rPr>
              <a:t>сотрудника.</a:t>
            </a:r>
            <a:r>
              <a:rPr lang="en-US" sz="1300" dirty="0" smtClean="0">
                <a:solidFill>
                  <a:srgbClr val="C00000"/>
                </a:solidFill>
              </a:rPr>
              <a:t/>
            </a:r>
            <a:br>
              <a:rPr lang="en-US" sz="1300" dirty="0" smtClean="0">
                <a:solidFill>
                  <a:srgbClr val="C00000"/>
                </a:solidFill>
              </a:rPr>
            </a:br>
            <a:r>
              <a:rPr lang="ru-RU" sz="1300" dirty="0" smtClean="0"/>
              <a:t>В </a:t>
            </a:r>
            <a:r>
              <a:rPr lang="ru-RU" sz="1300" dirty="0"/>
              <a:t>платформу встроены развитые средства сегментации данных (последовательная сегментация данных может фильтровать на имеющемся конкретном </a:t>
            </a:r>
            <a:r>
              <a:rPr lang="ru-RU" sz="1300" dirty="0" err="1"/>
              <a:t>синхронизирующемся</a:t>
            </a:r>
            <a:r>
              <a:rPr lang="ru-RU" sz="1300" dirty="0"/>
              <a:t> устройстве данные, и эта информация доступна на сервере для пользователя </a:t>
            </a:r>
            <a:r>
              <a:rPr lang="ru-RU" sz="1300" dirty="0" smtClean="0"/>
              <a:t>платформы).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C00000"/>
                </a:solidFill>
              </a:rPr>
              <a:t>В приложении есть формы, где присутствуют сводные данные из разных объектов, со сложными связями. Их сложно извлечь из хранилища и скомпоновать – на разработчика ложится большой объем </a:t>
            </a:r>
            <a:r>
              <a:rPr lang="ru-RU" sz="1300" dirty="0" smtClean="0">
                <a:solidFill>
                  <a:srgbClr val="C00000"/>
                </a:solidFill>
              </a:rPr>
              <a:t>работы.</a:t>
            </a:r>
            <a:r>
              <a:rPr lang="en-US" sz="1300" dirty="0" smtClean="0">
                <a:solidFill>
                  <a:srgbClr val="C00000"/>
                </a:solidFill>
              </a:rPr>
              <a:t/>
            </a:r>
            <a:br>
              <a:rPr lang="en-US" sz="1300" dirty="0" smtClean="0">
                <a:solidFill>
                  <a:srgbClr val="C00000"/>
                </a:solidFill>
              </a:rPr>
            </a:br>
            <a:r>
              <a:rPr lang="ru-RU" sz="1300" dirty="0" smtClean="0"/>
              <a:t>В </a:t>
            </a:r>
            <a:r>
              <a:rPr lang="ru-RU" sz="1300" dirty="0"/>
              <a:t>платформе для мобильной части используется реляционная база данных </a:t>
            </a:r>
            <a:r>
              <a:rPr lang="ru-RU" sz="1300" dirty="0" err="1"/>
              <a:t>SQLite</a:t>
            </a:r>
            <a:r>
              <a:rPr lang="ru-RU" sz="1300" dirty="0"/>
              <a:t>, которая автоматически генерируется библиотекой</a:t>
            </a:r>
            <a:r>
              <a:rPr lang="ru-RU" sz="1300" dirty="0" smtClean="0"/>
              <a:t>. База </a:t>
            </a:r>
            <a:r>
              <a:rPr lang="ru-RU" sz="1300" dirty="0"/>
              <a:t>данных открыта для разработчика</a:t>
            </a:r>
            <a:r>
              <a:rPr lang="ru-RU" sz="1300" dirty="0" smtClean="0"/>
              <a:t>. Полноценные </a:t>
            </a:r>
            <a:r>
              <a:rPr lang="ru-RU" sz="1300" dirty="0"/>
              <a:t>SQL запросы позволяют быстро и легко выбирать сводные взаимосвязанные данные</a:t>
            </a:r>
            <a:r>
              <a:rPr lang="ru-RU" sz="1300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C00000"/>
                </a:solidFill>
              </a:rPr>
              <a:t>Разработкой КИС, интеграцией и разработкой мобильных приложений занимаются разные люди, использующие разные термины, поэтому состав данных в мобильной части и КИС существенно различается из-за системных ограничений. </a:t>
            </a:r>
            <a:r>
              <a:rPr lang="en-US" sz="1300" dirty="0" smtClean="0">
                <a:solidFill>
                  <a:srgbClr val="C00000"/>
                </a:solidFill>
              </a:rPr>
              <a:t/>
            </a:r>
            <a:br>
              <a:rPr lang="en-US" sz="1300" dirty="0" smtClean="0">
                <a:solidFill>
                  <a:srgbClr val="C00000"/>
                </a:solidFill>
              </a:rPr>
            </a:br>
            <a:r>
              <a:rPr lang="ru-RU" sz="1300" dirty="0" smtClean="0"/>
              <a:t>Объектная </a:t>
            </a:r>
            <a:r>
              <a:rPr lang="ru-RU" sz="1300" dirty="0"/>
              <a:t>модель в серверной части платформы соответствует структуре генерируемой базы данных мобильной части, и в большинстве случаев они соответствуют объектам в КИС. </a:t>
            </a:r>
            <a:r>
              <a:rPr lang="ru-RU" sz="1300" dirty="0" smtClean="0"/>
              <a:t>Серверные</a:t>
            </a:r>
            <a:r>
              <a:rPr lang="ru-RU" sz="1300" dirty="0"/>
              <a:t>, мобильные и КИС разработчики общаются, используя одни и те же </a:t>
            </a:r>
            <a:r>
              <a:rPr lang="ru-RU" sz="1300" dirty="0" smtClean="0"/>
              <a:t>термины.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C00000"/>
                </a:solidFill>
              </a:rPr>
              <a:t>В штате нет или недостаточно сильных профессиональных </a:t>
            </a:r>
            <a:r>
              <a:rPr lang="ru-RU" sz="1300" dirty="0" smtClean="0">
                <a:solidFill>
                  <a:srgbClr val="C00000"/>
                </a:solidFill>
              </a:rPr>
              <a:t>разработчиков.</a:t>
            </a:r>
            <a:r>
              <a:rPr lang="en-US" sz="1300" dirty="0" smtClean="0">
                <a:solidFill>
                  <a:srgbClr val="C00000"/>
                </a:solidFill>
              </a:rPr>
              <a:t/>
            </a:r>
            <a:br>
              <a:rPr lang="en-US" sz="1300" dirty="0" smtClean="0">
                <a:solidFill>
                  <a:srgbClr val="C00000"/>
                </a:solidFill>
              </a:rPr>
            </a:br>
            <a:r>
              <a:rPr lang="ru-RU" sz="1300" dirty="0" smtClean="0"/>
              <a:t>Платформа </a:t>
            </a:r>
            <a:r>
              <a:rPr lang="ru-RU" sz="1300" dirty="0"/>
              <a:t>берет на себя самые сложные в реализации системные задачи. Выполнение оставшихся задач – реализация логики и интерфейсов – возможно силами сотрудников более низкой квалификации.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 smtClean="0"/>
          </a:p>
        </p:txBody>
      </p:sp>
    </p:spTree>
    <p:extLst>
      <p:ext uri="{BB962C8B-B14F-4D97-AF65-F5344CB8AC3E}">
        <p14:creationId xmlns:p14="http://schemas.microsoft.com/office/powerpoint/2010/main" val="1018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913" y="683181"/>
            <a:ext cx="117807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Преимущества использования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ОПТИМУМ. Разработка.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быстрее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дешевле,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качественнее, требует менее квалифицированных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051" y="1435799"/>
            <a:ext cx="109362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</a:rPr>
              <a:t>Клиент уже использует стороннюю платформу в качестве промежуточного слоя. Из-за этого изменения в проекте требуют внесения изменений в промежуточный слой. Проведение работ, долгая техподдержка, заключение договоров, согласования сильно затягивают процесс внесения изменений.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ru-RU" sz="1400" dirty="0" smtClean="0"/>
              <a:t>Гибкость </a:t>
            </a:r>
            <a:r>
              <a:rPr lang="ru-RU" sz="1400" dirty="0"/>
              <a:t>платформы обеспечивает разработчикам широкие возможности по внесению изменений в проект без изменения самой платформы (благодаря </a:t>
            </a:r>
            <a:r>
              <a:rPr lang="ru-RU" sz="1400" dirty="0" err="1"/>
              <a:t>плагинной</a:t>
            </a:r>
            <a:r>
              <a:rPr lang="ru-RU" sz="1400" dirty="0"/>
              <a:t> системе, гибкой объектной модели, возможности вставлять свои обработки и пр</a:t>
            </a:r>
            <a:r>
              <a:rPr lang="ru-RU" sz="1400" dirty="0" smtClean="0"/>
              <a:t>.). Российская </a:t>
            </a:r>
            <a:r>
              <a:rPr lang="ru-RU" sz="1400" dirty="0"/>
              <a:t>техподдержка без длительного ожидания на основе веб-очереди; техподдержка «разработчиков для разработчиков</a:t>
            </a:r>
            <a:r>
              <a:rPr lang="ru-RU" sz="1400" dirty="0" smtClean="0"/>
              <a:t>».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</a:rPr>
              <a:t>Клиенту необходимо, чтобы приложение работало на мобильном устройстве с другой операционной </a:t>
            </a:r>
            <a:r>
              <a:rPr lang="ru-RU" sz="1400" dirty="0" smtClean="0">
                <a:solidFill>
                  <a:srgbClr val="C00000"/>
                </a:solidFill>
              </a:rPr>
              <a:t>системой.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ru-RU" sz="1400" dirty="0" smtClean="0"/>
              <a:t>Средствами </a:t>
            </a:r>
            <a:r>
              <a:rPr lang="ru-RU" sz="1400" dirty="0"/>
              <a:t>платформы создается целевая библиотека, что позволяет обойтись без изменения объектной модели и настроек – они остаются едиными для обеих версий приложения. Поэтому для другой операционной системы необходимо только создать интерфейс – вся системная часть уже есть</a:t>
            </a:r>
            <a:r>
              <a:rPr lang="ru-RU" sz="1400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</a:rPr>
              <a:t>Изменился список необходимых для реализации проекта данных; изменения приходится вносить в каждом элементе цепочки </a:t>
            </a:r>
            <a:r>
              <a:rPr lang="ru-RU" sz="1400" dirty="0" smtClean="0">
                <a:solidFill>
                  <a:srgbClr val="C00000"/>
                </a:solidFill>
              </a:rPr>
              <a:t>слоев.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ru-RU" sz="1400" dirty="0" smtClean="0"/>
              <a:t>Платформа </a:t>
            </a:r>
            <a:r>
              <a:rPr lang="ru-RU" sz="1400" dirty="0"/>
              <a:t>позволяет легко вносить изменения в список учитываемых данных с помощью  изменения структуры объекта и создания новой библиотеки. После обновления библиотеки в проекте мобильному приложению доступны новые данные.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</a:rPr>
              <a:t>В очередном обновлении операционной системы (</a:t>
            </a:r>
            <a:r>
              <a:rPr lang="en-US" sz="1400" dirty="0">
                <a:solidFill>
                  <a:srgbClr val="C00000"/>
                </a:solidFill>
              </a:rPr>
              <a:t>Android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iOS</a:t>
            </a:r>
            <a:r>
              <a:rPr lang="ru-RU" sz="1400" dirty="0">
                <a:solidFill>
                  <a:srgbClr val="C00000"/>
                </a:solidFill>
              </a:rPr>
              <a:t>) изменились некоторые принципы работы системных компонентов, из-за чего приходится дорабатывать </a:t>
            </a:r>
            <a:r>
              <a:rPr lang="ru-RU" sz="1400" dirty="0" smtClean="0">
                <a:solidFill>
                  <a:srgbClr val="C00000"/>
                </a:solidFill>
              </a:rPr>
              <a:t>проект.</a:t>
            </a:r>
            <a:r>
              <a:rPr lang="en-US" sz="1400" dirty="0">
                <a:solidFill>
                  <a:srgbClr val="C00000"/>
                </a:solidFill>
              </a:rPr>
              <a:t/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ru-RU" sz="1400" dirty="0" smtClean="0"/>
              <a:t>Поставщик </a:t>
            </a:r>
            <a:r>
              <a:rPr lang="ru-RU" sz="1400" dirty="0"/>
              <a:t>платформы отслеживает изменения в операционных системах и дорабатывает продукт, обеспечивая совместимость. Приложению не потребуются доработки, необходимо лишь </a:t>
            </a:r>
            <a:r>
              <a:rPr lang="ru-RU" sz="1400" dirty="0" err="1"/>
              <a:t>бесшовно</a:t>
            </a:r>
            <a:r>
              <a:rPr lang="ru-RU" sz="1400" dirty="0"/>
              <a:t> обновить платформу и пересобрать приложение</a:t>
            </a:r>
            <a:r>
              <a:rPr lang="ru-RU" sz="1400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63" y="637014"/>
            <a:ext cx="975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Преимущества использования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ОПТИМУМ. Эксплуатация.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213" y="1694539"/>
            <a:ext cx="113843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C00000"/>
                </a:solidFill>
              </a:rPr>
              <a:t>Высокая нагрузка на </a:t>
            </a:r>
            <a:r>
              <a:rPr lang="ru-RU" sz="1100" dirty="0" smtClean="0">
                <a:solidFill>
                  <a:srgbClr val="C00000"/>
                </a:solidFill>
              </a:rPr>
              <a:t>КИС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Нагрузка </a:t>
            </a:r>
            <a:r>
              <a:rPr lang="ru-RU" sz="1100" dirty="0"/>
              <a:t>на КИС существенно снижается за счет того, что при использовании платформы корпоративная система не высчитывает изменившиеся данные, а получает только обновленные (изменения в данных платформа определяет сама за счет собственной кэш-базы). </a:t>
            </a:r>
            <a:r>
              <a:rPr lang="ru-RU" sz="1100" dirty="0" smtClean="0"/>
              <a:t> В </a:t>
            </a:r>
            <a:r>
              <a:rPr lang="ru-RU" sz="1100" dirty="0"/>
              <a:t>результате количество запросов к КИС резко снижается, так как нет необходимости предоставлять отфильтрованные данные конкретному мобильному сотруднику</a:t>
            </a:r>
            <a:r>
              <a:rPr lang="ru-RU" sz="1100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Проблемы с синхронизацией при увеличении количества </a:t>
            </a:r>
            <a:r>
              <a:rPr lang="ru-RU" sz="1100" dirty="0" smtClean="0">
                <a:solidFill>
                  <a:srgbClr val="C00000"/>
                </a:solidFill>
              </a:rPr>
              <a:t>устройств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В </a:t>
            </a:r>
            <a:r>
              <a:rPr lang="ru-RU" sz="1100" dirty="0"/>
              <a:t>состав платформы входит промышленный сервис синхронизации – масштабируемый, надежный, рассчитанный на большие </a:t>
            </a:r>
            <a:r>
              <a:rPr lang="ru-RU" sz="1100" dirty="0" smtClean="0"/>
              <a:t>нагрузки.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Низкая надежность работы приложения, при внесении изменений отдельные элементы перестают работать 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Существенно </a:t>
            </a:r>
            <a:r>
              <a:rPr lang="ru-RU" sz="1100" dirty="0"/>
              <a:t>повышается надежность работы приложения. Благодаря использованию промышленной «системной» части функциональность приложения не зависит от блоков, отвечающие за бизнес-логику и интерфейс приложения</a:t>
            </a:r>
            <a:r>
              <a:rPr lang="ru-RU" sz="1100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Приложение работает некорректно на реальных данных (в случаях, когда данных много или их количество </a:t>
            </a:r>
            <a:r>
              <a:rPr lang="ru-RU" sz="1100" dirty="0" smtClean="0">
                <a:solidFill>
                  <a:srgbClr val="C00000"/>
                </a:solidFill>
              </a:rPr>
              <a:t>увеличилось)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В </a:t>
            </a:r>
            <a:r>
              <a:rPr lang="ru-RU" sz="1100" dirty="0"/>
              <a:t>платформе для мобильной части используется реляционная база данных </a:t>
            </a:r>
            <a:r>
              <a:rPr lang="ru-RU" sz="1100" dirty="0" err="1"/>
              <a:t>SQLite</a:t>
            </a:r>
            <a:r>
              <a:rPr lang="ru-RU" sz="1100" dirty="0"/>
              <a:t>. Доступны полноценные SQL-запросы, индексы и пр., поэтому приложение работает на больших объемах офлайн данных, причем со сложной (не </a:t>
            </a:r>
            <a:r>
              <a:rPr lang="ru-RU" sz="1100" dirty="0" err="1"/>
              <a:t>демо</a:t>
            </a:r>
            <a:r>
              <a:rPr lang="ru-RU" sz="1100" dirty="0"/>
              <a:t>) структурой</a:t>
            </a:r>
            <a:r>
              <a:rPr lang="ru-RU" sz="1100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Трудно разобраться, что происходит в проекте, почему что-то не работает и в чем причины </a:t>
            </a:r>
            <a:r>
              <a:rPr lang="ru-RU" sz="1100" dirty="0" smtClean="0">
                <a:solidFill>
                  <a:srgbClr val="C00000"/>
                </a:solidFill>
              </a:rPr>
              <a:t>ошибок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В </a:t>
            </a:r>
            <a:r>
              <a:rPr lang="ru-RU" sz="1100" dirty="0"/>
              <a:t>платформе предусмотрены развитые механизмы </a:t>
            </a:r>
            <a:r>
              <a:rPr lang="ru-RU" sz="1100" dirty="0" err="1" smtClean="0"/>
              <a:t>логирования</a:t>
            </a:r>
            <a:r>
              <a:rPr lang="ru-RU" sz="1100" dirty="0" smtClean="0"/>
              <a:t> </a:t>
            </a:r>
            <a:r>
              <a:rPr lang="ru-RU" sz="1100" dirty="0"/>
              <a:t>(обмена и синхронизации), встроенные механизмы решения конфликтов и обработки </a:t>
            </a:r>
            <a:r>
              <a:rPr lang="ru-RU" sz="1100" dirty="0" smtClean="0"/>
              <a:t>ошибок.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В </a:t>
            </a:r>
            <a:r>
              <a:rPr lang="ru-RU" sz="1100" dirty="0" err="1">
                <a:solidFill>
                  <a:srgbClr val="C00000"/>
                </a:solidFill>
              </a:rPr>
              <a:t>демо</a:t>
            </a:r>
            <a:r>
              <a:rPr lang="ru-RU" sz="1100" dirty="0">
                <a:solidFill>
                  <a:srgbClr val="C00000"/>
                </a:solidFill>
              </a:rPr>
              <a:t>-версии и примерах приложение работало. Но при использовании для решения конкретных задач с реальными данными и объемами – не </a:t>
            </a:r>
            <a:r>
              <a:rPr lang="ru-RU" sz="1100" dirty="0" smtClean="0">
                <a:solidFill>
                  <a:srgbClr val="C00000"/>
                </a:solidFill>
              </a:rPr>
              <a:t>работает.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Платформа </a:t>
            </a:r>
            <a:r>
              <a:rPr lang="ru-RU" sz="1100" dirty="0"/>
              <a:t>обеспечивает успешное функционирование приложений при решении реальных задач любой сложности, что доказано многолетним успешным опытом внедрения проектов и их дальнейшей эксплуатацией нашими клиентами</a:t>
            </a:r>
            <a:r>
              <a:rPr lang="ru-RU" sz="1100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В очередном обновлении операционной системы (</a:t>
            </a:r>
            <a:r>
              <a:rPr lang="en-US" sz="1100" dirty="0">
                <a:solidFill>
                  <a:srgbClr val="C00000"/>
                </a:solidFill>
              </a:rPr>
              <a:t>Android</a:t>
            </a:r>
            <a:r>
              <a:rPr lang="ru-RU" sz="1100" dirty="0">
                <a:solidFill>
                  <a:srgbClr val="C00000"/>
                </a:solidFill>
              </a:rPr>
              <a:t>, </a:t>
            </a:r>
            <a:r>
              <a:rPr lang="ru-RU" sz="1100" dirty="0" err="1">
                <a:solidFill>
                  <a:srgbClr val="C00000"/>
                </a:solidFill>
              </a:rPr>
              <a:t>iOS</a:t>
            </a:r>
            <a:r>
              <a:rPr lang="ru-RU" sz="1100" dirty="0">
                <a:solidFill>
                  <a:srgbClr val="C00000"/>
                </a:solidFill>
              </a:rPr>
              <a:t>) изменились некоторые принципы работы системных компонентов, из-за чего приходится дорабатывать </a:t>
            </a:r>
            <a:r>
              <a:rPr lang="ru-RU" sz="1100" dirty="0" smtClean="0">
                <a:solidFill>
                  <a:srgbClr val="C00000"/>
                </a:solidFill>
              </a:rPr>
              <a:t>проект.</a:t>
            </a:r>
            <a:r>
              <a:rPr lang="en-US" sz="1100" dirty="0" smtClean="0">
                <a:solidFill>
                  <a:srgbClr val="C00000"/>
                </a:solidFill>
              </a:rPr>
              <a:t/>
            </a:r>
            <a:br>
              <a:rPr lang="en-US" sz="1100" dirty="0" smtClean="0">
                <a:solidFill>
                  <a:srgbClr val="C00000"/>
                </a:solidFill>
              </a:rPr>
            </a:br>
            <a:r>
              <a:rPr lang="ru-RU" sz="1100" dirty="0" smtClean="0"/>
              <a:t>Поставщик </a:t>
            </a:r>
            <a:r>
              <a:rPr lang="ru-RU" sz="1100" dirty="0"/>
              <a:t>платформы отслеживает изменения в операционных системах и дорабатывает продукт, обеспечивая совместимость. Приложению не потребуются доработки, необходимо лишь </a:t>
            </a:r>
            <a:r>
              <a:rPr lang="ru-RU" sz="1100" dirty="0" err="1"/>
              <a:t>бесшовно</a:t>
            </a:r>
            <a:r>
              <a:rPr lang="ru-RU" sz="1100" dirty="0"/>
              <a:t> обновить платформу и пересобрать приложение.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376" y="1006346"/>
            <a:ext cx="10872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Работает быстрее, ниже нагрузка на КИС, работает на больших данных, меньше ошибок, легче контроль и управление, дешевле в поддержке и эксплуатации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68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8050" y="3474960"/>
            <a:ext cx="1466335" cy="354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8049" y="3915685"/>
            <a:ext cx="1466335" cy="354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8049" y="4356410"/>
            <a:ext cx="1466335" cy="3542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8049" y="4797135"/>
            <a:ext cx="1466335" cy="3542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49122" y="3915685"/>
            <a:ext cx="374820" cy="354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49122" y="4356409"/>
            <a:ext cx="374820" cy="3542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69254" y="4356408"/>
            <a:ext cx="374820" cy="354227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49122" y="4797133"/>
            <a:ext cx="374820" cy="3542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69254" y="4797133"/>
            <a:ext cx="374820" cy="354227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9386" y="4797133"/>
            <a:ext cx="374820" cy="354227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10470" y="3938910"/>
            <a:ext cx="102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Т</a:t>
            </a:r>
            <a:r>
              <a:rPr lang="ru-RU" sz="1100" dirty="0" smtClean="0"/>
              <a:t>овары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999259" y="4402858"/>
            <a:ext cx="124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</a:t>
            </a:r>
            <a:r>
              <a:rPr lang="ru-RU" sz="1100" dirty="0" smtClean="0"/>
              <a:t>райс-листы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999259" y="4843441"/>
            <a:ext cx="124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Ц</a:t>
            </a:r>
            <a:r>
              <a:rPr lang="ru-RU" sz="1100" dirty="0" smtClean="0"/>
              <a:t>ены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398451" y="3449846"/>
            <a:ext cx="24919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</a:t>
            </a:r>
            <a:r>
              <a:rPr lang="ru-RU" sz="1100" dirty="0" smtClean="0"/>
              <a:t>обильные </a:t>
            </a:r>
          </a:p>
          <a:p>
            <a:pPr algn="ctr"/>
            <a:r>
              <a:rPr lang="ru-RU" sz="1100" dirty="0" smtClean="0"/>
              <a:t>сотрудники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2697" y="2925133"/>
            <a:ext cx="18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34707" y="3961993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МС</a:t>
            </a:r>
            <a:endParaRPr lang="ru-RU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34707" y="4409035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МС</a:t>
            </a:r>
            <a:endParaRPr lang="ru-RU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40888" y="4855337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МС</a:t>
            </a:r>
            <a:endParaRPr lang="ru-RU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52771" y="4410566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8661" y="4843441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77034" y="4843441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</a:t>
            </a:r>
            <a:endParaRPr lang="ru-RU" sz="1100" b="1" dirty="0"/>
          </a:p>
        </p:txBody>
      </p:sp>
      <p:sp>
        <p:nvSpPr>
          <p:cNvPr id="28" name="Дуга 27"/>
          <p:cNvSpPr/>
          <p:nvPr/>
        </p:nvSpPr>
        <p:spPr>
          <a:xfrm rot="20594467">
            <a:off x="2759502" y="3588712"/>
            <a:ext cx="3029649" cy="4245628"/>
          </a:xfrm>
          <a:prstGeom prst="arc">
            <a:avLst>
              <a:gd name="adj1" fmla="val 16737587"/>
              <a:gd name="adj2" fmla="val 90686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24018" y="1982855"/>
            <a:ext cx="397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Сегментация</a:t>
            </a:r>
            <a:r>
              <a:rPr lang="en-US" dirty="0" smtClean="0"/>
              <a:t> </a:t>
            </a:r>
            <a:r>
              <a:rPr lang="ru-RU" dirty="0" smtClean="0"/>
              <a:t>данных</a:t>
            </a:r>
            <a:r>
              <a:rPr lang="en-US" dirty="0" smtClean="0"/>
              <a:t> </a:t>
            </a:r>
            <a:r>
              <a:rPr lang="ru-RU" dirty="0" smtClean="0"/>
              <a:t>при работы сторонней платформы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763058" y="3869376"/>
            <a:ext cx="1466335" cy="354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63057" y="4310101"/>
            <a:ext cx="1466335" cy="354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763057" y="4750826"/>
            <a:ext cx="1466335" cy="3542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763057" y="5191551"/>
            <a:ext cx="1466335" cy="3542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001321" y="4358981"/>
            <a:ext cx="102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Т</a:t>
            </a:r>
            <a:r>
              <a:rPr lang="ru-RU" sz="1100" dirty="0" smtClean="0"/>
              <a:t>овары</a:t>
            </a:r>
            <a:endParaRPr lang="ru-RU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7874267" y="4797274"/>
            <a:ext cx="124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</a:t>
            </a:r>
            <a:r>
              <a:rPr lang="ru-RU" sz="1100" dirty="0" smtClean="0"/>
              <a:t>райс-листы</a:t>
            </a:r>
            <a:endParaRPr lang="ru-RU" sz="1100" dirty="0"/>
          </a:p>
        </p:txBody>
      </p:sp>
      <p:sp>
        <p:nvSpPr>
          <p:cNvPr id="62" name="TextBox 61"/>
          <p:cNvSpPr txBox="1"/>
          <p:nvPr/>
        </p:nvSpPr>
        <p:spPr>
          <a:xfrm>
            <a:off x="7874267" y="5237857"/>
            <a:ext cx="124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Ц</a:t>
            </a:r>
            <a:r>
              <a:rPr lang="ru-RU" sz="1100" dirty="0" smtClean="0"/>
              <a:t>ены</a:t>
            </a:r>
            <a:endParaRPr lang="ru-RU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7250250" y="3831045"/>
            <a:ext cx="24919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</a:t>
            </a:r>
            <a:r>
              <a:rPr lang="ru-RU" sz="1100" dirty="0" smtClean="0"/>
              <a:t>обильные </a:t>
            </a:r>
          </a:p>
          <a:p>
            <a:pPr algn="ctr"/>
            <a:r>
              <a:rPr lang="ru-RU" sz="1100" dirty="0" smtClean="0"/>
              <a:t>сотрудники</a:t>
            </a:r>
            <a:endParaRPr lang="ru-RU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7593549" y="3142693"/>
            <a:ext cx="18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</a:t>
            </a:r>
            <a:endParaRPr lang="ru-RU" b="1" dirty="0"/>
          </a:p>
        </p:txBody>
      </p:sp>
      <p:sp>
        <p:nvSpPr>
          <p:cNvPr id="73" name="Правая круглая скобка 72"/>
          <p:cNvSpPr/>
          <p:nvPr/>
        </p:nvSpPr>
        <p:spPr>
          <a:xfrm>
            <a:off x="9244836" y="3943909"/>
            <a:ext cx="206977" cy="412502"/>
          </a:xfrm>
          <a:prstGeom prst="rightBracket">
            <a:avLst>
              <a:gd name="adj" fmla="val 654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авая круглая скобка 75"/>
          <p:cNvSpPr/>
          <p:nvPr/>
        </p:nvSpPr>
        <p:spPr>
          <a:xfrm>
            <a:off x="9244836" y="4469275"/>
            <a:ext cx="206977" cy="412502"/>
          </a:xfrm>
          <a:prstGeom prst="rightBracket">
            <a:avLst>
              <a:gd name="adj" fmla="val 654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авая круглая скобка 76"/>
          <p:cNvSpPr/>
          <p:nvPr/>
        </p:nvSpPr>
        <p:spPr>
          <a:xfrm>
            <a:off x="9229391" y="4994641"/>
            <a:ext cx="206977" cy="412502"/>
          </a:xfrm>
          <a:prstGeom prst="rightBracket">
            <a:avLst>
              <a:gd name="adj" fmla="val 654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185052" y="2174872"/>
            <a:ext cx="397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Сегментация</a:t>
            </a:r>
            <a:r>
              <a:rPr lang="en-US" dirty="0" smtClean="0"/>
              <a:t> </a:t>
            </a:r>
            <a:r>
              <a:rPr lang="ru-RU" dirty="0" smtClean="0"/>
              <a:t>данных при работы  платформы ОПТИМУМ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888049" y="5237860"/>
            <a:ext cx="1466335" cy="3542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999259" y="5261734"/>
            <a:ext cx="124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…</a:t>
            </a:r>
            <a:endParaRPr lang="ru-RU" sz="11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888049" y="5697331"/>
            <a:ext cx="1466335" cy="354227"/>
          </a:xfrm>
          <a:prstGeom prst="rect">
            <a:avLst/>
          </a:prstGeom>
          <a:solidFill>
            <a:srgbClr val="6F6F6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999259" y="5721205"/>
            <a:ext cx="124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</a:t>
            </a:r>
            <a:endParaRPr lang="ru-RU" sz="11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461474" y="5237858"/>
            <a:ext cx="374820" cy="3542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881606" y="5237858"/>
            <a:ext cx="374820" cy="354227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301738" y="5237858"/>
            <a:ext cx="374820" cy="354227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3453240" y="5296062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МС</a:t>
            </a:r>
            <a:endParaRPr lang="ru-RU" sz="11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861013" y="5284166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Т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289386" y="5284166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</a:t>
            </a:r>
            <a:endParaRPr lang="ru-RU" sz="11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3457358" y="5698327"/>
            <a:ext cx="374820" cy="3542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3877490" y="5698327"/>
            <a:ext cx="374820" cy="354227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297622" y="5698327"/>
            <a:ext cx="374820" cy="354227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3449124" y="5756531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МС</a:t>
            </a:r>
            <a:endParaRPr lang="ru-RU" sz="11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3856897" y="5744635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Т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285270" y="5744635"/>
            <a:ext cx="403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</a:t>
            </a:r>
            <a:endParaRPr lang="ru-RU" sz="11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4742418" y="5237857"/>
            <a:ext cx="374820" cy="354227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755584" y="5694764"/>
            <a:ext cx="374820" cy="354227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194209" y="5693611"/>
            <a:ext cx="374820" cy="354227"/>
          </a:xfrm>
          <a:prstGeom prst="rect">
            <a:avLst/>
          </a:prstGeom>
          <a:solidFill>
            <a:srgbClr val="6F6F6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197794"/>
            <a:ext cx="10883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запросах сегментации доступна срезка данных всех объектов на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мобильном устройстве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момент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синхронизации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lubovny-privorot.ru/media/image/krest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4" y="3590412"/>
            <a:ext cx="2749040" cy="22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5096" y="1982855"/>
            <a:ext cx="5838376" cy="46136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2427" y="3833726"/>
            <a:ext cx="5461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реальных проектов (не демо-примеров) с большим количеством объектов обмена – </a:t>
            </a: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</a:t>
            </a:r>
            <a:r>
              <a:rPr lang="en-US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пригодна</a:t>
            </a:r>
            <a:r>
              <a:rPr lang="en-US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0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09496" y="1866741"/>
            <a:ext cx="4669134" cy="431344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maxcdn.icons8.com/wp-content/uploads/2013/10/smartphone_tablet-12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416" y="406205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5 4.07407E-6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5 -7.40741E-7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5 7.40741E-7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5 -2.22222E-6 " pathEditMode="relative" rAng="0" ptsTypes="AA">
                                      <p:cBhvr>
                                        <p:cTn id="4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25 -2.59259E-6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25 -4.07407E-6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25 -1.48148E-6 " pathEditMode="relative" rAng="0" ptsTypes="AA">
                                      <p:cBhvr>
                                        <p:cTn id="4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5 4.07407E-6 " pathEditMode="relative" rAng="0" ptsTypes="AA">
                                      <p:cBhvr>
                                        <p:cTn id="4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5 -3.33333E-6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5 1.85185E-6 " pathEditMode="relative" rAng="0" ptsTypes="AA">
                                      <p:cBhvr>
                                        <p:cTn id="4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25 1.48148E-6 " pathEditMode="relative" rAng="0" ptsTypes="AA">
                                      <p:cBhvr>
                                        <p:cTn id="4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25 1.11111E-6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25 3.7037E-7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8" grpId="0" animBg="1"/>
      <p:bldP spid="28" grpId="1" animBg="1"/>
      <p:bldP spid="29" grpId="0"/>
      <p:bldP spid="29" grpId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73" grpId="0" animBg="1"/>
      <p:bldP spid="73" grpId="1" animBg="1"/>
      <p:bldP spid="76" grpId="0" animBg="1"/>
      <p:bldP spid="76" grpId="1" animBg="1"/>
      <p:bldP spid="77" grpId="0" animBg="1"/>
      <p:bldP spid="77" grpId="1" animBg="1"/>
      <p:bldP spid="78" grpId="0"/>
      <p:bldP spid="78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/>
      <p:bldP spid="109" grpId="1"/>
      <p:bldP spid="110" grpId="0"/>
      <p:bldP spid="110" grpId="1"/>
      <p:bldP spid="111" grpId="0"/>
      <p:bldP spid="111" grpId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5" grpId="1"/>
      <p:bldP spid="116" grpId="0"/>
      <p:bldP spid="116" grpId="1"/>
      <p:bldP spid="117" grpId="0"/>
      <p:bldP spid="117" grpId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9" grpId="0" animBg="1"/>
      <p:bldP spid="19" grpId="1" animBg="1"/>
      <p:bldP spid="3" grpId="0"/>
      <p:bldP spid="3" grpId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360" y="903967"/>
            <a:ext cx="11856036" cy="5059634"/>
          </a:xfrm>
          <a:prstGeom prst="rect">
            <a:avLst/>
          </a:prstGeom>
        </p:spPr>
        <p:txBody>
          <a:bodyPr wrap="none" numCol="1" spcCol="18000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проекта: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территория России</a:t>
            </a:r>
          </a:p>
          <a:p>
            <a:pPr>
              <a:spcAft>
                <a:spcPts val="6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всей дистрибьюторской сети на базе российского ПО АСУМТ ОПТИМУМ ДП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(зарегистрировано в Едином реестре российского ПО за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 1804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всех ключевых процессов планирования сбыта полного ассортимента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Nestle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торговыми акциями с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аналитикой, управление параметрами дистрибуции,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региональными представительствами, независимыми дистрибуторами,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маршрутизация всех категорий полевых сотрудников, автоматизация работы территориальных менеджеров,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супервайзеров, руководителей направлений, торговых представителей,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розничными точками, сбор всей ключевой информации «с полей»,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In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out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SKU,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группам, брендам, территориям, типам и категориям ТТ,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историческими данными, контроль дебиторской задолженности, технологии «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данных для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управления процессами премирования сотрудников,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актуальный контроль товарных остатков на складах независимых мульти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вендорных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дистрибуторов,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исполнения ключевых процессов («план-факт»).</a:t>
            </a:r>
          </a:p>
          <a:p>
            <a:pPr marL="5545138" lvl="1">
              <a:spcAft>
                <a:spcPts val="600"/>
              </a:spcAft>
              <a:buClr>
                <a:srgbClr val="C00000"/>
              </a:buClr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8109" y="6012630"/>
            <a:ext cx="9643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62">
              <a:spcBef>
                <a:spcPts val="1200"/>
              </a:spcBef>
              <a:buClr>
                <a:srgbClr val="C00000"/>
              </a:buClr>
              <a:buSzPct val="121000"/>
              <a:tabLst>
                <a:tab pos="2871788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Рост продаж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Nestle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в РФ на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25%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при одновременном снижении издержек на дистрибуцию минимум на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7%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- прямой эффект от внедрения ОПТИМУМ АСУМТ.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783" y="6165914"/>
            <a:ext cx="97900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рост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7" y="132132"/>
            <a:ext cx="2330903" cy="6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axcdn.icons8.com/wp-content/uploads/2013/10/smartphone_tablet-1281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05" y="1819833"/>
            <a:ext cx="1576126" cy="15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40470" y="1868626"/>
            <a:ext cx="3644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Полноценная БД на мобильном устройстве </a:t>
            </a:r>
            <a:r>
              <a:rPr lang="en-US" sz="1300" b="1" dirty="0" smtClean="0"/>
              <a:t>SQLite</a:t>
            </a:r>
            <a:endParaRPr lang="ru-RU" sz="1300" b="1" dirty="0"/>
          </a:p>
        </p:txBody>
      </p:sp>
      <p:pic>
        <p:nvPicPr>
          <p:cNvPr id="6" name="Picture 4" descr="https://maxcdn.icons8.com/wp-content/uploads/2013/10/smartphone_tablet-1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9" y="1795537"/>
            <a:ext cx="1576126" cy="15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252" y="1137077"/>
            <a:ext cx="668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39B"/>
                </a:solidFill>
              </a:rPr>
              <a:t>Сторонняя платформа</a:t>
            </a:r>
            <a:endParaRPr lang="ru-RU" b="1" dirty="0">
              <a:solidFill>
                <a:srgbClr val="00239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5822" y="1803381"/>
            <a:ext cx="190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Данные не хранятся на МУ </a:t>
            </a:r>
            <a:endParaRPr lang="ru-RU" sz="1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2462" y="1812822"/>
            <a:ext cx="1626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Только он-</a:t>
            </a:r>
            <a:r>
              <a:rPr lang="ru-RU" sz="1300" b="1" dirty="0" err="1" smtClean="0"/>
              <a:t>лайн</a:t>
            </a:r>
            <a:r>
              <a:rPr lang="ru-RU" sz="1300" b="1" dirty="0" smtClean="0"/>
              <a:t> работа</a:t>
            </a:r>
            <a:endParaRPr lang="ru-RU" sz="13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706882" y="2118652"/>
            <a:ext cx="580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0780" y="2361963"/>
            <a:ext cx="53154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Мобильная связь есть не везде не везде!</a:t>
            </a:r>
            <a:endParaRPr lang="ru-RU" sz="1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70780" y="2676888"/>
            <a:ext cx="4078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</a:rPr>
              <a:t>НО: необходим полноценный офф-лайн режим!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9704" y="1656987"/>
            <a:ext cx="9319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</a:rPr>
              <a:t>1.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9703" y="3395960"/>
            <a:ext cx="9319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</a:rPr>
              <a:t>2</a:t>
            </a:r>
            <a:r>
              <a:rPr lang="ru-RU" sz="1300" b="1" dirty="0" smtClean="0">
                <a:solidFill>
                  <a:srgbClr val="C00000"/>
                </a:solidFill>
              </a:rPr>
              <a:t>.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0780" y="3436390"/>
            <a:ext cx="4039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Системная кэш память </a:t>
            </a:r>
            <a:r>
              <a:rPr lang="ru-RU" sz="1300" b="1" dirty="0"/>
              <a:t>на </a:t>
            </a:r>
            <a:r>
              <a:rPr lang="ru-RU" sz="1300" b="1" dirty="0" smtClean="0"/>
              <a:t>МУ недоступна </a:t>
            </a:r>
            <a:r>
              <a:rPr lang="ru-RU" sz="1300" b="1" dirty="0"/>
              <a:t>для полноценных </a:t>
            </a:r>
            <a:r>
              <a:rPr lang="ru-RU" sz="1300" b="1" dirty="0" smtClean="0"/>
              <a:t>запросов и записи.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НО: Есть возможность </a:t>
            </a:r>
            <a:r>
              <a:rPr lang="ru-RU" sz="1300" b="1" dirty="0">
                <a:solidFill>
                  <a:srgbClr val="C00000"/>
                </a:solidFill>
              </a:rPr>
              <a:t>показывать </a:t>
            </a:r>
            <a:r>
              <a:rPr lang="ru-RU" sz="1300" b="1" dirty="0" smtClean="0">
                <a:solidFill>
                  <a:srgbClr val="C00000"/>
                </a:solidFill>
              </a:rPr>
              <a:t>отчеты </a:t>
            </a:r>
            <a:r>
              <a:rPr lang="ru-RU" sz="1300" b="1" dirty="0">
                <a:solidFill>
                  <a:srgbClr val="C00000"/>
                </a:solidFill>
              </a:rPr>
              <a:t>в </a:t>
            </a:r>
            <a:r>
              <a:rPr lang="ru-RU" sz="1300" b="1" dirty="0" smtClean="0">
                <a:solidFill>
                  <a:srgbClr val="C00000"/>
                </a:solidFill>
              </a:rPr>
              <a:t>офф-лайн режиме, </a:t>
            </a:r>
            <a:r>
              <a:rPr lang="ru-RU" sz="1300" b="1" dirty="0">
                <a:solidFill>
                  <a:srgbClr val="C00000"/>
                </a:solidFill>
              </a:rPr>
              <a:t>но сделать </a:t>
            </a:r>
            <a:r>
              <a:rPr lang="ru-RU" sz="1300" b="1" dirty="0" smtClean="0">
                <a:solidFill>
                  <a:srgbClr val="C00000"/>
                </a:solidFill>
              </a:rPr>
              <a:t>документ или записать </a:t>
            </a:r>
            <a:r>
              <a:rPr lang="ru-RU" sz="1300" b="1" dirty="0">
                <a:solidFill>
                  <a:srgbClr val="C00000"/>
                </a:solidFill>
              </a:rPr>
              <a:t>что-то без связи – </a:t>
            </a:r>
            <a:r>
              <a:rPr lang="ru-RU" sz="1300" b="1" dirty="0" smtClean="0">
                <a:solidFill>
                  <a:srgbClr val="C00000"/>
                </a:solidFill>
              </a:rPr>
              <a:t>невозможно!</a:t>
            </a:r>
            <a:endParaRPr lang="ru-RU" sz="1300" b="1" dirty="0">
              <a:solidFill>
                <a:srgbClr val="C00000"/>
              </a:solidFill>
            </a:endParaRPr>
          </a:p>
          <a:p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7181" y="5067728"/>
            <a:ext cx="7502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</a:rPr>
              <a:t>3.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4771" y="5134933"/>
            <a:ext cx="4011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Наличие БД на МУ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НО: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3.1. У разработчиков нет доступа к ней.</a:t>
            </a:r>
          </a:p>
          <a:p>
            <a:pPr lvl="0"/>
            <a:r>
              <a:rPr lang="ru-RU" sz="1300" b="1" dirty="0" smtClean="0">
                <a:solidFill>
                  <a:srgbClr val="C00000"/>
                </a:solidFill>
              </a:rPr>
              <a:t>3.2. Вынужденная работа с объектной моделью. Она не приспособлена для работы </a:t>
            </a:r>
            <a:r>
              <a:rPr lang="ru-RU" sz="1300" b="1" dirty="0">
                <a:solidFill>
                  <a:srgbClr val="C00000"/>
                </a:solidFill>
              </a:rPr>
              <a:t>с реальными данными, где много связанных </a:t>
            </a:r>
            <a:r>
              <a:rPr lang="ru-RU" sz="1300" b="1" dirty="0" smtClean="0">
                <a:solidFill>
                  <a:srgbClr val="C00000"/>
                </a:solidFill>
              </a:rPr>
              <a:t>объектов</a:t>
            </a:r>
            <a:endParaRPr lang="ru-RU" sz="1300" b="1" dirty="0">
              <a:solidFill>
                <a:srgbClr val="C00000"/>
              </a:solidFill>
            </a:endParaRPr>
          </a:p>
          <a:p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4105" y="1154910"/>
            <a:ext cx="34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39B"/>
                </a:solidFill>
              </a:rPr>
              <a:t>Платформа ОПТИМУМ</a:t>
            </a:r>
            <a:endParaRPr lang="ru-RU" b="1" dirty="0">
              <a:solidFill>
                <a:srgbClr val="0023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2382" y="1677556"/>
            <a:ext cx="9319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1.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0471" y="2605393"/>
            <a:ext cx="38676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1.1. Структура БД в привычной форме для разработчика</a:t>
            </a:r>
          </a:p>
          <a:p>
            <a:r>
              <a:rPr lang="ru-RU" sz="1300" b="1" dirty="0" smtClean="0"/>
              <a:t>1.2. БД – открыта!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3525" y="4162389"/>
            <a:ext cx="47206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ВАЖНО: </a:t>
            </a:r>
          </a:p>
          <a:p>
            <a:r>
              <a:rPr lang="ru-RU" sz="1300" b="1" dirty="0" smtClean="0">
                <a:solidFill>
                  <a:srgbClr val="0070C0"/>
                </a:solidFill>
              </a:rPr>
              <a:t>1.1. Полноценная работа без привязки к интернету</a:t>
            </a:r>
          </a:p>
          <a:p>
            <a:r>
              <a:rPr lang="ru-RU" sz="1300" b="1" dirty="0" smtClean="0">
                <a:solidFill>
                  <a:srgbClr val="0070C0"/>
                </a:solidFill>
              </a:rPr>
              <a:t>1.2. Данные с МУ можно получить одним запросом </a:t>
            </a:r>
            <a:r>
              <a:rPr lang="en-US" sz="1300" b="1" dirty="0" smtClean="0">
                <a:solidFill>
                  <a:srgbClr val="0070C0"/>
                </a:solidFill>
              </a:rPr>
              <a:t>SQL </a:t>
            </a:r>
            <a:r>
              <a:rPr lang="ru-RU" sz="1300" b="1" dirty="0" smtClean="0">
                <a:solidFill>
                  <a:srgbClr val="0070C0"/>
                </a:solidFill>
              </a:rPr>
              <a:t>с набором </a:t>
            </a:r>
            <a:r>
              <a:rPr lang="en-US" sz="1300" b="1" dirty="0" smtClean="0">
                <a:solidFill>
                  <a:srgbClr val="0070C0"/>
                </a:solidFill>
              </a:rPr>
              <a:t>Join</a:t>
            </a:r>
          </a:p>
          <a:p>
            <a:r>
              <a:rPr lang="ru-RU" sz="1300" b="1" dirty="0" smtClean="0">
                <a:solidFill>
                  <a:srgbClr val="0070C0"/>
                </a:solidFill>
              </a:rPr>
              <a:t>1.3. Увеличение скорости работы – в разы!</a:t>
            </a:r>
          </a:p>
          <a:p>
            <a:r>
              <a:rPr lang="ru-RU" sz="1300" b="1" dirty="0" smtClean="0">
                <a:solidFill>
                  <a:srgbClr val="0070C0"/>
                </a:solidFill>
              </a:rPr>
              <a:t>1.4. Нет необходимости в дополнительном обучении разработчика!</a:t>
            </a:r>
          </a:p>
          <a:p>
            <a:r>
              <a:rPr lang="ru-RU" sz="1300" b="1" dirty="0" smtClean="0">
                <a:solidFill>
                  <a:srgbClr val="0070C0"/>
                </a:solidFill>
              </a:rPr>
              <a:t>1.5. Отсутствие объектной модели – БД</a:t>
            </a:r>
          </a:p>
          <a:p>
            <a:r>
              <a:rPr lang="ru-RU" sz="1300" b="1" smtClean="0">
                <a:solidFill>
                  <a:srgbClr val="0070C0"/>
                </a:solidFill>
              </a:rPr>
              <a:t>1.6. Существенное </a:t>
            </a:r>
            <a:r>
              <a:rPr lang="ru-RU" sz="1300" b="1" dirty="0" smtClean="0">
                <a:solidFill>
                  <a:srgbClr val="0070C0"/>
                </a:solidFill>
              </a:rPr>
              <a:t>«облегчение» кода. </a:t>
            </a:r>
            <a:endParaRPr lang="ru-RU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60510" y="1996187"/>
            <a:ext cx="3797490" cy="309954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0146" y="3220156"/>
            <a:ext cx="367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ВАШ ПРОЕКТ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8869" y="3909748"/>
            <a:ext cx="317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ТЗ с прописанными интерфейсами?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437" y="4565926"/>
            <a:ext cx="317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Этап сдачи проекта?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78009" y="3806657"/>
            <a:ext cx="317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Не работает?</a:t>
            </a:r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9687" y="2248630"/>
            <a:ext cx="317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Произошло увеличение объема проекта – перестало работать?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61157" y="3100137"/>
            <a:ext cx="2387378" cy="11506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65257" y="3222791"/>
            <a:ext cx="257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Внедрение</a:t>
            </a:r>
          </a:p>
          <a:p>
            <a:pPr algn="ctr"/>
            <a:r>
              <a:rPr lang="ru-RU" dirty="0" smtClean="0"/>
              <a:t>Платформы ОПТИМУМ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96364" y="3665976"/>
            <a:ext cx="353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РАБОТАЕТ!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9526" y="1010093"/>
            <a:ext cx="6018028" cy="507173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23413" y="3285733"/>
            <a:ext cx="65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ДЕЛАТЬ?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923413" y="3545958"/>
            <a:ext cx="1212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5325" y="1170733"/>
            <a:ext cx="885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3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3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Реанимация» существующих неработающих проектов»</a:t>
            </a:r>
            <a:endParaRPr lang="ru-RU" sz="2400" b="1" dirty="0">
              <a:solidFill>
                <a:srgbClr val="00239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207" y="5167132"/>
            <a:ext cx="10483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 ОПТИМУМ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решает ключевые системные задачи,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ограничивает разработчика в интерфейсе (нет конструктора), в компонентной базе, в применяемых подходах в остальной части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мобильного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приложения.</a:t>
            </a:r>
          </a:p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можете оставить все ваши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наработки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текущему проекту!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6" grpId="0" animBg="1"/>
      <p:bldP spid="17" grpId="0"/>
      <p:bldP spid="18" grpId="0"/>
      <p:bldP spid="11" grpId="0" animBg="1"/>
      <p:bldP spid="11" grpId="1" animBg="1"/>
      <p:bldP spid="12" grpId="0"/>
      <p:bldP spid="12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59" y="1137886"/>
            <a:ext cx="8942804" cy="4817190"/>
          </a:xfrm>
          <a:prstGeom prst="rect">
            <a:avLst/>
          </a:prstGeom>
        </p:spPr>
      </p:pic>
      <p:pic>
        <p:nvPicPr>
          <p:cNvPr id="1027" name="Picture 3" descr="F:\CDC\____Презентации\____Запчасти\off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44" y="2966620"/>
            <a:ext cx="787809" cy="10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28440" y="74072"/>
            <a:ext cx="10362823" cy="6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Уникальные по сложности и масштабам проекты. Российское ПО победило все известные мировые аналоги.</a:t>
            </a:r>
            <a:endParaRPr lang="ru-RU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Line 139"/>
          <p:cNvSpPr>
            <a:spLocks noChangeShapeType="1"/>
          </p:cNvSpPr>
          <p:nvPr/>
        </p:nvSpPr>
        <p:spPr bwMode="auto">
          <a:xfrm>
            <a:off x="7618902" y="4153701"/>
            <a:ext cx="63025" cy="1090768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Rectangle 70"/>
          <p:cNvSpPr>
            <a:spLocks noChangeArrowheads="1"/>
          </p:cNvSpPr>
          <p:nvPr/>
        </p:nvSpPr>
        <p:spPr bwMode="auto">
          <a:xfrm>
            <a:off x="7186520" y="2904810"/>
            <a:ext cx="1162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Дистрибьютор</a:t>
            </a:r>
          </a:p>
        </p:txBody>
      </p:sp>
      <p:sp>
        <p:nvSpPr>
          <p:cNvPr id="6151" name="Rectangle 91"/>
          <p:cNvSpPr>
            <a:spLocks noChangeArrowheads="1"/>
          </p:cNvSpPr>
          <p:nvPr/>
        </p:nvSpPr>
        <p:spPr bwMode="auto">
          <a:xfrm>
            <a:off x="2976001" y="3132557"/>
            <a:ext cx="1764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Региональный офис</a:t>
            </a:r>
            <a:r>
              <a:rPr lang="ru-RU" sz="1200" b="1" dirty="0">
                <a:latin typeface="Calibri" pitchFamily="34" charset="0"/>
              </a:rPr>
              <a:t> </a:t>
            </a:r>
          </a:p>
        </p:txBody>
      </p:sp>
      <p:sp>
        <p:nvSpPr>
          <p:cNvPr id="6156" name="Line 136"/>
          <p:cNvSpPr>
            <a:spLocks noChangeShapeType="1"/>
          </p:cNvSpPr>
          <p:nvPr/>
        </p:nvSpPr>
        <p:spPr bwMode="auto">
          <a:xfrm flipH="1">
            <a:off x="5162780" y="2397554"/>
            <a:ext cx="1202323" cy="793359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0"/>
          <p:cNvSpPr>
            <a:spLocks noChangeShapeType="1"/>
          </p:cNvSpPr>
          <p:nvPr/>
        </p:nvSpPr>
        <p:spPr bwMode="auto">
          <a:xfrm flipH="1">
            <a:off x="3421498" y="3815406"/>
            <a:ext cx="489231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Text Box 143"/>
          <p:cNvSpPr txBox="1">
            <a:spLocks noChangeArrowheads="1"/>
          </p:cNvSpPr>
          <p:nvPr/>
        </p:nvSpPr>
        <p:spPr bwMode="auto">
          <a:xfrm>
            <a:off x="3078944" y="3549500"/>
            <a:ext cx="11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GSM/GPRS/3G/4G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6160" name="Text Box 144"/>
          <p:cNvSpPr txBox="1">
            <a:spLocks noChangeArrowheads="1"/>
          </p:cNvSpPr>
          <p:nvPr/>
        </p:nvSpPr>
        <p:spPr bwMode="auto">
          <a:xfrm>
            <a:off x="7223377" y="4648259"/>
            <a:ext cx="11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GSM/GPRS/3G</a:t>
            </a:r>
            <a:r>
              <a:rPr lang="ru-RU" sz="1000" dirty="0">
                <a:latin typeface="Calibri" pitchFamily="34" charset="0"/>
              </a:rPr>
              <a:t>/4</a:t>
            </a:r>
            <a:r>
              <a:rPr lang="en-US" sz="1000" dirty="0">
                <a:latin typeface="Calibri" pitchFamily="34" charset="0"/>
              </a:rPr>
              <a:t>G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6161" name="Text Box 133"/>
          <p:cNvSpPr txBox="1">
            <a:spLocks noChangeArrowheads="1"/>
          </p:cNvSpPr>
          <p:nvPr/>
        </p:nvSpPr>
        <p:spPr bwMode="auto">
          <a:xfrm>
            <a:off x="1801531" y="4160409"/>
            <a:ext cx="1596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latin typeface="Calibri" pitchFamily="34" charset="0"/>
              </a:rPr>
              <a:t>Торговые представители</a:t>
            </a:r>
          </a:p>
        </p:txBody>
      </p:sp>
      <p:sp>
        <p:nvSpPr>
          <p:cNvPr id="6169" name="Line 139"/>
          <p:cNvSpPr>
            <a:spLocks noChangeShapeType="1"/>
          </p:cNvSpPr>
          <p:nvPr/>
        </p:nvSpPr>
        <p:spPr bwMode="auto">
          <a:xfrm flipV="1">
            <a:off x="8207785" y="2922518"/>
            <a:ext cx="815705" cy="750093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Text Box 133"/>
          <p:cNvSpPr txBox="1">
            <a:spLocks noChangeArrowheads="1"/>
          </p:cNvSpPr>
          <p:nvPr/>
        </p:nvSpPr>
        <p:spPr bwMode="auto">
          <a:xfrm>
            <a:off x="9045647" y="3162644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u="sng" dirty="0">
                <a:latin typeface="Calibri" pitchFamily="34" charset="0"/>
              </a:rPr>
              <a:t>Менеджер, Супервайзер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Постановка задач,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управление, отчетность</a:t>
            </a:r>
          </a:p>
        </p:txBody>
      </p:sp>
      <p:sp>
        <p:nvSpPr>
          <p:cNvPr id="6174" name="Text Box 133"/>
          <p:cNvSpPr txBox="1">
            <a:spLocks noChangeArrowheads="1"/>
          </p:cNvSpPr>
          <p:nvPr/>
        </p:nvSpPr>
        <p:spPr bwMode="auto">
          <a:xfrm>
            <a:off x="1583541" y="1528039"/>
            <a:ext cx="1951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u="sng" dirty="0">
                <a:latin typeface="Calibri" pitchFamily="34" charset="0"/>
              </a:rPr>
              <a:t>Менеджмент компании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Постановка задач, контроль исполнения, отчетност</a:t>
            </a:r>
            <a:r>
              <a:rPr lang="ru-RU" sz="800" dirty="0">
                <a:latin typeface="Calibri" pitchFamily="34" charset="0"/>
              </a:rPr>
              <a:t>ь</a:t>
            </a:r>
          </a:p>
        </p:txBody>
      </p:sp>
      <p:sp>
        <p:nvSpPr>
          <p:cNvPr id="6175" name="Line 139"/>
          <p:cNvSpPr>
            <a:spLocks noChangeShapeType="1"/>
          </p:cNvSpPr>
          <p:nvPr/>
        </p:nvSpPr>
        <p:spPr bwMode="auto">
          <a:xfrm flipH="1" flipV="1">
            <a:off x="2763632" y="1451711"/>
            <a:ext cx="1122950" cy="1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6" name="Text Box 143"/>
          <p:cNvSpPr txBox="1">
            <a:spLocks noChangeArrowheads="1"/>
          </p:cNvSpPr>
          <p:nvPr/>
        </p:nvSpPr>
        <p:spPr bwMode="auto">
          <a:xfrm>
            <a:off x="2763633" y="1152707"/>
            <a:ext cx="1040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Calibri" pitchFamily="34" charset="0"/>
              </a:rPr>
              <a:t>Офис, </a:t>
            </a:r>
            <a:r>
              <a:rPr lang="en-US" sz="1200" dirty="0">
                <a:latin typeface="Calibri" pitchFamily="34" charset="0"/>
              </a:rPr>
              <a:t>WARM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6179" name="Line 26"/>
          <p:cNvSpPr>
            <a:spLocks noChangeShapeType="1"/>
          </p:cNvSpPr>
          <p:nvPr/>
        </p:nvSpPr>
        <p:spPr bwMode="auto">
          <a:xfrm>
            <a:off x="2207644" y="2946501"/>
            <a:ext cx="714375" cy="642937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Line 26"/>
          <p:cNvSpPr>
            <a:spLocks noChangeShapeType="1"/>
          </p:cNvSpPr>
          <p:nvPr/>
        </p:nvSpPr>
        <p:spPr bwMode="auto">
          <a:xfrm flipH="1">
            <a:off x="8985695" y="4785294"/>
            <a:ext cx="688528" cy="57150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477401" y="3249031"/>
            <a:ext cx="1316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latin typeface="Calibri" pitchFamily="34" charset="0"/>
              </a:rPr>
              <a:t>Маршрутизация, мониторинг</a:t>
            </a:r>
          </a:p>
        </p:txBody>
      </p:sp>
      <p:sp>
        <p:nvSpPr>
          <p:cNvPr id="6185" name="Text Box 147"/>
          <p:cNvSpPr txBox="1">
            <a:spLocks noChangeArrowheads="1"/>
          </p:cNvSpPr>
          <p:nvPr/>
        </p:nvSpPr>
        <p:spPr bwMode="auto">
          <a:xfrm>
            <a:off x="5162781" y="2768467"/>
            <a:ext cx="185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latin typeface="Calibri" pitchFamily="34" charset="0"/>
              </a:rPr>
              <a:t>Интернет, репликация данных</a:t>
            </a:r>
          </a:p>
        </p:txBody>
      </p:sp>
      <p:sp>
        <p:nvSpPr>
          <p:cNvPr id="6188" name="Rectangle 29"/>
          <p:cNvSpPr>
            <a:spLocks noChangeArrowheads="1"/>
          </p:cNvSpPr>
          <p:nvPr/>
        </p:nvSpPr>
        <p:spPr bwMode="auto">
          <a:xfrm>
            <a:off x="3995166" y="884206"/>
            <a:ext cx="3606750" cy="1937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917255" y="1165794"/>
            <a:ext cx="635446" cy="1287462"/>
            <a:chOff x="3693390" y="2090564"/>
            <a:chExt cx="635446" cy="1287462"/>
          </a:xfrm>
        </p:grpSpPr>
        <p:sp>
          <p:nvSpPr>
            <p:cNvPr id="133" name="Line 81"/>
            <p:cNvSpPr>
              <a:spLocks noChangeShapeType="1"/>
            </p:cNvSpPr>
            <p:nvPr/>
          </p:nvSpPr>
          <p:spPr bwMode="auto">
            <a:xfrm>
              <a:off x="3784600" y="2781126"/>
              <a:ext cx="544236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Line 79"/>
            <p:cNvSpPr>
              <a:spLocks noChangeShapeType="1"/>
            </p:cNvSpPr>
            <p:nvPr/>
          </p:nvSpPr>
          <p:spPr bwMode="auto">
            <a:xfrm>
              <a:off x="4094675" y="2090564"/>
              <a:ext cx="7937" cy="1287462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Line 80"/>
            <p:cNvSpPr>
              <a:spLocks noChangeShapeType="1"/>
            </p:cNvSpPr>
            <p:nvPr/>
          </p:nvSpPr>
          <p:spPr bwMode="auto">
            <a:xfrm flipH="1">
              <a:off x="3693390" y="2092151"/>
              <a:ext cx="40922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Line 81"/>
            <p:cNvSpPr>
              <a:spLocks noChangeShapeType="1"/>
            </p:cNvSpPr>
            <p:nvPr/>
          </p:nvSpPr>
          <p:spPr bwMode="auto">
            <a:xfrm flipH="1">
              <a:off x="3693390" y="3378026"/>
              <a:ext cx="40922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Line 81"/>
            <p:cNvSpPr>
              <a:spLocks noChangeShapeType="1"/>
            </p:cNvSpPr>
            <p:nvPr/>
          </p:nvSpPr>
          <p:spPr bwMode="auto">
            <a:xfrm flipH="1">
              <a:off x="3704503" y="2781126"/>
              <a:ext cx="43815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95" name="Picture 75" descr="ma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028" y="986480"/>
            <a:ext cx="428625" cy="2651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6" name="Picture 76" descr="web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028" y="2144191"/>
            <a:ext cx="447675" cy="2778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7" name="Text Box 39"/>
          <p:cNvSpPr txBox="1">
            <a:spLocks noChangeArrowheads="1"/>
          </p:cNvSpPr>
          <p:nvPr/>
        </p:nvSpPr>
        <p:spPr bwMode="auto">
          <a:xfrm>
            <a:off x="4233591" y="1207143"/>
            <a:ext cx="5032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>
                <a:latin typeface="Calibri" pitchFamily="34" charset="0"/>
              </a:rPr>
              <a:t>ГИС</a:t>
            </a:r>
          </a:p>
        </p:txBody>
      </p:sp>
      <p:pic>
        <p:nvPicPr>
          <p:cNvPr id="6198" name="Рисунок 5" descr="Пример работы OLAP copy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027" y="1386531"/>
            <a:ext cx="5715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9" name="Text Box 39"/>
          <p:cNvSpPr txBox="1">
            <a:spLocks noChangeArrowheads="1"/>
          </p:cNvSpPr>
          <p:nvPr/>
        </p:nvSpPr>
        <p:spPr bwMode="auto">
          <a:xfrm>
            <a:off x="3919201" y="1758071"/>
            <a:ext cx="1215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dirty="0">
                <a:latin typeface="Calibri" pitchFamily="34" charset="0"/>
              </a:rPr>
              <a:t>Аналитика </a:t>
            </a:r>
            <a:r>
              <a:rPr lang="en-US" sz="1000" dirty="0">
                <a:latin typeface="Calibri" pitchFamily="34" charset="0"/>
              </a:rPr>
              <a:t/>
            </a:r>
            <a:br>
              <a:rPr lang="en-US" sz="1000" dirty="0">
                <a:latin typeface="Calibri" pitchFamily="34" charset="0"/>
              </a:rPr>
            </a:br>
            <a:r>
              <a:rPr lang="en-US" sz="1000" dirty="0">
                <a:latin typeface="Calibri" pitchFamily="34" charset="0"/>
              </a:rPr>
              <a:t>OLAP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6200" name="Text Box 39"/>
          <p:cNvSpPr txBox="1">
            <a:spLocks noChangeArrowheads="1"/>
          </p:cNvSpPr>
          <p:nvPr/>
        </p:nvSpPr>
        <p:spPr bwMode="auto">
          <a:xfrm>
            <a:off x="4233590" y="2423591"/>
            <a:ext cx="571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>
                <a:latin typeface="Calibri" pitchFamily="34" charset="0"/>
              </a:rPr>
              <a:t>Портал</a:t>
            </a:r>
          </a:p>
        </p:txBody>
      </p:sp>
      <p:grpSp>
        <p:nvGrpSpPr>
          <p:cNvPr id="94" name="Группа 93"/>
          <p:cNvGrpSpPr/>
          <p:nvPr/>
        </p:nvGrpSpPr>
        <p:grpSpPr>
          <a:xfrm flipH="1">
            <a:off x="1641728" y="772841"/>
            <a:ext cx="1008118" cy="789081"/>
            <a:chOff x="6996473" y="2846131"/>
            <a:chExt cx="1443060" cy="1129521"/>
          </a:xfrm>
        </p:grpSpPr>
        <p:pic>
          <p:nvPicPr>
            <p:cNvPr id="95" name="Picture 4" descr="http://thumbs.dreamstime.com/thumblarge_561/1291135483jorAZf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96473" y="3191365"/>
              <a:ext cx="735730" cy="70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G:\CDC\Презентации\____Запчасти\___НОВЫЕ\director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10010" y="2846131"/>
              <a:ext cx="1129523" cy="112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57" y="2158181"/>
            <a:ext cx="889768" cy="7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162197" y="2496360"/>
            <a:ext cx="956910" cy="628030"/>
            <a:chOff x="7665093" y="3566420"/>
            <a:chExt cx="956910" cy="628030"/>
          </a:xfrm>
        </p:grpSpPr>
        <p:pic>
          <p:nvPicPr>
            <p:cNvPr id="103" name="Picture 2" descr="Portable Computer Icon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65093" y="3646549"/>
              <a:ext cx="547901" cy="54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8938" y="3566420"/>
              <a:ext cx="613065" cy="613065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1712120" y="3594635"/>
            <a:ext cx="1685737" cy="586783"/>
            <a:chOff x="1374954" y="3025812"/>
            <a:chExt cx="1619032" cy="563564"/>
          </a:xfrm>
        </p:grpSpPr>
        <p:pic>
          <p:nvPicPr>
            <p:cNvPr id="109" name="Picture 2" descr="G:\CDC\Презентации\____Запчасти\___НОВЫЕ\TP_man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954" y="3025813"/>
              <a:ext cx="558723" cy="55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G:\CDC\Презентации\____Запчасти\___НОВЫЕ\TP_man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63" y="3025812"/>
              <a:ext cx="558723" cy="55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G:\CDC\Презентации\____Запчасти\___НОВЫЕ\TP_man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63" y="3030653"/>
              <a:ext cx="558723" cy="55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Группа 111"/>
          <p:cNvGrpSpPr/>
          <p:nvPr/>
        </p:nvGrpSpPr>
        <p:grpSpPr>
          <a:xfrm flipH="1">
            <a:off x="7383484" y="5244469"/>
            <a:ext cx="1648838" cy="535815"/>
            <a:chOff x="6289855" y="3589238"/>
            <a:chExt cx="2525615" cy="820737"/>
          </a:xfrm>
        </p:grpSpPr>
        <p:pic>
          <p:nvPicPr>
            <p:cNvPr id="113" name="Picture 2" descr="G:\CDC\____Презентации\____Запчасти\___НОВЫЕ\TP_woman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855" y="3589238"/>
              <a:ext cx="817562" cy="817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G:\CDC\____Презентации\____Запчасти\___НОВЫЕ\TP_woman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185" y="3592413"/>
              <a:ext cx="817562" cy="817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G:\CDC\____Презентации\____Запчасти\___НОВЫЕ\TP_woman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908" y="3589238"/>
              <a:ext cx="817562" cy="817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802288" y="3190912"/>
            <a:ext cx="1731964" cy="1015218"/>
            <a:chOff x="5740568" y="4729061"/>
            <a:chExt cx="1731964" cy="1015218"/>
          </a:xfrm>
        </p:grpSpPr>
        <p:pic>
          <p:nvPicPr>
            <p:cNvPr id="124" name="Picture 12" descr="http://www.auic.com.ua/assets/images/company-normal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568" y="4729061"/>
              <a:ext cx="842176" cy="84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6260812" y="5020187"/>
              <a:ext cx="1211720" cy="724092"/>
              <a:chOff x="2969740" y="4934501"/>
              <a:chExt cx="1211720" cy="724092"/>
            </a:xfrm>
          </p:grpSpPr>
          <p:sp>
            <p:nvSpPr>
              <p:cNvPr id="6153" name="Text Box 129"/>
              <p:cNvSpPr txBox="1">
                <a:spLocks noChangeArrowheads="1"/>
              </p:cNvSpPr>
              <p:nvPr/>
            </p:nvSpPr>
            <p:spPr bwMode="auto">
              <a:xfrm>
                <a:off x="3038460" y="4934501"/>
                <a:ext cx="11430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 dirty="0">
                    <a:latin typeface="Calibri" pitchFamily="34" charset="0"/>
                  </a:rPr>
                  <a:t>ОПТИМУМ</a:t>
                </a:r>
              </a:p>
            </p:txBody>
          </p:sp>
          <p:sp>
            <p:nvSpPr>
              <p:cNvPr id="6154" name="Text Box 130"/>
              <p:cNvSpPr txBox="1">
                <a:spLocks noChangeArrowheads="1"/>
              </p:cNvSpPr>
              <p:nvPr/>
            </p:nvSpPr>
            <p:spPr bwMode="auto">
              <a:xfrm>
                <a:off x="3632379" y="5281687"/>
                <a:ext cx="3866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900" b="1" dirty="0">
                    <a:latin typeface="Calibri" pitchFamily="34" charset="0"/>
                  </a:rPr>
                  <a:t>КИС</a:t>
                </a:r>
              </a:p>
            </p:txBody>
          </p:sp>
          <p:pic>
            <p:nvPicPr>
              <p:cNvPr id="117" name="Picture 5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9740" y="5137740"/>
                <a:ext cx="359394" cy="37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8" name="Picture 5" descr="G:\CDC\Презентации\ММС.СУЭК\сервер.png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1038" y="5167376"/>
                <a:ext cx="491217" cy="491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74223" y="3874189"/>
            <a:ext cx="889768" cy="7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Группа 127"/>
          <p:cNvGrpSpPr/>
          <p:nvPr/>
        </p:nvGrpSpPr>
        <p:grpSpPr>
          <a:xfrm flipH="1">
            <a:off x="3714065" y="3412143"/>
            <a:ext cx="1319378" cy="784209"/>
            <a:chOff x="2683391" y="4873946"/>
            <a:chExt cx="1319378" cy="784209"/>
          </a:xfrm>
        </p:grpSpPr>
        <p:sp>
          <p:nvSpPr>
            <p:cNvPr id="129" name="Text Box 129"/>
            <p:cNvSpPr txBox="1">
              <a:spLocks noChangeArrowheads="1"/>
            </p:cNvSpPr>
            <p:nvPr/>
          </p:nvSpPr>
          <p:spPr bwMode="auto">
            <a:xfrm>
              <a:off x="2683391" y="4873946"/>
              <a:ext cx="1143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900" b="1" dirty="0">
                  <a:latin typeface="Calibri" pitchFamily="34" charset="0"/>
                </a:rPr>
                <a:t>ОПТИМУМ</a:t>
              </a:r>
            </a:p>
          </p:txBody>
        </p:sp>
        <p:sp>
          <p:nvSpPr>
            <p:cNvPr id="130" name="Text Box 130"/>
            <p:cNvSpPr txBox="1">
              <a:spLocks noChangeArrowheads="1"/>
            </p:cNvSpPr>
            <p:nvPr/>
          </p:nvSpPr>
          <p:spPr bwMode="auto">
            <a:xfrm>
              <a:off x="3616125" y="5326652"/>
              <a:ext cx="38664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900" b="1" dirty="0">
                  <a:latin typeface="Calibri" pitchFamily="34" charset="0"/>
                </a:rPr>
                <a:t>КИС</a:t>
              </a:r>
            </a:p>
          </p:txBody>
        </p:sp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740" y="5137740"/>
              <a:ext cx="359394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5" descr="G:\CDC\Презентации\ММС.СУЭК\сервер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841" y="5166938"/>
              <a:ext cx="491217" cy="491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 Box 143"/>
          <p:cNvSpPr txBox="1">
            <a:spLocks noChangeArrowheads="1"/>
          </p:cNvSpPr>
          <p:nvPr/>
        </p:nvSpPr>
        <p:spPr bwMode="auto">
          <a:xfrm>
            <a:off x="4798494" y="3829225"/>
            <a:ext cx="1040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Calibri" pitchFamily="34" charset="0"/>
              </a:rPr>
              <a:t>Офис, </a:t>
            </a:r>
            <a:r>
              <a:rPr lang="en-US" sz="1200" dirty="0">
                <a:latin typeface="Calibri" pitchFamily="34" charset="0"/>
              </a:rPr>
              <a:t>WARM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8030357" y="3129469"/>
            <a:ext cx="1040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Calibri" pitchFamily="34" charset="0"/>
              </a:rPr>
              <a:t>Офис, </a:t>
            </a:r>
            <a:r>
              <a:rPr lang="en-US" sz="1200" dirty="0">
                <a:latin typeface="Calibri" pitchFamily="34" charset="0"/>
              </a:rPr>
              <a:t>WARM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1" name="Text Box 133"/>
          <p:cNvSpPr txBox="1">
            <a:spLocks noChangeArrowheads="1"/>
          </p:cNvSpPr>
          <p:nvPr/>
        </p:nvSpPr>
        <p:spPr bwMode="auto">
          <a:xfrm>
            <a:off x="5534847" y="4059412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u="sng" dirty="0">
                <a:latin typeface="Calibri" pitchFamily="34" charset="0"/>
              </a:rPr>
              <a:t>Менеджер, Супервайзер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Постановка задач,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управление, отчетность</a:t>
            </a:r>
          </a:p>
        </p:txBody>
      </p:sp>
      <p:sp>
        <p:nvSpPr>
          <p:cNvPr id="82" name="Text Box 39"/>
          <p:cNvSpPr txBox="1">
            <a:spLocks noChangeArrowheads="1"/>
          </p:cNvSpPr>
          <p:nvPr/>
        </p:nvSpPr>
        <p:spPr bwMode="auto">
          <a:xfrm>
            <a:off x="9171624" y="4595870"/>
            <a:ext cx="8572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ГЛОНАСС</a:t>
            </a:r>
            <a:r>
              <a:rPr lang="en-US" sz="800" dirty="0">
                <a:latin typeface="Calibri" pitchFamily="34" charset="0"/>
              </a:rPr>
              <a:t>/GPS</a:t>
            </a:r>
            <a:endParaRPr lang="ru-RU" sz="800" dirty="0">
              <a:latin typeface="Calibri" pitchFamily="34" charset="0"/>
            </a:endParaRP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9483089" y="4908775"/>
            <a:ext cx="1145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latin typeface="Calibri" pitchFamily="34" charset="0"/>
              </a:rPr>
              <a:t>Маршрутизация, мониторинг</a:t>
            </a:r>
          </a:p>
        </p:txBody>
      </p:sp>
      <p:sp>
        <p:nvSpPr>
          <p:cNvPr id="84" name="Text Box 133"/>
          <p:cNvSpPr txBox="1">
            <a:spLocks noChangeArrowheads="1"/>
          </p:cNvSpPr>
          <p:nvPr/>
        </p:nvSpPr>
        <p:spPr bwMode="auto">
          <a:xfrm>
            <a:off x="7484181" y="5699668"/>
            <a:ext cx="1596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latin typeface="Calibri" pitchFamily="34" charset="0"/>
              </a:rPr>
              <a:t>Торговые представители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366518" y="872442"/>
            <a:ext cx="1764997" cy="2933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Головной офис</a:t>
            </a:r>
          </a:p>
        </p:txBody>
      </p:sp>
      <p:sp>
        <p:nvSpPr>
          <p:cNvPr id="87" name="Line 136"/>
          <p:cNvSpPr>
            <a:spLocks noChangeShapeType="1"/>
          </p:cNvSpPr>
          <p:nvPr/>
        </p:nvSpPr>
        <p:spPr bwMode="auto">
          <a:xfrm>
            <a:off x="6548137" y="2423590"/>
            <a:ext cx="593602" cy="685835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2149806" y="2858897"/>
            <a:ext cx="8572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ГЛОНАСС</a:t>
            </a:r>
            <a:r>
              <a:rPr lang="en-US" sz="800" dirty="0">
                <a:latin typeface="Calibri" pitchFamily="34" charset="0"/>
              </a:rPr>
              <a:t>/GPS</a:t>
            </a:r>
            <a:endParaRPr lang="ru-RU" sz="800" dirty="0">
              <a:latin typeface="Calibri" pitchFamily="34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5711959" y="3460979"/>
            <a:ext cx="956910" cy="628030"/>
            <a:chOff x="7665093" y="3566420"/>
            <a:chExt cx="956910" cy="628030"/>
          </a:xfrm>
        </p:grpSpPr>
        <p:pic>
          <p:nvPicPr>
            <p:cNvPr id="89" name="Picture 2" descr="Portable Computer Icon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65093" y="3646549"/>
              <a:ext cx="547901" cy="54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8938" y="3566420"/>
              <a:ext cx="613065" cy="613065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5406573" y="1214996"/>
            <a:ext cx="2217090" cy="1451851"/>
            <a:chOff x="3743338" y="924762"/>
            <a:chExt cx="2217090" cy="1451851"/>
          </a:xfrm>
        </p:grpSpPr>
        <p:sp>
          <p:nvSpPr>
            <p:cNvPr id="6189" name="Прямоугольник 91"/>
            <p:cNvSpPr>
              <a:spLocks noChangeArrowheads="1"/>
            </p:cNvSpPr>
            <p:nvPr/>
          </p:nvSpPr>
          <p:spPr bwMode="auto">
            <a:xfrm>
              <a:off x="4841104" y="1289344"/>
              <a:ext cx="9172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ОПТИМУМ</a:t>
              </a:r>
            </a:p>
          </p:txBody>
        </p:sp>
        <p:sp>
          <p:nvSpPr>
            <p:cNvPr id="77" name="Text Box 43"/>
            <p:cNvSpPr txBox="1">
              <a:spLocks noChangeArrowheads="1"/>
            </p:cNvSpPr>
            <p:nvPr/>
          </p:nvSpPr>
          <p:spPr bwMode="auto">
            <a:xfrm>
              <a:off x="5096828" y="1904392"/>
              <a:ext cx="863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КИС</a:t>
              </a:r>
            </a:p>
          </p:txBody>
        </p:sp>
        <p:pic>
          <p:nvPicPr>
            <p:cNvPr id="91" name="Picture 6" descr="Company Ico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38" y="924762"/>
              <a:ext cx="1353490" cy="135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6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981" y="1584815"/>
              <a:ext cx="568494" cy="597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5" descr="G:\CDC\Презентации\ММС.СУЭК\сервер.png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689" y="1792783"/>
              <a:ext cx="583830" cy="58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Line 140"/>
          <p:cNvSpPr>
            <a:spLocks noChangeShapeType="1"/>
          </p:cNvSpPr>
          <p:nvPr/>
        </p:nvSpPr>
        <p:spPr bwMode="auto">
          <a:xfrm flipH="1">
            <a:off x="4965853" y="3828647"/>
            <a:ext cx="699228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3201519" y="5327437"/>
            <a:ext cx="1764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Дистрибьютор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97" name="Line 140"/>
          <p:cNvSpPr>
            <a:spLocks noChangeShapeType="1"/>
          </p:cNvSpPr>
          <p:nvPr/>
        </p:nvSpPr>
        <p:spPr bwMode="auto">
          <a:xfrm flipH="1">
            <a:off x="3647016" y="6010286"/>
            <a:ext cx="489231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304462" y="5744380"/>
            <a:ext cx="11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GSM/GPRS/3G/4G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99" name="Text Box 133"/>
          <p:cNvSpPr txBox="1">
            <a:spLocks noChangeArrowheads="1"/>
          </p:cNvSpPr>
          <p:nvPr/>
        </p:nvSpPr>
        <p:spPr bwMode="auto">
          <a:xfrm>
            <a:off x="2027049" y="6355289"/>
            <a:ext cx="1596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latin typeface="Calibri" pitchFamily="34" charset="0"/>
              </a:rPr>
              <a:t>Торговые представители</a:t>
            </a:r>
          </a:p>
        </p:txBody>
      </p:sp>
      <p:sp>
        <p:nvSpPr>
          <p:cNvPr id="104" name="Line 26"/>
          <p:cNvSpPr>
            <a:spLocks noChangeShapeType="1"/>
          </p:cNvSpPr>
          <p:nvPr/>
        </p:nvSpPr>
        <p:spPr bwMode="auto">
          <a:xfrm>
            <a:off x="2433162" y="5141381"/>
            <a:ext cx="714375" cy="642937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" name="Text Box 39"/>
          <p:cNvSpPr txBox="1">
            <a:spLocks noChangeArrowheads="1"/>
          </p:cNvSpPr>
          <p:nvPr/>
        </p:nvSpPr>
        <p:spPr bwMode="auto">
          <a:xfrm>
            <a:off x="1702919" y="5443911"/>
            <a:ext cx="1316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latin typeface="Calibri" pitchFamily="34" charset="0"/>
              </a:rPr>
              <a:t>Маршрутизация, мониторинг</a:t>
            </a:r>
          </a:p>
        </p:txBody>
      </p: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530" y="4393819"/>
            <a:ext cx="889768" cy="7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" name="Группа 119"/>
          <p:cNvGrpSpPr/>
          <p:nvPr/>
        </p:nvGrpSpPr>
        <p:grpSpPr>
          <a:xfrm>
            <a:off x="1937638" y="5789515"/>
            <a:ext cx="1685737" cy="586783"/>
            <a:chOff x="1374954" y="3025812"/>
            <a:chExt cx="1619032" cy="563564"/>
          </a:xfrm>
        </p:grpSpPr>
        <p:pic>
          <p:nvPicPr>
            <p:cNvPr id="121" name="Picture 2" descr="G:\CDC\Презентации\____Запчасти\___НОВЫЕ\TP_man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954" y="3025813"/>
              <a:ext cx="558723" cy="55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G:\CDC\Презентации\____Запчасти\___НОВЫЕ\TP_man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63" y="3025812"/>
              <a:ext cx="558723" cy="55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G:\CDC\Презентации\____Запчасти\___НОВЫЕ\TP_man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63" y="3030653"/>
              <a:ext cx="558723" cy="55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Группа 133"/>
          <p:cNvGrpSpPr/>
          <p:nvPr/>
        </p:nvGrpSpPr>
        <p:grpSpPr>
          <a:xfrm flipH="1">
            <a:off x="3939583" y="5607023"/>
            <a:ext cx="1319378" cy="784209"/>
            <a:chOff x="2683391" y="4873946"/>
            <a:chExt cx="1319378" cy="784209"/>
          </a:xfrm>
        </p:grpSpPr>
        <p:sp>
          <p:nvSpPr>
            <p:cNvPr id="135" name="Text Box 129"/>
            <p:cNvSpPr txBox="1">
              <a:spLocks noChangeArrowheads="1"/>
            </p:cNvSpPr>
            <p:nvPr/>
          </p:nvSpPr>
          <p:spPr bwMode="auto">
            <a:xfrm>
              <a:off x="2683391" y="4873946"/>
              <a:ext cx="1143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900" b="1" dirty="0">
                  <a:latin typeface="Calibri" pitchFamily="34" charset="0"/>
                </a:rPr>
                <a:t>ОПТИМУМ</a:t>
              </a:r>
            </a:p>
          </p:txBody>
        </p:sp>
        <p:sp>
          <p:nvSpPr>
            <p:cNvPr id="136" name="Text Box 130"/>
            <p:cNvSpPr txBox="1">
              <a:spLocks noChangeArrowheads="1"/>
            </p:cNvSpPr>
            <p:nvPr/>
          </p:nvSpPr>
          <p:spPr bwMode="auto">
            <a:xfrm>
              <a:off x="3616125" y="5326652"/>
              <a:ext cx="38664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900" b="1" dirty="0">
                  <a:latin typeface="Calibri" pitchFamily="34" charset="0"/>
                </a:rPr>
                <a:t>КИС</a:t>
              </a:r>
            </a:p>
          </p:txBody>
        </p:sp>
        <p:pic>
          <p:nvPicPr>
            <p:cNvPr id="137" name="Picture 5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740" y="5137740"/>
              <a:ext cx="359394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5" descr="G:\CDC\Презентации\ММС.СУЭК\сервер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841" y="5166938"/>
              <a:ext cx="491217" cy="491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024012" y="6024105"/>
            <a:ext cx="1040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Calibri" pitchFamily="34" charset="0"/>
              </a:rPr>
              <a:t>Офис, </a:t>
            </a:r>
            <a:r>
              <a:rPr lang="en-US" sz="1200" dirty="0">
                <a:latin typeface="Calibri" pitchFamily="34" charset="0"/>
              </a:rPr>
              <a:t>WARM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40" name="Text Box 133"/>
          <p:cNvSpPr txBox="1">
            <a:spLocks noChangeArrowheads="1"/>
          </p:cNvSpPr>
          <p:nvPr/>
        </p:nvSpPr>
        <p:spPr bwMode="auto">
          <a:xfrm>
            <a:off x="5760365" y="6254292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u="sng" dirty="0">
                <a:latin typeface="Calibri" pitchFamily="34" charset="0"/>
              </a:rPr>
              <a:t>Менеджер, Супервайзер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Постановка задач,</a:t>
            </a:r>
          </a:p>
          <a:p>
            <a:pPr eaLnBrk="1" hangingPunct="1"/>
            <a:r>
              <a:rPr lang="ru-RU" sz="900" dirty="0">
                <a:latin typeface="Calibri" pitchFamily="34" charset="0"/>
              </a:rPr>
              <a:t>управление, отчетность</a:t>
            </a:r>
          </a:p>
        </p:txBody>
      </p:sp>
      <p:sp>
        <p:nvSpPr>
          <p:cNvPr id="141" name="Text Box 39"/>
          <p:cNvSpPr txBox="1">
            <a:spLocks noChangeArrowheads="1"/>
          </p:cNvSpPr>
          <p:nvPr/>
        </p:nvSpPr>
        <p:spPr bwMode="auto">
          <a:xfrm>
            <a:off x="2375324" y="5053777"/>
            <a:ext cx="8572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ГЛОНАСС</a:t>
            </a:r>
            <a:r>
              <a:rPr lang="en-US" sz="800" dirty="0">
                <a:latin typeface="Calibri" pitchFamily="34" charset="0"/>
              </a:rPr>
              <a:t>/GPS</a:t>
            </a:r>
            <a:endParaRPr lang="ru-RU" sz="800" dirty="0">
              <a:latin typeface="Calibri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5937477" y="5655859"/>
            <a:ext cx="956910" cy="628030"/>
            <a:chOff x="7665093" y="3566420"/>
            <a:chExt cx="956910" cy="628030"/>
          </a:xfrm>
        </p:grpSpPr>
        <p:pic>
          <p:nvPicPr>
            <p:cNvPr id="143" name="Picture 2" descr="Portable Computer Icon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65093" y="3646549"/>
              <a:ext cx="547901" cy="54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8938" y="3566420"/>
              <a:ext cx="613065" cy="613065"/>
            </a:xfrm>
            <a:prstGeom prst="rect">
              <a:avLst/>
            </a:prstGeom>
          </p:spPr>
        </p:pic>
      </p:grpSp>
      <p:sp>
        <p:nvSpPr>
          <p:cNvPr id="145" name="Line 140"/>
          <p:cNvSpPr>
            <a:spLocks noChangeShapeType="1"/>
          </p:cNvSpPr>
          <p:nvPr/>
        </p:nvSpPr>
        <p:spPr bwMode="auto">
          <a:xfrm flipH="1">
            <a:off x="5191371" y="6023527"/>
            <a:ext cx="699228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" name="Line 136"/>
          <p:cNvSpPr>
            <a:spLocks noChangeShapeType="1"/>
          </p:cNvSpPr>
          <p:nvPr/>
        </p:nvSpPr>
        <p:spPr bwMode="auto">
          <a:xfrm>
            <a:off x="4505232" y="4265101"/>
            <a:ext cx="28216" cy="1287349"/>
          </a:xfrm>
          <a:prstGeom prst="line">
            <a:avLst/>
          </a:prstGeom>
          <a:noFill/>
          <a:ln w="12700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3606752" y="4716847"/>
            <a:ext cx="185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latin typeface="Calibri" pitchFamily="34" charset="0"/>
              </a:rPr>
              <a:t>Интернет, репликация данных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526" y="1282389"/>
            <a:ext cx="10956924" cy="3642973"/>
          </a:xfrm>
          <a:prstGeom prst="rect">
            <a:avLst/>
          </a:prstGeom>
        </p:spPr>
        <p:txBody>
          <a:bodyPr wrap="none" numCol="2" spcCol="360000">
            <a:noAutofit/>
          </a:bodyPr>
          <a:lstStyle/>
          <a:p>
            <a:pPr defTabSz="457200">
              <a:spcAft>
                <a:spcPts val="200"/>
              </a:spcAft>
              <a:buClr>
                <a:srgbClr val="7030A0"/>
              </a:buClr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проекта: вся территория России.</a:t>
            </a:r>
          </a:p>
          <a:p>
            <a:pPr>
              <a:spcBef>
                <a:spcPct val="30000"/>
              </a:spcBef>
              <a:spcAft>
                <a:spcPts val="200"/>
              </a:spcAft>
              <a:buClr>
                <a:srgbClr val="7030A0"/>
              </a:buClr>
            </a:pPr>
            <a:r>
              <a:rPr lang="ru-RU" sz="15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всей дистрибьюторской сети </a:t>
            </a:r>
            <a:r>
              <a:rPr lang="en-US" sz="15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 </a:t>
            </a:r>
            <a:r>
              <a:rPr lang="ru-RU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</a:p>
          <a:p>
            <a:pPr>
              <a:spcBef>
                <a:spcPct val="30000"/>
              </a:spcBef>
              <a:spcAft>
                <a:spcPts val="200"/>
              </a:spcAft>
              <a:buClr>
                <a:srgbClr val="7030A0"/>
              </a:buClr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ключевых процессов планирования сбыта полного ассортимента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АСУМТ </a:t>
            </a:r>
            <a:r>
              <a:rPr lang="ru-RU" sz="16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ОПТИМУМ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(№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1804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Едином реестре российского ПО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торговыми акциями с аналитикой,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параметрами дистрибуции,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региональными представительствами, независимыми дистрибуторами,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маршрутизация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категорий полевых сотрудников,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территориальных менеджеров,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супервайзеров,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направлений, торговых представителей,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розничными точками, сбор всей ключевой информации «с полей»,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In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out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SKU,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группам, брендам, территориям, типам и категориям ТТ,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историческими данными,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дебиторской задолженности,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для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управления процессами премирования сотрудников,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актуальный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товарных остатков на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складах,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ключевых процессов («план-факт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»), 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работы автотранспорта на всей территории РФ </a:t>
            </a:r>
            <a:r>
              <a:rPr lang="ru-RU" sz="15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ОПТИМУМ ГИС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№1800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Едином реестре российского ПО)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оплаты по 54-ФЗ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ОПТИМУМ Мобильная касса </a:t>
            </a:r>
            <a:r>
              <a:rPr lang="ru-RU" sz="1500" b="1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(№</a:t>
            </a:r>
            <a:r>
              <a:rPr lang="en-US" sz="1500" b="1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4528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Едином реестре российского ПО)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СИТУАЦИОННЫЙ ЦЕНТР. Работа с большими данными.</a:t>
            </a:r>
            <a:endParaRPr lang="ru-RU" sz="1500" dirty="0" smtClean="0">
              <a:latin typeface="Arial" panose="020B0604020202020204" pitchFamily="34" charset="0"/>
            </a:endParaRPr>
          </a:p>
        </p:txBody>
      </p:sp>
      <p:pic>
        <p:nvPicPr>
          <p:cNvPr id="17410" name="Picture 2" descr="http://img.findtm.ru/img/tz_registered_img/25/250175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0" y="-2967"/>
            <a:ext cx="2027498" cy="5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11367" y="5756869"/>
            <a:ext cx="993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Рост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продаж по отношению к планам на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40%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при одновременном сокращении мобильных сотрудников в 1,5 раза. Сокращение издержек на доставку на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30%.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Значительное повышение эффективности управления всеми процессами в компании. Отказ от бумажного документооборота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888" y="5611036"/>
            <a:ext cx="154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%+ рост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3288" y="472325"/>
            <a:ext cx="7153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Clr>
                <a:srgbClr val="7030A0"/>
              </a:buClr>
            </a:pPr>
            <a:r>
              <a:rPr lang="ru-RU" sz="1400" i="1" dirty="0"/>
              <a:t>Российский дистрибутор товаров FMCG, </a:t>
            </a:r>
            <a:r>
              <a:rPr lang="ru-RU" sz="1400" i="1" dirty="0" smtClean="0"/>
              <a:t>вся </a:t>
            </a:r>
            <a:r>
              <a:rPr lang="ru-RU" sz="1400" i="1" dirty="0"/>
              <a:t>дистрибуция </a:t>
            </a:r>
            <a:r>
              <a:rPr lang="ru-RU" sz="1400" i="1" dirty="0" err="1"/>
              <a:t>British</a:t>
            </a:r>
            <a:r>
              <a:rPr lang="ru-RU" sz="1400" i="1" dirty="0"/>
              <a:t> </a:t>
            </a:r>
            <a:r>
              <a:rPr lang="ru-RU" sz="1400" i="1" dirty="0" err="1"/>
              <a:t>American</a:t>
            </a:r>
            <a:r>
              <a:rPr lang="ru-RU" sz="1400" i="1" dirty="0"/>
              <a:t> </a:t>
            </a:r>
            <a:r>
              <a:rPr lang="ru-RU" sz="1400" i="1" dirty="0" err="1"/>
              <a:t>Tobacco</a:t>
            </a:r>
            <a:r>
              <a:rPr lang="ru-RU" sz="1400" i="1" dirty="0"/>
              <a:t> в РФ и более 10 международных </a:t>
            </a:r>
            <a:r>
              <a:rPr lang="ru-RU" sz="1400" i="1" dirty="0" smtClean="0"/>
              <a:t>производителей, входит в ТОП-200 </a:t>
            </a:r>
            <a:r>
              <a:rPr lang="ru-RU" sz="1400" i="1" dirty="0"/>
              <a:t>крупнейших компаний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4712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Ð¾ÐºÐ°ÑÐ½ÑÐ¹ ÑÐµÑ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5854" b="3731"/>
          <a:stretch/>
        </p:blipFill>
        <p:spPr bwMode="auto">
          <a:xfrm>
            <a:off x="5394960" y="0"/>
            <a:ext cx="6797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6200000">
            <a:off x="2547793" y="974603"/>
            <a:ext cx="6907674" cy="4941280"/>
          </a:xfrm>
          <a:prstGeom prst="rect">
            <a:avLst/>
          </a:prstGeom>
          <a:gradFill>
            <a:gsLst>
              <a:gs pos="38000">
                <a:schemeClr val="bg1"/>
              </a:gs>
              <a:gs pos="93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05347" y="1629167"/>
            <a:ext cx="4980559" cy="653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Внедрение системы мониторинга промышленного оборудования на базе </a:t>
            </a:r>
            <a:r>
              <a:rPr lang="ru-RU" sz="16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ОПТИМУМ УИС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ru-RU" sz="16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ММС</a:t>
            </a: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i="1" dirty="0">
                <a:latin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</a:rPr>
              <a:t>N1657 </a:t>
            </a:r>
            <a:r>
              <a:rPr lang="ru-RU" sz="1600" i="1" dirty="0">
                <a:latin typeface="Arial" panose="020B0604020202020204" pitchFamily="34" charset="0"/>
              </a:rPr>
              <a:t>в Едином реестре российского ПО)</a:t>
            </a: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040" y="3232019"/>
            <a:ext cx="723271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39B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Получение достоверной информации о фактической загрузке оборудования и работе персонала.</a:t>
            </a:r>
          </a:p>
          <a:p>
            <a:pPr marL="285750" indent="-285750">
              <a:spcAft>
                <a:spcPts val="600"/>
              </a:spcAft>
              <a:buClr>
                <a:srgbClr val="00239B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Повышение КЗО.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239B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Увеличение рентабельности всего жизненного цикла территориально распределенного парка оборудования.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239B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Уменьшение внеплановых простоев оборудования и затрат на ТОРО. </a:t>
            </a:r>
          </a:p>
          <a:p>
            <a:pPr marL="285750" indent="-285750">
              <a:spcAft>
                <a:spcPts val="600"/>
              </a:spcAft>
              <a:buClr>
                <a:srgbClr val="00239B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Повышение безопасности труда при увеличении </a:t>
            </a:r>
            <a:r>
              <a:rPr lang="ru-RU" sz="1600" dirty="0" smtClean="0"/>
              <a:t>производительности (объективный контроль времени и действий людей в привязке к месту действия).</a:t>
            </a:r>
            <a:endParaRPr lang="ru-RU" sz="1600" dirty="0"/>
          </a:p>
          <a:p>
            <a:pPr marL="285750" indent="-285750">
              <a:spcAft>
                <a:spcPts val="600"/>
              </a:spcAft>
              <a:buClr>
                <a:srgbClr val="00239B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Снижение риска возникновения техногенных чрезвычайных ситуаций.</a:t>
            </a:r>
            <a:endParaRPr lang="en-US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99" y="166230"/>
            <a:ext cx="1266476" cy="647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r="6755"/>
          <a:stretch/>
        </p:blipFill>
        <p:spPr>
          <a:xfrm>
            <a:off x="571106" y="248094"/>
            <a:ext cx="1496216" cy="1009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8665" y="349676"/>
            <a:ext cx="3767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ea typeface="Calibri" panose="020F0502020204030204" pitchFamily="34" charset="0"/>
              </a:rPr>
              <a:t>Российская компания машиностроительного профиля (</a:t>
            </a:r>
            <a:r>
              <a:rPr lang="ru-RU" sz="1600" i="1" dirty="0" err="1">
                <a:ea typeface="Calibri" panose="020F0502020204030204" pitchFamily="34" charset="0"/>
              </a:rPr>
              <a:t>бывш</a:t>
            </a:r>
            <a:r>
              <a:rPr lang="ru-RU" sz="1600" i="1" dirty="0">
                <a:ea typeface="Calibri" panose="020F0502020204030204" pitchFamily="34" charset="0"/>
              </a:rPr>
              <a:t>. Путиловский завод)</a:t>
            </a:r>
          </a:p>
        </p:txBody>
      </p:sp>
    </p:spTree>
    <p:extLst>
      <p:ext uri="{BB962C8B-B14F-4D97-AF65-F5344CB8AC3E}">
        <p14:creationId xmlns:p14="http://schemas.microsoft.com/office/powerpoint/2010/main" val="2453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3572" y="1245327"/>
          <a:ext cx="12055366" cy="572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Оценка систем мониторинга промышленного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оборудования</a:t>
                      </a:r>
                      <a:r>
                        <a:rPr lang="ru-RU" sz="1800" baseline="0" dirty="0" smtClean="0">
                          <a:effectLst/>
                        </a:rPr>
                        <a:t> на рынке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Проводное подключение или </a:t>
                      </a:r>
                      <a:r>
                        <a:rPr lang="en-US" sz="1400" dirty="0">
                          <a:effectLst/>
                        </a:rPr>
                        <a:t>Wi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Fi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на </a:t>
                      </a:r>
                      <a:r>
                        <a:rPr lang="ru-RU" sz="1400" dirty="0" smtClean="0">
                          <a:effectLst/>
                        </a:rPr>
                        <a:t>прокладку </a:t>
                      </a:r>
                      <a:r>
                        <a:rPr lang="ru-RU" sz="1400" dirty="0">
                          <a:effectLst/>
                        </a:rPr>
                        <a:t>проводных систем, неустойчивая работа </a:t>
                      </a:r>
                      <a:r>
                        <a:rPr lang="en-US" sz="1400" dirty="0">
                          <a:effectLst/>
                        </a:rPr>
                        <a:t>Wi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Fi </a:t>
                      </a:r>
                      <a:r>
                        <a:rPr lang="ru-RU" sz="1400" dirty="0">
                          <a:effectLst/>
                        </a:rPr>
                        <a:t>в цехах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Использование </a:t>
                      </a:r>
                      <a:r>
                        <a:rPr lang="ru-RU" sz="1400" dirty="0">
                          <a:effectLst/>
                        </a:rPr>
                        <a:t>интеллектуальных контроллеров с интерфейсами (сканер, кнопки, дисплеи)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Сложное внедрение  и  последующая </a:t>
                      </a:r>
                      <a:r>
                        <a:rPr lang="ru-RU" sz="1400" dirty="0" smtClean="0">
                          <a:effectLst/>
                        </a:rPr>
                        <a:t>эксплуатация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Потребность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smtClean="0">
                          <a:effectLst/>
                        </a:rPr>
                        <a:t>специальном </a:t>
                      </a:r>
                      <a:r>
                        <a:rPr lang="ru-RU" sz="1400" dirty="0">
                          <a:effectLst/>
                        </a:rPr>
                        <a:t>обучении </a:t>
                      </a:r>
                      <a:r>
                        <a:rPr lang="ru-RU" sz="1400" dirty="0" smtClean="0">
                          <a:effectLst/>
                        </a:rPr>
                        <a:t>персонала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Необходимость в </a:t>
                      </a:r>
                      <a:r>
                        <a:rPr lang="ru-RU" sz="1400" dirty="0">
                          <a:effectLst/>
                        </a:rPr>
                        <a:t>специализированной поддержке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Подключение систем непосредственно к стойкам ЧПУ или внутренним схемам станков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Нарушение гарантийных </a:t>
                      </a:r>
                      <a:r>
                        <a:rPr lang="ru-RU" sz="1400" dirty="0" smtClean="0">
                          <a:effectLst/>
                        </a:rPr>
                        <a:t>условий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Необходимость </a:t>
                      </a:r>
                      <a:r>
                        <a:rPr lang="ru-RU" sz="1400" dirty="0" err="1">
                          <a:effectLst/>
                        </a:rPr>
                        <a:t>дозакупки</a:t>
                      </a:r>
                      <a:r>
                        <a:rPr lang="ru-RU" sz="1400" dirty="0">
                          <a:effectLst/>
                        </a:rPr>
                        <a:t> лицензий и/или специализированной настройки стойки ЧПУ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Взаимодействие пользователя с системой мониторинга на основе АРМ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</a:t>
                      </a:r>
                      <a:r>
                        <a:rPr lang="ru-RU" sz="1400" dirty="0" smtClean="0">
                          <a:effectLst/>
                        </a:rPr>
                        <a:t>АРМ непосредственно в </a:t>
                      </a:r>
                      <a:r>
                        <a:rPr lang="ru-RU" sz="1400" dirty="0">
                          <a:effectLst/>
                        </a:rPr>
                        <a:t>производстве </a:t>
                      </a:r>
                      <a:r>
                        <a:rPr lang="ru-RU" sz="1400" dirty="0" smtClean="0">
                          <a:effectLst/>
                        </a:rPr>
                        <a:t>дорога </a:t>
                      </a: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dirty="0" smtClean="0">
                          <a:effectLst/>
                        </a:rPr>
                        <a:t>неэффективна, </a:t>
                      </a:r>
                      <a:r>
                        <a:rPr lang="ru-RU" sz="1400" dirty="0">
                          <a:effectLst/>
                        </a:rPr>
                        <a:t>а вне производства практически не приносит добавленной </a:t>
                      </a:r>
                      <a:r>
                        <a:rPr lang="ru-RU" sz="1400" dirty="0" smtClean="0">
                          <a:effectLst/>
                        </a:rPr>
                        <a:t>стоимости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а только усложняет </a:t>
                      </a:r>
                      <a:r>
                        <a:rPr lang="ru-RU" sz="1400" dirty="0">
                          <a:effectLst/>
                        </a:rPr>
                        <a:t>рабочие процессы.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системы ограничено текущей </a:t>
                      </a:r>
                      <a:r>
                        <a:rPr lang="ru-RU" sz="1400" dirty="0" smtClean="0">
                          <a:effectLst/>
                        </a:rPr>
                        <a:t>конфигурацией или дорого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Ограничение возможности развития </a:t>
                      </a:r>
                      <a:r>
                        <a:rPr lang="ru-RU" sz="1400" dirty="0" smtClean="0">
                          <a:effectLst/>
                        </a:rPr>
                        <a:t>системы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«Специфически</a:t>
                      </a:r>
                      <a:r>
                        <a:rPr lang="ru-RU" sz="1400" baseline="0" dirty="0" smtClean="0">
                          <a:effectLst/>
                        </a:rPr>
                        <a:t> избыточный» или «недостоверный»  функционал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Переплата за </a:t>
                      </a:r>
                      <a:r>
                        <a:rPr lang="ru-RU" sz="1400" dirty="0" smtClean="0">
                          <a:effectLst/>
                        </a:rPr>
                        <a:t>«ненужную сложность» или дешевая, но «бесполезная игрушка»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Акцент только </a:t>
                      </a:r>
                      <a:r>
                        <a:rPr lang="ru-RU" sz="1400" dirty="0">
                          <a:effectLst/>
                        </a:rPr>
                        <a:t>на мониторинг и контроль работы </a:t>
                      </a:r>
                      <a:r>
                        <a:rPr lang="ru-RU" sz="1400" dirty="0" smtClean="0">
                          <a:effectLst/>
                        </a:rPr>
                        <a:t>оборудования («забыли» про людей…)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</a:t>
                      </a:r>
                      <a:r>
                        <a:rPr lang="ru-RU" sz="1400" dirty="0" smtClean="0">
                          <a:effectLst/>
                        </a:rPr>
                        <a:t>удовлетворяется потребность мониторинга </a:t>
                      </a:r>
                      <a:r>
                        <a:rPr lang="ru-RU" sz="1400" dirty="0">
                          <a:effectLst/>
                        </a:rPr>
                        <a:t>всей </a:t>
                      </a:r>
                      <a:r>
                        <a:rPr lang="ru-RU" sz="1400" dirty="0" smtClean="0">
                          <a:effectLst/>
                        </a:rPr>
                        <a:t>производственной системы в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целом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(оборудование </a:t>
                      </a:r>
                      <a:r>
                        <a:rPr lang="ru-RU" sz="1400" dirty="0">
                          <a:effectLst/>
                        </a:rPr>
                        <a:t>+ персонал)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3888" y="144284"/>
            <a:ext cx="9263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Анализ присутствующих на рынке систем мониторинга промышленного оборудования на момент начала 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92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84" y="1619744"/>
            <a:ext cx="1949801" cy="2030277"/>
          </a:xfrm>
          <a:prstGeom prst="rect">
            <a:avLst/>
          </a:prstGeom>
        </p:spPr>
      </p:pic>
      <p:grpSp>
        <p:nvGrpSpPr>
          <p:cNvPr id="136" name="Группа 135"/>
          <p:cNvGrpSpPr/>
          <p:nvPr/>
        </p:nvGrpSpPr>
        <p:grpSpPr>
          <a:xfrm>
            <a:off x="4578001" y="1530394"/>
            <a:ext cx="3145578" cy="1668122"/>
            <a:chOff x="8823803" y="1807849"/>
            <a:chExt cx="3145578" cy="1668122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8823803" y="1807849"/>
              <a:ext cx="3145578" cy="1668122"/>
              <a:chOff x="3754368" y="2839566"/>
              <a:chExt cx="8379575" cy="4205752"/>
            </a:xfrm>
          </p:grpSpPr>
          <p:pic>
            <p:nvPicPr>
              <p:cNvPr id="141" name="Объект 3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1914" y="3089697"/>
                <a:ext cx="6465988" cy="3607226"/>
              </a:xfrm>
              <a:prstGeom prst="rect">
                <a:avLst/>
              </a:prstGeom>
            </p:spPr>
          </p:pic>
          <p:pic>
            <p:nvPicPr>
              <p:cNvPr id="147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4368" y="2839566"/>
                <a:ext cx="8379575" cy="4205752"/>
              </a:xfrm>
              <a:prstGeom prst="rect">
                <a:avLst/>
              </a:prstGeom>
              <a:effectLst/>
            </p:spPr>
          </p:pic>
        </p:grpSp>
        <p:pic>
          <p:nvPicPr>
            <p:cNvPr id="138" name="Рисунок 1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1" r="85856"/>
            <a:stretch/>
          </p:blipFill>
          <p:spPr>
            <a:xfrm>
              <a:off x="9205358" y="1938879"/>
              <a:ext cx="389471" cy="1344829"/>
            </a:xfrm>
            <a:prstGeom prst="rect">
              <a:avLst/>
            </a:prstGeom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8"/>
            <a:stretch/>
          </p:blipFill>
          <p:spPr>
            <a:xfrm>
              <a:off x="9594829" y="1938879"/>
              <a:ext cx="1999272" cy="1344829"/>
            </a:xfrm>
            <a:prstGeom prst="rect">
              <a:avLst/>
            </a:prstGeom>
          </p:spPr>
        </p:pic>
      </p:grpSp>
      <p:grpSp>
        <p:nvGrpSpPr>
          <p:cNvPr id="156" name="Группа 155"/>
          <p:cNvGrpSpPr/>
          <p:nvPr/>
        </p:nvGrpSpPr>
        <p:grpSpPr>
          <a:xfrm>
            <a:off x="1486068" y="2269427"/>
            <a:ext cx="415706" cy="415706"/>
            <a:chOff x="2845850" y="1228824"/>
            <a:chExt cx="415706" cy="415706"/>
          </a:xfrm>
        </p:grpSpPr>
        <p:sp>
          <p:nvSpPr>
            <p:cNvPr id="157" name="Овал 156"/>
            <p:cNvSpPr/>
            <p:nvPr/>
          </p:nvSpPr>
          <p:spPr>
            <a:xfrm>
              <a:off x="2845850" y="1228824"/>
              <a:ext cx="415706" cy="4157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8" name="Picture 2" descr="ÐÐ°ÑÑÐ¸Ð½ÐºÐ¸ Ð¿Ð¾ Ð·Ð°Ð¿ÑÐ¾ÑÑ smart sensor png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06398" y="1308321"/>
              <a:ext cx="294609" cy="25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6" name="Прямая соединительная линия 165"/>
          <p:cNvCxnSpPr/>
          <p:nvPr/>
        </p:nvCxnSpPr>
        <p:spPr>
          <a:xfrm flipH="1">
            <a:off x="2060953" y="2502307"/>
            <a:ext cx="2376621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arrow" w="med" len="med"/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72"/>
          <p:cNvSpPr/>
          <p:nvPr/>
        </p:nvSpPr>
        <p:spPr>
          <a:xfrm>
            <a:off x="2046540" y="2632362"/>
            <a:ext cx="31858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 smtClean="0">
                <a:latin typeface="Arial" panose="020B0604020202020204" pitchFamily="34" charset="0"/>
              </a:rPr>
              <a:t>Включение</a:t>
            </a:r>
            <a:r>
              <a:rPr lang="en-US" sz="1400" dirty="0" err="1">
                <a:latin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</a:rPr>
              <a:t>выключение питания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Arial" panose="020B0604020202020204" pitchFamily="34" charset="0"/>
              </a:rPr>
              <a:t>Заход резца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Arial" panose="020B0604020202020204" pitchFamily="34" charset="0"/>
              </a:rPr>
              <a:t>Перестановка детали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Arial" panose="020B0604020202020204" pitchFamily="34" charset="0"/>
              </a:rPr>
              <a:t>Остановка обработки детали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Arial" panose="020B0604020202020204" pitchFamily="34" charset="0"/>
              </a:rPr>
              <a:t>Нагрузка…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Arial" panose="020B0604020202020204" pitchFamily="34" charset="0"/>
              </a:rPr>
              <a:t>….</a:t>
            </a:r>
          </a:p>
          <a:p>
            <a:pPr>
              <a:spcAft>
                <a:spcPts val="300"/>
              </a:spcAft>
            </a:pP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8489663" y="1546627"/>
            <a:ext cx="3257863" cy="1759636"/>
            <a:chOff x="5086351" y="2346396"/>
            <a:chExt cx="7269480" cy="3926393"/>
          </a:xfrm>
        </p:grpSpPr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351" y="2346396"/>
              <a:ext cx="7269480" cy="3926393"/>
            </a:xfrm>
            <a:prstGeom prst="rect">
              <a:avLst/>
            </a:prstGeom>
            <a:effectLst/>
          </p:spPr>
        </p:pic>
        <p:pic>
          <p:nvPicPr>
            <p:cNvPr id="34" name="Рисунок 3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947323" y="2638466"/>
              <a:ext cx="5547534" cy="3290192"/>
            </a:xfrm>
            <a:prstGeom prst="rect">
              <a:avLst/>
            </a:prstGeom>
          </p:spPr>
        </p:pic>
      </p:grpSp>
      <p:cxnSp>
        <p:nvCxnSpPr>
          <p:cNvPr id="36" name="Прямая соединительная линия 35"/>
          <p:cNvCxnSpPr/>
          <p:nvPr/>
        </p:nvCxnSpPr>
        <p:spPr>
          <a:xfrm flipH="1">
            <a:off x="7618575" y="2402820"/>
            <a:ext cx="1001706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arrow" w="med" len="med"/>
            <a:tailEnd type="arrow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3974" y="3923576"/>
            <a:ext cx="1153245" cy="103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 flipH="1" flipV="1">
            <a:off x="7672398" y="2873244"/>
            <a:ext cx="1280366" cy="1162073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arrow" w="med" len="med"/>
            <a:tailEnd type="arrow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072314" y="4893377"/>
            <a:ext cx="4675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Возможность одновременного быстрого обмена данными  с большим количеством источников </a:t>
            </a:r>
            <a:r>
              <a:rPr lang="en-US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/</a:t>
            </a:r>
            <a:r>
              <a:rPr lang="ru-RU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 получателей данных, без нагрузки на </a:t>
            </a:r>
            <a:r>
              <a:rPr lang="ru-RU" sz="1600" i="1" dirty="0" err="1" smtClean="0">
                <a:solidFill>
                  <a:srgbClr val="00239B"/>
                </a:solidFill>
                <a:latin typeface="Arial" panose="020B0604020202020204" pitchFamily="34" charset="0"/>
              </a:rPr>
              <a:t>КИСы</a:t>
            </a:r>
            <a:r>
              <a:rPr lang="ru-RU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  (балансировка, встроенный </a:t>
            </a:r>
            <a:r>
              <a:rPr lang="en-US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MDM…</a:t>
            </a:r>
            <a:r>
              <a:rPr lang="ru-RU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 собственное кэширование, честные «вычисления в памяти»…)   </a:t>
            </a:r>
            <a:endParaRPr lang="ru-RU" sz="1600" i="1" dirty="0">
              <a:solidFill>
                <a:srgbClr val="00239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70213" y="335560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32027"/>
                </a:solidFill>
                <a:latin typeface="Arial" panose="020B0604020202020204" pitchFamily="34" charset="0"/>
              </a:rPr>
              <a:t>КИС</a:t>
            </a:r>
            <a:endParaRPr lang="ru-RU" dirty="0">
              <a:solidFill>
                <a:srgbClr val="F32027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77636" y="3447567"/>
            <a:ext cx="348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Поддержка любого «дерева» ОРГСТРУКТУРЫ и сложного ландшафта </a:t>
            </a:r>
            <a:r>
              <a:rPr lang="ru-RU" sz="1600" i="1" dirty="0" err="1" smtClean="0">
                <a:solidFill>
                  <a:srgbClr val="00239B"/>
                </a:solidFill>
                <a:latin typeface="Arial" panose="020B0604020202020204" pitchFamily="34" charset="0"/>
              </a:rPr>
              <a:t>КИСов</a:t>
            </a:r>
            <a:r>
              <a:rPr lang="ru-RU" sz="1600" i="1" dirty="0" smtClean="0">
                <a:solidFill>
                  <a:srgbClr val="00239B"/>
                </a:solidFill>
                <a:latin typeface="Arial" panose="020B0604020202020204" pitchFamily="34" charset="0"/>
              </a:rPr>
              <a:t>…</a:t>
            </a:r>
            <a:endParaRPr lang="ru-RU" sz="1600" i="1" dirty="0">
              <a:solidFill>
                <a:srgbClr val="00239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5325" y="4702402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«ОПТИМУМ УИС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ММС» </a:t>
            </a:r>
            <a:r>
              <a:rPr lang="ru-RU" b="1" i="1" dirty="0" smtClean="0">
                <a:latin typeface="Arial" panose="020B0604020202020204" pitchFamily="34" charset="0"/>
              </a:rPr>
              <a:t>(</a:t>
            </a:r>
            <a:r>
              <a:rPr lang="en-US" b="1" i="1" dirty="0" smtClean="0">
                <a:latin typeface="Arial" panose="020B0604020202020204" pitchFamily="34" charset="0"/>
              </a:rPr>
              <a:t>N1657 </a:t>
            </a:r>
            <a:r>
              <a:rPr lang="ru-RU" b="1" i="1" dirty="0" smtClean="0">
                <a:latin typeface="Arial" panose="020B0604020202020204" pitchFamily="34" charset="0"/>
              </a:rPr>
              <a:t>в Едином реестре российского ПО) </a:t>
            </a:r>
            <a:r>
              <a:rPr lang="ru-RU" i="1" dirty="0" smtClean="0">
                <a:latin typeface="Arial" panose="020B0604020202020204" pitchFamily="34" charset="0"/>
              </a:rPr>
              <a:t>предоставляет достоверные данные для расчета коэффициента загрузки оборудования (КЗО) в автоматическом режиме.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049" y="1992972"/>
            <a:ext cx="2669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</a:rPr>
              <a:t>Датчик</a:t>
            </a:r>
            <a:r>
              <a:rPr lang="ru-RU" sz="1100" dirty="0">
                <a:latin typeface="Arial" panose="020B0604020202020204" pitchFamily="34" charset="0"/>
              </a:rPr>
              <a:t>и</a:t>
            </a:r>
            <a:r>
              <a:rPr lang="ru-RU" sz="1100" dirty="0" smtClean="0">
                <a:latin typeface="Arial" panose="020B0604020202020204" pitchFamily="34" charset="0"/>
              </a:rPr>
              <a:t> тока</a:t>
            </a:r>
            <a:r>
              <a:rPr lang="en-US" sz="1100" dirty="0" smtClean="0">
                <a:latin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</a:rPr>
              <a:t>вибрации, давления….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558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327156" y="5965302"/>
            <a:ext cx="2853748" cy="43088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spcAft>
                <a:spcPts val="975"/>
              </a:spcAft>
              <a:buClr>
                <a:srgbClr val="0070C0"/>
              </a:buClr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У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лучшение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качества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выполнения основных ПР и ТОРО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19008" y="5965301"/>
            <a:ext cx="3125934" cy="430887"/>
          </a:xfrm>
          <a:prstGeom prst="rect">
            <a:avLst/>
          </a:prstGeom>
          <a:noFill/>
        </p:spPr>
        <p:txBody>
          <a:bodyPr wrap="square" lIns="0" tIns="0" rIns="74295" bIns="0" rtlCol="0">
            <a:spAutoFit/>
          </a:bodyPr>
          <a:lstStyle/>
          <a:p>
            <a:pPr algn="ctr">
              <a:spcAft>
                <a:spcPts val="975"/>
              </a:spcAft>
              <a:buClr>
                <a:srgbClr val="0070C0"/>
              </a:buClr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Удешевление себестоимости продукции и ТОРО.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59885" y="2778472"/>
            <a:ext cx="4444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Уменьшение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производственных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потерь от простоев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из-за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технической неисправности оборудования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за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счет автоматизации процессов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учета КЗО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40850" y="2919522"/>
            <a:ext cx="462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Общее повышение производительности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при значительном повышении качества труда и повышении дисциплины выполнения требований ТЕХНИКИ БЕЗОПАСНОСТИ.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889954" y="4046178"/>
            <a:ext cx="1728151" cy="1728151"/>
            <a:chOff x="2214584" y="1039853"/>
            <a:chExt cx="2028210" cy="2028210"/>
          </a:xfrm>
        </p:grpSpPr>
        <p:sp>
          <p:nvSpPr>
            <p:cNvPr id="4" name="Овал 3"/>
            <p:cNvSpPr/>
            <p:nvPr/>
          </p:nvSpPr>
          <p:spPr>
            <a:xfrm>
              <a:off x="2214584" y="1039853"/>
              <a:ext cx="2028210" cy="202821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437" y="1413080"/>
              <a:ext cx="1635828" cy="1191087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347112" y="882968"/>
            <a:ext cx="1716730" cy="1716730"/>
            <a:chOff x="7509807" y="1030924"/>
            <a:chExt cx="1716730" cy="1716730"/>
          </a:xfrm>
        </p:grpSpPr>
        <p:sp>
          <p:nvSpPr>
            <p:cNvPr id="28" name="Овал 27"/>
            <p:cNvSpPr/>
            <p:nvPr/>
          </p:nvSpPr>
          <p:spPr>
            <a:xfrm>
              <a:off x="7509807" y="1030924"/>
              <a:ext cx="1716730" cy="1716730"/>
            </a:xfrm>
            <a:prstGeom prst="ellipse">
              <a:avLst/>
            </a:prstGeom>
            <a:solidFill>
              <a:srgbClr val="002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400" dirty="0">
                <a:latin typeface="Arial Black" panose="020B0A040201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3350" y="1281291"/>
              <a:ext cx="1226046" cy="1130155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7952466" y="1249582"/>
              <a:ext cx="415706" cy="415706"/>
              <a:chOff x="2845850" y="1228824"/>
              <a:chExt cx="415706" cy="41570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845850" y="1228824"/>
                <a:ext cx="415706" cy="41570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2" descr="ÐÐ°ÑÑÐ¸Ð½ÐºÐ¸ Ð¿Ð¾ Ð·Ð°Ð¿ÑÐ¾ÑÑ smart sensor png icon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06398" y="1308321"/>
                <a:ext cx="294609" cy="256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552" y="936763"/>
            <a:ext cx="1810210" cy="1810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77" y="3901857"/>
            <a:ext cx="1905000" cy="1905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975271" y="476250"/>
            <a:ext cx="5640387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9847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3125893" y="2416507"/>
            <a:ext cx="1037757" cy="934529"/>
          </a:xfrm>
          <a:prstGeom prst="can">
            <a:avLst/>
          </a:prstGeom>
          <a:solidFill>
            <a:srgbClr val="002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ОПТИМУМ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 flipH="1">
            <a:off x="4386937" y="3227975"/>
            <a:ext cx="11962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торговыми представителями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5876735" y="2669238"/>
            <a:ext cx="14766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Торговые представители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485949" y="4051250"/>
            <a:ext cx="79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</a:p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Накладные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 flipV="1">
            <a:off x="4219538" y="4081060"/>
            <a:ext cx="363647" cy="679044"/>
          </a:xfrm>
          <a:prstGeom prst="rect">
            <a:avLst/>
          </a:prstGeom>
          <a:ln w="22225">
            <a:noFill/>
            <a:headEnd type="arrow"/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 rot="5400000">
            <a:off x="3646926" y="4271948"/>
            <a:ext cx="341508" cy="205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874580" y="4066113"/>
            <a:ext cx="10032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356" y="348696"/>
            <a:ext cx="9087497" cy="576263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00239B"/>
                </a:solidFill>
              </a:rPr>
              <a:t>Российское ПО трансформировало розничный бизнес…</a:t>
            </a:r>
            <a:endParaRPr lang="ru-RU" b="0" dirty="0">
              <a:solidFill>
                <a:srgbClr val="00239B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5601" y="2083199"/>
            <a:ext cx="2156540" cy="1478465"/>
            <a:chOff x="321960" y="2468141"/>
            <a:chExt cx="2156540" cy="147846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1960" y="2468141"/>
              <a:ext cx="2156540" cy="1478465"/>
              <a:chOff x="512430" y="1258980"/>
              <a:chExt cx="2156540" cy="1478465"/>
            </a:xfrm>
          </p:grpSpPr>
          <p:sp>
            <p:nvSpPr>
              <p:cNvPr id="88" name="Блок-схема: несколько документов 87"/>
              <p:cNvSpPr/>
              <p:nvPr/>
            </p:nvSpPr>
            <p:spPr>
              <a:xfrm>
                <a:off x="512430" y="1691308"/>
                <a:ext cx="902802" cy="769580"/>
              </a:xfrm>
              <a:prstGeom prst="flowChartMultidocument">
                <a:avLst/>
              </a:prstGeom>
              <a:solidFill>
                <a:srgbClr val="D20000"/>
              </a:solidFill>
              <a:ln>
                <a:solidFill>
                  <a:srgbClr val="FF000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КИС</a:t>
                </a:r>
                <a:endParaRPr lang="ru-RU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220166" y="1627996"/>
                <a:ext cx="18473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1606977" y="2011869"/>
                <a:ext cx="65915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Заказы</a:t>
                </a:r>
              </a:p>
              <a:p>
                <a:r>
                  <a:rPr lang="ru-RU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Отгрузки</a:t>
                </a:r>
              </a:p>
              <a:p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Оплаты</a:t>
                </a:r>
              </a:p>
            </p:txBody>
          </p:sp>
          <p:sp>
            <p:nvSpPr>
              <p:cNvPr id="161" name="Прямоугольник 160"/>
              <p:cNvSpPr/>
              <p:nvPr/>
            </p:nvSpPr>
            <p:spPr>
              <a:xfrm>
                <a:off x="1737290" y="2506613"/>
                <a:ext cx="18473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1226373" y="1258980"/>
                <a:ext cx="14425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Цены </a:t>
                </a:r>
              </a:p>
              <a:p>
                <a:pPr algn="r"/>
                <a:r>
                  <a:rPr lang="ru-RU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Товары</a:t>
                </a:r>
              </a:p>
              <a:p>
                <a:pPr algn="r"/>
                <a:r>
                  <a:rPr lang="ru-RU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Торговые точки</a:t>
                </a:r>
              </a:p>
              <a:p>
                <a:pPr algn="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Накладные</a:t>
                </a:r>
              </a:p>
              <a:p>
                <a:pPr algn="r"/>
                <a:endParaRPr lang="ru-RU" sz="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" name="Прямоугольник 132"/>
            <p:cNvSpPr/>
            <p:nvPr/>
          </p:nvSpPr>
          <p:spPr>
            <a:xfrm>
              <a:off x="1506842" y="3520265"/>
              <a:ext cx="1847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2" name="Прямоугольник 191"/>
          <p:cNvSpPr/>
          <p:nvPr/>
        </p:nvSpPr>
        <p:spPr>
          <a:xfrm>
            <a:off x="4450954" y="2879600"/>
            <a:ext cx="7080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4005483" y="2227675"/>
            <a:ext cx="14425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Цены </a:t>
            </a:r>
          </a:p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</a:p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Торговые точки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28587" y="3749409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Супервайзеры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68284" y="3470219"/>
            <a:ext cx="857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Отгрузки</a:t>
            </a:r>
          </a:p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Оплаты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2911712" y="3810545"/>
            <a:ext cx="989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Чеки онлайн 54-ФЗ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3134527" y="1756525"/>
            <a:ext cx="990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Маршруты</a:t>
            </a: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Торговые </a:t>
            </a:r>
            <a:b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72" y="2235242"/>
            <a:ext cx="446175" cy="446175"/>
          </a:xfrm>
          <a:prstGeom prst="rect">
            <a:avLst/>
          </a:prstGeom>
        </p:spPr>
      </p:pic>
      <p:grpSp>
        <p:nvGrpSpPr>
          <p:cNvPr id="155" name="Группа 154"/>
          <p:cNvGrpSpPr/>
          <p:nvPr/>
        </p:nvGrpSpPr>
        <p:grpSpPr>
          <a:xfrm>
            <a:off x="5907064" y="1971081"/>
            <a:ext cx="894739" cy="763453"/>
            <a:chOff x="4534178" y="2054684"/>
            <a:chExt cx="1275507" cy="1088350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4534178" y="2054684"/>
              <a:ext cx="849099" cy="812987"/>
              <a:chOff x="4534178" y="2054684"/>
              <a:chExt cx="849099" cy="812987"/>
            </a:xfrm>
          </p:grpSpPr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34178" y="2054684"/>
                <a:ext cx="849099" cy="812987"/>
              </a:xfrm>
              <a:prstGeom prst="rect">
                <a:avLst/>
              </a:prstGeom>
            </p:spPr>
          </p:pic>
          <p:grpSp>
            <p:nvGrpSpPr>
              <p:cNvPr id="162" name="Группа 161"/>
              <p:cNvGrpSpPr/>
              <p:nvPr/>
            </p:nvGrpSpPr>
            <p:grpSpPr>
              <a:xfrm>
                <a:off x="4895833" y="2311654"/>
                <a:ext cx="171668" cy="45719"/>
                <a:chOff x="4895833" y="2311654"/>
                <a:chExt cx="171668" cy="45719"/>
              </a:xfrm>
            </p:grpSpPr>
            <p:sp>
              <p:nvSpPr>
                <p:cNvPr id="164" name="Овал 163"/>
                <p:cNvSpPr/>
                <p:nvPr/>
              </p:nvSpPr>
              <p:spPr>
                <a:xfrm>
                  <a:off x="4895833" y="2311654"/>
                  <a:ext cx="45719" cy="4571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169" name="Овал 168"/>
                <p:cNvSpPr/>
                <p:nvPr/>
              </p:nvSpPr>
              <p:spPr>
                <a:xfrm>
                  <a:off x="5021782" y="2311654"/>
                  <a:ext cx="45719" cy="4571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4"/>
                    </a:solidFill>
                  </a:endParaRPr>
                </a:p>
              </p:txBody>
            </p:sp>
          </p:grpSp>
        </p:grpSp>
        <p:pic>
          <p:nvPicPr>
            <p:cNvPr id="157" name="Picture 16" descr="https://cdn1.iconfinder.com/data/icons/general-9/500/iPad-256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024" y="2357373"/>
              <a:ext cx="785661" cy="78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8913243" y="2082731"/>
            <a:ext cx="2562071" cy="444853"/>
            <a:chOff x="8873775" y="2125977"/>
            <a:chExt cx="2562071" cy="444853"/>
          </a:xfrm>
        </p:grpSpPr>
        <p:sp>
          <p:nvSpPr>
            <p:cNvPr id="283" name="Прямоугольник 282"/>
            <p:cNvSpPr/>
            <p:nvPr/>
          </p:nvSpPr>
          <p:spPr>
            <a:xfrm>
              <a:off x="8873775" y="2217942"/>
              <a:ext cx="20309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D2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Новые заказчики</a:t>
              </a:r>
            </a:p>
          </p:txBody>
        </p:sp>
        <p:pic>
          <p:nvPicPr>
            <p:cNvPr id="284" name="Рисунок 28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993" y="2125977"/>
              <a:ext cx="444853" cy="444853"/>
            </a:xfrm>
            <a:prstGeom prst="rect">
              <a:avLst/>
            </a:prstGeom>
          </p:spPr>
        </p:pic>
      </p:grpSp>
      <p:grpSp>
        <p:nvGrpSpPr>
          <p:cNvPr id="285" name="Группа 284"/>
          <p:cNvGrpSpPr/>
          <p:nvPr/>
        </p:nvGrpSpPr>
        <p:grpSpPr>
          <a:xfrm>
            <a:off x="8929796" y="3608883"/>
            <a:ext cx="2614593" cy="438237"/>
            <a:chOff x="434689" y="3369262"/>
            <a:chExt cx="2614593" cy="438237"/>
          </a:xfrm>
        </p:grpSpPr>
        <p:sp>
          <p:nvSpPr>
            <p:cNvPr id="286" name="Прямоугольник 285"/>
            <p:cNvSpPr/>
            <p:nvPr/>
          </p:nvSpPr>
          <p:spPr>
            <a:xfrm>
              <a:off x="434689" y="3432060"/>
              <a:ext cx="23818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D2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</a:t>
              </a:r>
              <a:r>
                <a:rPr lang="ru-RU" sz="1600" dirty="0" smtClean="0">
                  <a:solidFill>
                    <a:srgbClr val="D2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прибыли</a:t>
              </a:r>
              <a:endParaRPr lang="ru-RU" sz="1600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7" name="Рисунок 28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8091">
              <a:off x="2611045" y="3369262"/>
              <a:ext cx="438237" cy="438237"/>
            </a:xfrm>
            <a:prstGeom prst="rect">
              <a:avLst/>
            </a:prstGeom>
          </p:spPr>
        </p:pic>
      </p:grpSp>
      <p:grpSp>
        <p:nvGrpSpPr>
          <p:cNvPr id="288" name="Группа 287"/>
          <p:cNvGrpSpPr/>
          <p:nvPr/>
        </p:nvGrpSpPr>
        <p:grpSpPr>
          <a:xfrm>
            <a:off x="8940308" y="2869039"/>
            <a:ext cx="2583799" cy="470864"/>
            <a:chOff x="81481" y="2505279"/>
            <a:chExt cx="2583799" cy="470864"/>
          </a:xfrm>
        </p:grpSpPr>
        <p:sp>
          <p:nvSpPr>
            <p:cNvPr id="289" name="Прямоугольник 288"/>
            <p:cNvSpPr/>
            <p:nvPr/>
          </p:nvSpPr>
          <p:spPr>
            <a:xfrm>
              <a:off x="81481" y="2637589"/>
              <a:ext cx="13862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rgbClr val="DB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 продаж</a:t>
              </a:r>
              <a:endParaRPr lang="ru-RU" sz="1600" dirty="0">
                <a:solidFill>
                  <a:srgbClr val="DB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0" name="Рисунок 28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74" y="2505279"/>
              <a:ext cx="461906" cy="461906"/>
            </a:xfrm>
            <a:prstGeom prst="rect">
              <a:avLst/>
            </a:prstGeom>
          </p:spPr>
        </p:pic>
      </p:grpSp>
      <p:sp>
        <p:nvSpPr>
          <p:cNvPr id="291" name="Прямоугольник 290"/>
          <p:cNvSpPr/>
          <p:nvPr/>
        </p:nvSpPr>
        <p:spPr>
          <a:xfrm>
            <a:off x="7870951" y="4249582"/>
            <a:ext cx="1048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Несетевая розница</a:t>
            </a:r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382974" y="2749359"/>
            <a:ext cx="1128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382974" y="2891725"/>
            <a:ext cx="1128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335812" y="3197885"/>
            <a:ext cx="120373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 стрелкой 292"/>
          <p:cNvCxnSpPr/>
          <p:nvPr/>
        </p:nvCxnSpPr>
        <p:spPr>
          <a:xfrm>
            <a:off x="1746111" y="2747242"/>
            <a:ext cx="1128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 стрелкой 293"/>
          <p:cNvCxnSpPr/>
          <p:nvPr/>
        </p:nvCxnSpPr>
        <p:spPr>
          <a:xfrm flipH="1">
            <a:off x="1694424" y="2836761"/>
            <a:ext cx="1128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" name="Рисунок 29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27" y="3223159"/>
            <a:ext cx="446175" cy="446175"/>
          </a:xfrm>
          <a:prstGeom prst="rect">
            <a:avLst/>
          </a:prstGeom>
        </p:spPr>
      </p:pic>
      <p:grpSp>
        <p:nvGrpSpPr>
          <p:cNvPr id="298" name="Группа 297"/>
          <p:cNvGrpSpPr/>
          <p:nvPr/>
        </p:nvGrpSpPr>
        <p:grpSpPr>
          <a:xfrm>
            <a:off x="5910055" y="3006988"/>
            <a:ext cx="894739" cy="763453"/>
            <a:chOff x="4534178" y="2054684"/>
            <a:chExt cx="1275507" cy="1088350"/>
          </a:xfrm>
        </p:grpSpPr>
        <p:grpSp>
          <p:nvGrpSpPr>
            <p:cNvPr id="299" name="Группа 298"/>
            <p:cNvGrpSpPr/>
            <p:nvPr/>
          </p:nvGrpSpPr>
          <p:grpSpPr>
            <a:xfrm>
              <a:off x="4534178" y="2054684"/>
              <a:ext cx="849099" cy="812987"/>
              <a:chOff x="4534178" y="2054684"/>
              <a:chExt cx="849099" cy="812987"/>
            </a:xfrm>
          </p:grpSpPr>
          <p:pic>
            <p:nvPicPr>
              <p:cNvPr id="301" name="Рисунок 300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34178" y="2054684"/>
                <a:ext cx="849099" cy="812987"/>
              </a:xfrm>
              <a:prstGeom prst="rect">
                <a:avLst/>
              </a:prstGeom>
            </p:spPr>
          </p:pic>
          <p:grpSp>
            <p:nvGrpSpPr>
              <p:cNvPr id="302" name="Группа 301"/>
              <p:cNvGrpSpPr/>
              <p:nvPr/>
            </p:nvGrpSpPr>
            <p:grpSpPr>
              <a:xfrm>
                <a:off x="4895833" y="2311654"/>
                <a:ext cx="171668" cy="45719"/>
                <a:chOff x="4895833" y="2311654"/>
                <a:chExt cx="171668" cy="45719"/>
              </a:xfrm>
            </p:grpSpPr>
            <p:sp>
              <p:nvSpPr>
                <p:cNvPr id="303" name="Овал 302"/>
                <p:cNvSpPr/>
                <p:nvPr/>
              </p:nvSpPr>
              <p:spPr>
                <a:xfrm>
                  <a:off x="4895833" y="2311654"/>
                  <a:ext cx="45719" cy="4571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04" name="Овал 303"/>
                <p:cNvSpPr/>
                <p:nvPr/>
              </p:nvSpPr>
              <p:spPr>
                <a:xfrm>
                  <a:off x="5021782" y="2311654"/>
                  <a:ext cx="45719" cy="4571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4"/>
                    </a:solidFill>
                  </a:endParaRPr>
                </a:p>
              </p:txBody>
            </p:sp>
          </p:grpSp>
        </p:grpSp>
        <p:pic>
          <p:nvPicPr>
            <p:cNvPr id="300" name="Picture 16" descr="https://cdn1.iconfinder.com/data/icons/general-9/500/iPad-256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024" y="2357373"/>
              <a:ext cx="785661" cy="78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5511789" y="4016745"/>
            <a:ext cx="1752204" cy="973778"/>
            <a:chOff x="5551496" y="4224909"/>
            <a:chExt cx="1752204" cy="973778"/>
          </a:xfrm>
        </p:grpSpPr>
        <p:pic>
          <p:nvPicPr>
            <p:cNvPr id="305" name="Picture 18" descr="http://icons.iconarchive.com/icons/icons8/ios7/512/Finance-Pos-Terminal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115" y="4487403"/>
              <a:ext cx="437736" cy="43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Рисунок 3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525" y="4478385"/>
              <a:ext cx="446175" cy="446175"/>
            </a:xfrm>
            <a:prstGeom prst="rect">
              <a:avLst/>
            </a:prstGeom>
          </p:spPr>
        </p:pic>
        <p:grpSp>
          <p:nvGrpSpPr>
            <p:cNvPr id="309" name="Группа 308"/>
            <p:cNvGrpSpPr/>
            <p:nvPr/>
          </p:nvGrpSpPr>
          <p:grpSpPr>
            <a:xfrm>
              <a:off x="5551496" y="4224909"/>
              <a:ext cx="894739" cy="763453"/>
              <a:chOff x="4534178" y="2054684"/>
              <a:chExt cx="1275507" cy="1088350"/>
            </a:xfrm>
          </p:grpSpPr>
          <p:grpSp>
            <p:nvGrpSpPr>
              <p:cNvPr id="310" name="Группа 309"/>
              <p:cNvGrpSpPr/>
              <p:nvPr/>
            </p:nvGrpSpPr>
            <p:grpSpPr>
              <a:xfrm>
                <a:off x="4534178" y="2054684"/>
                <a:ext cx="849099" cy="812987"/>
                <a:chOff x="4534178" y="2054684"/>
                <a:chExt cx="849099" cy="812987"/>
              </a:xfrm>
            </p:grpSpPr>
            <p:pic>
              <p:nvPicPr>
                <p:cNvPr id="312" name="Рисунок 31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534178" y="2054684"/>
                  <a:ext cx="849099" cy="812987"/>
                </a:xfrm>
                <a:prstGeom prst="rect">
                  <a:avLst/>
                </a:prstGeom>
              </p:spPr>
            </p:pic>
            <p:grpSp>
              <p:nvGrpSpPr>
                <p:cNvPr id="313" name="Группа 312"/>
                <p:cNvGrpSpPr/>
                <p:nvPr/>
              </p:nvGrpSpPr>
              <p:grpSpPr>
                <a:xfrm>
                  <a:off x="4895833" y="2311654"/>
                  <a:ext cx="171668" cy="45719"/>
                  <a:chOff x="4895833" y="2311654"/>
                  <a:chExt cx="171668" cy="45719"/>
                </a:xfrm>
              </p:grpSpPr>
              <p:sp>
                <p:nvSpPr>
                  <p:cNvPr id="314" name="Овал 313"/>
                  <p:cNvSpPr/>
                  <p:nvPr/>
                </p:nvSpPr>
                <p:spPr>
                  <a:xfrm>
                    <a:off x="4895833" y="2311654"/>
                    <a:ext cx="45719" cy="4571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4"/>
                      </a:solidFill>
                    </a:endParaRPr>
                  </a:p>
                </p:txBody>
              </p:sp>
              <p:sp>
                <p:nvSpPr>
                  <p:cNvPr id="315" name="Овал 314"/>
                  <p:cNvSpPr/>
                  <p:nvPr/>
                </p:nvSpPr>
                <p:spPr>
                  <a:xfrm>
                    <a:off x="5021782" y="2311654"/>
                    <a:ext cx="45719" cy="4571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4"/>
                      </a:solidFill>
                    </a:endParaRPr>
                  </a:p>
                </p:txBody>
              </p:sp>
            </p:grpSp>
          </p:grpSp>
          <p:pic>
            <p:nvPicPr>
              <p:cNvPr id="311" name="Picture 16" descr="https://cdn1.iconfinder.com/data/icons/general-9/500/iPad-25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4024" y="2357373"/>
                <a:ext cx="785661" cy="785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6" name="Прямоугольник 315"/>
            <p:cNvSpPr/>
            <p:nvPr/>
          </p:nvSpPr>
          <p:spPr>
            <a:xfrm>
              <a:off x="6184980" y="4983243"/>
              <a:ext cx="8579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Экспедиторы</a:t>
              </a:r>
              <a:endParaRPr lang="ru-RU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820253" y="3446248"/>
            <a:ext cx="1540973" cy="959242"/>
            <a:chOff x="7658620" y="3381187"/>
            <a:chExt cx="1540973" cy="959242"/>
          </a:xfrm>
        </p:grpSpPr>
        <p:sp>
          <p:nvSpPr>
            <p:cNvPr id="56" name="Пирог 55"/>
            <p:cNvSpPr/>
            <p:nvPr/>
          </p:nvSpPr>
          <p:spPr>
            <a:xfrm rot="18736979">
              <a:off x="7783654" y="4096775"/>
              <a:ext cx="73958" cy="324025"/>
            </a:xfrm>
            <a:custGeom>
              <a:avLst/>
              <a:gdLst>
                <a:gd name="connsiteX0" fmla="*/ 630806 w 1242204"/>
                <a:gd name="connsiteY0" fmla="*/ 1242128 h 1242204"/>
                <a:gd name="connsiteX1" fmla="*/ 86476 w 1242204"/>
                <a:gd name="connsiteY1" fmla="*/ 937239 h 1242204"/>
                <a:gd name="connsiteX2" fmla="*/ 81602 w 1242204"/>
                <a:gd name="connsiteY2" fmla="*/ 313357 h 1242204"/>
                <a:gd name="connsiteX3" fmla="*/ 621102 w 1242204"/>
                <a:gd name="connsiteY3" fmla="*/ 0 h 1242204"/>
                <a:gd name="connsiteX4" fmla="*/ 621102 w 1242204"/>
                <a:gd name="connsiteY4" fmla="*/ 621102 h 1242204"/>
                <a:gd name="connsiteX5" fmla="*/ 630806 w 1242204"/>
                <a:gd name="connsiteY5" fmla="*/ 1242128 h 1242204"/>
                <a:gd name="connsiteX0" fmla="*/ 630806 w 630806"/>
                <a:gd name="connsiteY0" fmla="*/ 1242128 h 1242204"/>
                <a:gd name="connsiteX1" fmla="*/ 86476 w 630806"/>
                <a:gd name="connsiteY1" fmla="*/ 937239 h 1242204"/>
                <a:gd name="connsiteX2" fmla="*/ 81602 w 630806"/>
                <a:gd name="connsiteY2" fmla="*/ 313357 h 1242204"/>
                <a:gd name="connsiteX3" fmla="*/ 621102 w 630806"/>
                <a:gd name="connsiteY3" fmla="*/ 0 h 1242204"/>
                <a:gd name="connsiteX4" fmla="*/ 630806 w 630806"/>
                <a:gd name="connsiteY4" fmla="*/ 1242128 h 1242204"/>
                <a:gd name="connsiteX0" fmla="*/ 630806 w 870291"/>
                <a:gd name="connsiteY0" fmla="*/ 1242128 h 1385223"/>
                <a:gd name="connsiteX1" fmla="*/ 86476 w 870291"/>
                <a:gd name="connsiteY1" fmla="*/ 937239 h 1385223"/>
                <a:gd name="connsiteX2" fmla="*/ 81602 w 870291"/>
                <a:gd name="connsiteY2" fmla="*/ 313357 h 1385223"/>
                <a:gd name="connsiteX3" fmla="*/ 621102 w 870291"/>
                <a:gd name="connsiteY3" fmla="*/ 0 h 1385223"/>
                <a:gd name="connsiteX4" fmla="*/ 870291 w 870291"/>
                <a:gd name="connsiteY4" fmla="*/ 1385223 h 1385223"/>
                <a:gd name="connsiteX0" fmla="*/ 630806 w 2215589"/>
                <a:gd name="connsiteY0" fmla="*/ 1242128 h 1242204"/>
                <a:gd name="connsiteX1" fmla="*/ 86476 w 2215589"/>
                <a:gd name="connsiteY1" fmla="*/ 937239 h 1242204"/>
                <a:gd name="connsiteX2" fmla="*/ 81602 w 2215589"/>
                <a:gd name="connsiteY2" fmla="*/ 313357 h 1242204"/>
                <a:gd name="connsiteX3" fmla="*/ 621102 w 2215589"/>
                <a:gd name="connsiteY3" fmla="*/ 0 h 1242204"/>
                <a:gd name="connsiteX4" fmla="*/ 2215588 w 2215589"/>
                <a:gd name="connsiteY4" fmla="*/ 402497 h 1242204"/>
                <a:gd name="connsiteX0" fmla="*/ 630806 w 630806"/>
                <a:gd name="connsiteY0" fmla="*/ 1242128 h 1242204"/>
                <a:gd name="connsiteX1" fmla="*/ 86476 w 630806"/>
                <a:gd name="connsiteY1" fmla="*/ 937239 h 1242204"/>
                <a:gd name="connsiteX2" fmla="*/ 81602 w 630806"/>
                <a:gd name="connsiteY2" fmla="*/ 313357 h 1242204"/>
                <a:gd name="connsiteX3" fmla="*/ 621102 w 630806"/>
                <a:gd name="connsiteY3" fmla="*/ 0 h 1242204"/>
                <a:gd name="connsiteX0" fmla="*/ 630806 w 630806"/>
                <a:gd name="connsiteY0" fmla="*/ 928770 h 928846"/>
                <a:gd name="connsiteX1" fmla="*/ 86476 w 630806"/>
                <a:gd name="connsiteY1" fmla="*/ 623881 h 928846"/>
                <a:gd name="connsiteX2" fmla="*/ 81602 w 630806"/>
                <a:gd name="connsiteY2" fmla="*/ -1 h 928846"/>
                <a:gd name="connsiteX0" fmla="*/ 86476 w 86475"/>
                <a:gd name="connsiteY0" fmla="*/ 623883 h 623883"/>
                <a:gd name="connsiteX1" fmla="*/ 81602 w 86475"/>
                <a:gd name="connsiteY1" fmla="*/ 1 h 62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75" h="623883">
                  <a:moveTo>
                    <a:pt x="86476" y="623883"/>
                  </a:moveTo>
                  <a:cubicBezTo>
                    <a:pt x="-27057" y="431884"/>
                    <a:pt x="-28918" y="193750"/>
                    <a:pt x="81602" y="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58" name="Прямая со стрелкой 57"/>
            <p:cNvCxnSpPr>
              <a:stCxn id="56" idx="1"/>
              <a:endCxn id="21" idx="3"/>
            </p:cNvCxnSpPr>
            <p:nvPr/>
          </p:nvCxnSpPr>
          <p:spPr>
            <a:xfrm flipV="1">
              <a:off x="7722847" y="3381187"/>
              <a:ext cx="2259" cy="744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56" idx="0"/>
            </p:cNvCxnSpPr>
            <p:nvPr/>
          </p:nvCxnSpPr>
          <p:spPr>
            <a:xfrm>
              <a:off x="7965375" y="4340429"/>
              <a:ext cx="12342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48" y="2079691"/>
            <a:ext cx="527945" cy="596578"/>
          </a:xfrm>
          <a:prstGeom prst="rect">
            <a:avLst/>
          </a:prstGeom>
        </p:spPr>
      </p:pic>
      <p:pic>
        <p:nvPicPr>
          <p:cNvPr id="319" name="Рисунок 31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69" y="2840685"/>
            <a:ext cx="527945" cy="596578"/>
          </a:xfrm>
          <a:prstGeom prst="rect">
            <a:avLst/>
          </a:prstGeom>
        </p:spPr>
      </p:pic>
      <p:pic>
        <p:nvPicPr>
          <p:cNvPr id="320" name="Рисунок 319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27" y="3571627"/>
            <a:ext cx="527945" cy="596578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9179630" y="1155969"/>
            <a:ext cx="16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Результат……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016049" y="1838426"/>
            <a:ext cx="3696526" cy="2936654"/>
          </a:xfrm>
          <a:prstGeom prst="roundRect">
            <a:avLst>
              <a:gd name="adj" fmla="val 6453"/>
            </a:avLst>
          </a:prstGeom>
          <a:noFill/>
          <a:ln w="12700">
            <a:solidFill>
              <a:schemeClr val="tx1"/>
            </a:solidFill>
            <a:prstDash val="dash"/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353421" y="3403928"/>
            <a:ext cx="539015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Прямоугольник 322"/>
          <p:cNvSpPr/>
          <p:nvPr/>
        </p:nvSpPr>
        <p:spPr>
          <a:xfrm>
            <a:off x="7366990" y="3518577"/>
            <a:ext cx="708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Заказы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4" name="Прямая со стрелкой 323"/>
          <p:cNvCxnSpPr/>
          <p:nvPr/>
        </p:nvCxnSpPr>
        <p:spPr>
          <a:xfrm flipH="1">
            <a:off x="7353421" y="3538292"/>
            <a:ext cx="539015" cy="0"/>
          </a:xfrm>
          <a:prstGeom prst="straightConnector1">
            <a:avLst/>
          </a:prstGeom>
          <a:ln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Прямоугольник 324"/>
          <p:cNvSpPr/>
          <p:nvPr/>
        </p:nvSpPr>
        <p:spPr>
          <a:xfrm>
            <a:off x="7295401" y="3182747"/>
            <a:ext cx="7080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1427" y="3456517"/>
            <a:ext cx="1464034" cy="866739"/>
            <a:chOff x="651427" y="3456517"/>
            <a:chExt cx="1464034" cy="866739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651427" y="3456517"/>
              <a:ext cx="1464034" cy="866739"/>
              <a:chOff x="5054590" y="3307899"/>
              <a:chExt cx="1464034" cy="866739"/>
            </a:xfrm>
          </p:grpSpPr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4590" y="3307899"/>
                <a:ext cx="978889" cy="833054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95" t="53371"/>
              <a:stretch/>
            </p:blipFill>
            <p:spPr>
              <a:xfrm>
                <a:off x="5989293" y="3832539"/>
                <a:ext cx="529331" cy="342099"/>
              </a:xfrm>
              <a:prstGeom prst="rect">
                <a:avLst/>
              </a:prstGeom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682021" y="3507516"/>
              <a:ext cx="958912" cy="339528"/>
              <a:chOff x="3733087" y="5475276"/>
              <a:chExt cx="958912" cy="339528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3733087" y="5475276"/>
                <a:ext cx="958912" cy="33952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67821"/>
                </a:solidFill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2050" name="Picture 2" descr="ÐÐ°ÑÑÐ¸Ð½ÐºÐ¸ Ð¿Ð¾ Ð·Ð°Ð¿ÑÐ¾ÑÑ Ð´Ð¸ÐºÑÐ¸ Ð»Ð¾Ð³Ð¾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562" y="5481478"/>
                <a:ext cx="882713" cy="304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6722638" y="2035969"/>
            <a:ext cx="519899" cy="184084"/>
            <a:chOff x="2858768" y="5288993"/>
            <a:chExt cx="958912" cy="339528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2858768" y="5288993"/>
              <a:ext cx="958912" cy="3395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67821"/>
              </a:solidFill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95" name="Picture 2" descr="ÐÐ°ÑÑÐ¸Ð½ÐºÐ¸ Ð¿Ð¾ Ð·Ð°Ð¿ÑÐ¾ÑÑ Ð´Ð¸ÐºÑÐ¸ Ð»Ð¾Ð³Ð¾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867" y="5308588"/>
              <a:ext cx="882713" cy="3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6743063" y="3005966"/>
            <a:ext cx="519899" cy="184084"/>
            <a:chOff x="2858768" y="5288993"/>
            <a:chExt cx="958912" cy="339528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858768" y="5288993"/>
              <a:ext cx="958912" cy="3395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67821"/>
              </a:solidFill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00" name="Picture 2" descr="ÐÐ°ÑÑÐ¸Ð½ÐºÐ¸ Ð¿Ð¾ Ð·Ð°Ð¿ÑÐ¾ÑÑ Ð´Ð¸ÐºÑÐ¸ Ð»Ð¾Ð³Ð¾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867" y="5308588"/>
              <a:ext cx="882713" cy="3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>
          <a:xfrm>
            <a:off x="6781774" y="4061236"/>
            <a:ext cx="519899" cy="184084"/>
            <a:chOff x="2858768" y="5288993"/>
            <a:chExt cx="958912" cy="339528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2858768" y="5288993"/>
              <a:ext cx="958912" cy="3395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67821"/>
              </a:solidFill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03" name="Picture 2" descr="ÐÐ°ÑÑÐ¸Ð½ÐºÐ¸ Ð¿Ð¾ Ð·Ð°Ð¿ÑÐ¾ÑÑ Ð´Ð¸ÐºÑÐ¸ Ð»Ð¾Ð³Ð¾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867" y="5308588"/>
              <a:ext cx="882713" cy="3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55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43">
      <a:dk1>
        <a:srgbClr val="000000"/>
      </a:dk1>
      <a:lt1>
        <a:sysClr val="window" lastClr="FFFFFF"/>
      </a:lt1>
      <a:dk2>
        <a:srgbClr val="00239B"/>
      </a:dk2>
      <a:lt2>
        <a:srgbClr val="D2D2DC"/>
      </a:lt2>
      <a:accent1>
        <a:srgbClr val="00239B"/>
      </a:accent1>
      <a:accent2>
        <a:srgbClr val="003BFF"/>
      </a:accent2>
      <a:accent3>
        <a:srgbClr val="00C3C3"/>
      </a:accent3>
      <a:accent4>
        <a:srgbClr val="FF0000"/>
      </a:accent4>
      <a:accent5>
        <a:srgbClr val="9C0CE8"/>
      </a:accent5>
      <a:accent6>
        <a:srgbClr val="D2D2DC"/>
      </a:accent6>
      <a:hlink>
        <a:srgbClr val="1F1F1F"/>
      </a:hlink>
      <a:folHlink>
        <a:srgbClr val="8F8F8F"/>
      </a:folHlink>
    </a:clrScheme>
    <a:fontScheme name="СDC ариа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CB6FAE4-8806-421F-80C5-C701C0F65878}" vid="{E61A972B-4EED-4581-9D4B-B0ADF7BA6628}"/>
    </a:ext>
  </a:extLst>
</a:theme>
</file>

<file path=ppt/theme/theme2.xml><?xml version="1.0" encoding="utf-8"?>
<a:theme xmlns:a="http://schemas.openxmlformats.org/drawingml/2006/main" name="Белый фон">
  <a:themeElements>
    <a:clrScheme name="Другая 44">
      <a:dk1>
        <a:srgbClr val="000000"/>
      </a:dk1>
      <a:lt1>
        <a:sysClr val="window" lastClr="FFFFFF"/>
      </a:lt1>
      <a:dk2>
        <a:srgbClr val="00239B"/>
      </a:dk2>
      <a:lt2>
        <a:srgbClr val="D2D2DC"/>
      </a:lt2>
      <a:accent1>
        <a:srgbClr val="00239B"/>
      </a:accent1>
      <a:accent2>
        <a:srgbClr val="003BFF"/>
      </a:accent2>
      <a:accent3>
        <a:srgbClr val="00C3C3"/>
      </a:accent3>
      <a:accent4>
        <a:srgbClr val="FF0000"/>
      </a:accent4>
      <a:accent5>
        <a:srgbClr val="9C0CE8"/>
      </a:accent5>
      <a:accent6>
        <a:srgbClr val="D2D2DC"/>
      </a:accent6>
      <a:hlink>
        <a:srgbClr val="000000"/>
      </a:hlink>
      <a:folHlink>
        <a:srgbClr val="3F3F3F"/>
      </a:folHlink>
    </a:clrScheme>
    <a:fontScheme name="СDC ариа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Шаблон CDC общий.pptx" id="{8C96DD83-AD22-4A06-AD9B-6740A4CB4CB7}" vid="{08DDA972-DE8C-4402-A3F6-99EF71B6D855}"/>
    </a:ext>
  </a:extLst>
</a:theme>
</file>

<file path=ppt/theme/theme3.xml><?xml version="1.0" encoding="utf-8"?>
<a:theme xmlns:a="http://schemas.openxmlformats.org/drawingml/2006/main" name="1_СиДиСи_ОПТИМУМ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D0CECE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иДиСи_Шаблоны.potx" id="{3CDF1AAD-5998-478D-A310-0017DB8CAC87}" vid="{F469F967-3BDD-4A1A-ABF9-706807CF1D97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11107</TotalTime>
  <Words>2459</Words>
  <Application>Microsoft Office PowerPoint</Application>
  <PresentationFormat>Широкоэкранный</PresentationFormat>
  <Paragraphs>373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Source Sans Pro</vt:lpstr>
      <vt:lpstr>Times New Roman</vt:lpstr>
      <vt:lpstr>Titillium</vt:lpstr>
      <vt:lpstr>Тема1</vt:lpstr>
      <vt:lpstr>Белый фон</vt:lpstr>
      <vt:lpstr>1_СиДиСи_ОПТИМУМ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</vt:lpstr>
      <vt:lpstr>Российское ПО трансформировало розничный бизнес…</vt:lpstr>
      <vt:lpstr>Презентация PowerPoint</vt:lpstr>
      <vt:lpstr>Презентация PowerPoint</vt:lpstr>
      <vt:lpstr>***Базовые возможности Технологической Платформы ОПТИМУМ (Optimum Plaform)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компаний CDC</dc:creator>
  <cp:lastModifiedBy>Az-zari Khuseyn</cp:lastModifiedBy>
  <cp:revision>488</cp:revision>
  <cp:lastPrinted>2018-09-26T15:44:38Z</cp:lastPrinted>
  <dcterms:created xsi:type="dcterms:W3CDTF">2016-10-05T12:06:52Z</dcterms:created>
  <dcterms:modified xsi:type="dcterms:W3CDTF">2018-11-23T10:42:43Z</dcterms:modified>
</cp:coreProperties>
</file>