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9" r:id="rId2"/>
    <p:sldId id="258" r:id="rId3"/>
    <p:sldId id="260" r:id="rId4"/>
    <p:sldId id="271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8EB14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7" autoAdjust="0"/>
    <p:restoredTop sz="94591" autoAdjust="0"/>
  </p:normalViewPr>
  <p:slideViewPr>
    <p:cSldViewPr>
      <p:cViewPr>
        <p:scale>
          <a:sx n="96" d="100"/>
          <a:sy n="96" d="100"/>
        </p:scale>
        <p:origin x="-106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9D12D3-A19D-4F8D-8F75-34757357E8DD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943ADC-9EB3-4F17-849D-88459099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Отвечает Дмитрий.</a:t>
            </a:r>
            <a:r>
              <a:rPr lang="ru-RU" sz="1200" dirty="0" smtClean="0"/>
              <a:t> Тут же можно осветить вопрос про СКУД – куда эту систему можно отнести?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мнение Николая, как консультанта и Дмитрия как оператора</a:t>
            </a:r>
          </a:p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DA16FE-87E8-4B96-B17F-8685512E14A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9" name="Скругленный прямоугольник 8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0" name="Скругленный прямоугольник 9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43188" y="1855788"/>
            <a:ext cx="61436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100" dirty="0">
                <a:solidFill>
                  <a:schemeClr val="bg1"/>
                </a:solidFill>
                <a:latin typeface="+mn-lt"/>
              </a:rPr>
              <a:t>Управляя технологиями, приближаем будущее!</a:t>
            </a:r>
          </a:p>
        </p:txBody>
      </p:sp>
      <p:pic>
        <p:nvPicPr>
          <p:cNvPr id="16" name="Рисунок 45" descr="4CIO_Logo_2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 userDrawn="1"/>
        </p:nvSpPr>
        <p:spPr>
          <a:xfrm>
            <a:off x="2643188" y="2273300"/>
            <a:ext cx="3357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www.4cio.ru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71736" y="1142984"/>
            <a:ext cx="6357982" cy="714380"/>
          </a:xfrm>
        </p:spPr>
        <p:txBody>
          <a:bodyPr anchor="b"/>
          <a:lstStyle>
            <a:lvl1pPr algn="l">
              <a:defRPr sz="36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4CIO-Logo_new_club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428625"/>
            <a:ext cx="1587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0" y="1571612"/>
            <a:ext cx="7929586" cy="1588"/>
          </a:xfrm>
          <a:prstGeom prst="line">
            <a:avLst/>
          </a:prstGeom>
          <a:ln w="10795">
            <a:gradFill>
              <a:gsLst>
                <a:gs pos="10000">
                  <a:schemeClr val="accent1">
                    <a:lumMod val="50000"/>
                  </a:schemeClr>
                </a:gs>
                <a:gs pos="8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642918"/>
            <a:ext cx="8229600" cy="928694"/>
          </a:xfrm>
        </p:spPr>
        <p:txBody>
          <a:bodyPr/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F97E628-985A-4743-8A49-75832B6876F7}" type="datetimeFigureOut">
              <a:rPr lang="ru-RU"/>
              <a:pPr>
                <a:defRPr/>
              </a:pPr>
              <a:t>12.11.2009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83B7B40-0641-46C9-B868-9EACC766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7C34F"/>
        </a:buClr>
        <a:buFont typeface="Georgia" pitchFamily="18" charset="0"/>
        <a:buChar char="▫"/>
        <a:defRPr sz="2000" kern="1200">
          <a:solidFill>
            <a:srgbClr val="A7C34F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amouflage_restangle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2000265"/>
          </a:xfrm>
          <a:prstGeom prst="rect">
            <a:avLst/>
          </a:prstGeom>
        </p:spPr>
      </p:pic>
      <p:pic>
        <p:nvPicPr>
          <p:cNvPr id="14" name="Рисунок 13" descr="Gradient_thin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144000" cy="121444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15304" cy="2143140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Конференция:</a:t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«152 ФЗ – основные ловушки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 способы разминирования»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719142"/>
            <a:ext cx="5429288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Управляя технологиями,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приближаем будущее!</a:t>
            </a:r>
          </a:p>
        </p:txBody>
      </p:sp>
      <p:pic>
        <p:nvPicPr>
          <p:cNvPr id="1026" name="Picture 2" descr="E:\Работа\4CIO\Logotypes\4CIO_Logo_2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66"/>
            <a:ext cx="1000132" cy="100013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85720" y="5429264"/>
            <a:ext cx="1857388" cy="1000132"/>
            <a:chOff x="285720" y="3714467"/>
            <a:chExt cx="3616843" cy="2071988"/>
          </a:xfrm>
        </p:grpSpPr>
        <p:pic>
          <p:nvPicPr>
            <p:cNvPr id="9" name="Рисунок 8" descr="stripes re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1" name="Рисунок 10" descr="mous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2" name="Рисунок 11" descr="znak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6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Сертификация аппаратной части.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Надо ли заменять все или достаточно поставить сертифицированную  железку «для галочки»?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Насколько сложнее сертифицировать свое оборудование самому нежели чем заменять на то, что уже сертифицировано под нужных класс?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7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+mn-lt"/>
              </a:rPr>
              <a:t>Практика применения санкций. </a:t>
            </a:r>
          </a:p>
          <a:p>
            <a:pPr lvl="0"/>
            <a:r>
              <a:rPr lang="ru-RU" sz="2400" dirty="0" smtClean="0">
                <a:latin typeface="+mn-lt"/>
              </a:rPr>
              <a:t>Не проще ли будет оспорить возможные взыскания в суде, чем тратить сейчас деньги на реализацию?</a:t>
            </a:r>
          </a:p>
          <a:p>
            <a:pPr lvl="0"/>
            <a:endParaRPr lang="ru-RU" sz="2400" dirty="0" smtClean="0">
              <a:latin typeface="+mn-lt"/>
            </a:endParaRPr>
          </a:p>
          <a:p>
            <a:pPr lvl="0"/>
            <a:r>
              <a:rPr lang="ru-RU" sz="2400" dirty="0" smtClean="0">
                <a:latin typeface="+mn-lt"/>
              </a:rPr>
              <a:t>Чем это грозит компании?</a:t>
            </a:r>
          </a:p>
          <a:p>
            <a:pPr lvl="0"/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Если компания – интегратор, которая имеет лицензию ФСТЭК провела обследование и выдала сертификат с нарушениями ошибочными заключениями как распространяется ответственность?</a:t>
            </a:r>
            <a:endParaRPr lang="ru-RU" sz="2400" dirty="0">
              <a:latin typeface="+mn-lt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8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Передача </a:t>
            </a:r>
            <a:r>
              <a:rPr lang="ru-RU" sz="2400" dirty="0" err="1" smtClean="0">
                <a:latin typeface="+mn-lt"/>
              </a:rPr>
              <a:t>ПДн</a:t>
            </a:r>
            <a:r>
              <a:rPr lang="ru-RU" sz="2400" dirty="0" smtClean="0">
                <a:latin typeface="+mn-lt"/>
              </a:rPr>
              <a:t> третьим лицам (партнерам, вышестоящей организации).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Как это регламентировать?</a:t>
            </a:r>
          </a:p>
          <a:p>
            <a:r>
              <a:rPr lang="ru-RU" sz="2400" dirty="0" smtClean="0">
                <a:latin typeface="+mn-lt"/>
              </a:rPr>
              <a:t>Какие должны быть документы и как защищать каналы передачи в случае, например, использования почты для передачи файлов с данными?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9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Модель угроз.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Что такое типовая модель угроз? </a:t>
            </a:r>
          </a:p>
          <a:p>
            <a:r>
              <a:rPr lang="ru-RU" sz="2400" dirty="0" smtClean="0">
                <a:latin typeface="+mn-lt"/>
              </a:rPr>
              <a:t>Порядок разработки?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Для каждой ли ИС она отдельно разрабатывается и утверждается?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Что можно отнести к специальной ИС и как разрабатывать для нее модель угроз?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10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В каких случаях необходимо использовать криптозащиту и всегда ли при использовании криптозащиты надо  получать лицензию ФСБ?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Что делать при передаче данных через Интернет, ВОЛС?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Действительно ли при трансграничной передаче использовать шифрованные каналы не обязательно, а при передаче из ИС в ИС, расположенных в разных комнатах надо?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06" y="1071546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Методическое пособие для ИТ Директора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atin typeface="+mn-lt"/>
              </a:rPr>
              <a:t>К конференции мы подготовили методическое пособие, которое имеется у каждого из присутствующих здесь.</a:t>
            </a:r>
          </a:p>
          <a:p>
            <a:pPr>
              <a:defRPr/>
            </a:pPr>
            <a:endParaRPr lang="en-US" sz="2800" dirty="0" smtClean="0">
              <a:latin typeface="+mn-lt"/>
            </a:endParaRPr>
          </a:p>
          <a:p>
            <a:pPr>
              <a:defRPr/>
            </a:pPr>
            <a:r>
              <a:rPr lang="ru-RU" sz="2800" dirty="0" smtClean="0">
                <a:latin typeface="+mn-lt"/>
              </a:rPr>
              <a:t>Мы рассчитываем, что данное методическое пособие, будет иметь продолжение, если оно вызовет интерес.</a:t>
            </a:r>
          </a:p>
          <a:p>
            <a:pPr>
              <a:defRPr/>
            </a:pPr>
            <a:endParaRPr lang="en-US" sz="2800" dirty="0" smtClean="0">
              <a:latin typeface="+mn-lt"/>
            </a:endParaRPr>
          </a:p>
          <a:p>
            <a:pPr>
              <a:defRPr/>
            </a:pPr>
            <a:r>
              <a:rPr lang="ru-RU" sz="2800" dirty="0" smtClean="0">
                <a:latin typeface="+mn-lt"/>
              </a:rPr>
              <a:t>Свои заявки, мнения, предложения по пособию просим высылать на адрес:</a:t>
            </a:r>
            <a:endParaRPr lang="en-US" sz="2800" dirty="0" smtClean="0">
              <a:latin typeface="+mn-lt"/>
            </a:endParaRPr>
          </a:p>
          <a:p>
            <a:pPr algn="ctr">
              <a:defRPr/>
            </a:pPr>
            <a:r>
              <a:rPr lang="en-US" sz="3600" u="sng" dirty="0" smtClean="0">
                <a:solidFill>
                  <a:srgbClr val="0070C0"/>
                </a:solidFill>
                <a:latin typeface="+mn-lt"/>
              </a:rPr>
              <a:t>fz152@4cio.ru</a:t>
            </a:r>
          </a:p>
          <a:p>
            <a:pPr>
              <a:defRPr/>
            </a:pPr>
            <a:endParaRPr lang="ru-RU" sz="2800" dirty="0" smtClean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Секция № 1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Программный комитет:</a:t>
            </a:r>
          </a:p>
          <a:p>
            <a:endParaRPr lang="ru-RU" sz="2400" dirty="0" smtClean="0">
              <a:latin typeface="+mn-lt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6000768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2000240"/>
          <a:ext cx="878687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Алмазов Андрей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Телеком Сервис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Зверянская Екатерина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VDEL Ltd.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Конопкин</a:t>
                      </a:r>
                      <a:r>
                        <a:rPr lang="ru-RU" baseline="0" dirty="0" smtClean="0"/>
                        <a:t> Николай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Leta</a:t>
                      </a:r>
                      <a:r>
                        <a:rPr lang="en-US" dirty="0" smtClean="0"/>
                        <a:t> 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Кочуров</a:t>
                      </a:r>
                      <a:r>
                        <a:rPr lang="ru-RU" baseline="0" dirty="0" smtClean="0"/>
                        <a:t> Дмитрий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Мечел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Сапрыкина Виктория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ПрофМедиа</a:t>
                      </a:r>
                      <a:r>
                        <a:rPr lang="ru-RU" dirty="0" smtClean="0"/>
                        <a:t> Менеджмент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Сумманен</a:t>
                      </a:r>
                      <a:r>
                        <a:rPr lang="ru-RU" baseline="0" dirty="0" smtClean="0"/>
                        <a:t> Карл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ВТБ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Тагиев Аркадий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ВНИИНС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Устюжанин Дмитрий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Билайн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Секция № 1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Панельная дискуссия. </a:t>
            </a:r>
          </a:p>
          <a:p>
            <a:r>
              <a:rPr lang="ru-RU" sz="2400" dirty="0" smtClean="0">
                <a:latin typeface="+mn-lt"/>
              </a:rPr>
              <a:t>Ключевые вопросы встающие перед ИТ подразделением, в связи с реализацией 152 ФЗ. 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Ведущая: 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В. Сапрыкина</a:t>
            </a:r>
            <a:r>
              <a:rPr lang="ru-RU" sz="2400" dirty="0" smtClean="0">
                <a:latin typeface="+mn-lt"/>
              </a:rPr>
              <a:t>, Начальник Отдела Информационных Технологий, </a:t>
            </a:r>
            <a:r>
              <a:rPr lang="ru-RU" sz="2400" dirty="0" err="1" smtClean="0">
                <a:latin typeface="+mn-lt"/>
              </a:rPr>
              <a:t>ПрофМедиа</a:t>
            </a:r>
            <a:r>
              <a:rPr lang="ru-RU" sz="2400" dirty="0" smtClean="0">
                <a:latin typeface="+mn-lt"/>
              </a:rPr>
              <a:t> Менеджмент.</a:t>
            </a:r>
          </a:p>
          <a:p>
            <a:endParaRPr lang="ru-RU" sz="2400" dirty="0" smtClean="0">
              <a:latin typeface="+mn-lt"/>
            </a:endParaRPr>
          </a:p>
          <a:p>
            <a:r>
              <a:rPr lang="ru-RU" sz="2400" dirty="0" smtClean="0">
                <a:latin typeface="+mn-lt"/>
              </a:rPr>
              <a:t>Эксперты: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Н.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Конопкин</a:t>
            </a:r>
            <a:r>
              <a:rPr lang="ru-RU" sz="2400" dirty="0" smtClean="0">
                <a:latin typeface="+mn-lt"/>
              </a:rPr>
              <a:t>, Заместитель директора Департамента внедрения и консалтинга, LETA IT </a:t>
            </a:r>
            <a:r>
              <a:rPr lang="ru-RU" sz="2400" dirty="0" err="1" smtClean="0">
                <a:latin typeface="+mn-lt"/>
              </a:rPr>
              <a:t>Company</a:t>
            </a:r>
            <a:endParaRPr lang="ru-RU" sz="2400" dirty="0" smtClean="0">
              <a:latin typeface="+mn-lt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Д.Устюжанин</a:t>
            </a:r>
            <a:r>
              <a:rPr lang="ru-RU" sz="2400" dirty="0" smtClean="0">
                <a:latin typeface="+mn-lt"/>
              </a:rPr>
              <a:t>, Руководитель департамента информационной безопасности, CISSP, MBCI, </a:t>
            </a:r>
            <a:r>
              <a:rPr lang="ru-RU" sz="2400" dirty="0" err="1" smtClean="0">
                <a:latin typeface="+mn-lt"/>
              </a:rPr>
              <a:t>Beeline</a:t>
            </a:r>
            <a:endParaRPr lang="ru-RU" sz="2400" dirty="0" smtClean="0">
              <a:latin typeface="+mn-lt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6000768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1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Классификация систем. Есть ли документы, определяющие точный перечень </a:t>
            </a:r>
            <a:r>
              <a:rPr lang="ru-RU" sz="2400" dirty="0" err="1" smtClean="0">
                <a:latin typeface="+mn-lt"/>
              </a:rPr>
              <a:t>ПДн</a:t>
            </a:r>
            <a:r>
              <a:rPr lang="ru-RU" sz="2400" dirty="0" smtClean="0">
                <a:latin typeface="+mn-lt"/>
              </a:rPr>
              <a:t>?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Например, ФИО + год рождения – это какой класс, ФИО + фото + телефон – какой класс и т.п.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Где тонкая грань между 2 и 3 классом?  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Обязательная аттестация систем определенных классов, подходы к аттестации для различных типов ИС (медицина, страхование и т.п.). Что будет, если не пройти обязательную аттестацию. Как проходит процедура аттестации. С какими документами и условиями оператор должен подойти к аттестации. Реально ли сделать все своими силами – экспертная оценка?</a:t>
            </a: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6000768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2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Нужна ли сертификация ПО, с помощью которого обрабатываются </a:t>
            </a:r>
            <a:r>
              <a:rPr lang="ru-RU" sz="2400" dirty="0" err="1" smtClean="0">
                <a:latin typeface="+mn-lt"/>
              </a:rPr>
              <a:t>ПДн</a:t>
            </a:r>
            <a:r>
              <a:rPr lang="ru-RU" sz="2400" dirty="0" smtClean="0">
                <a:latin typeface="+mn-lt"/>
              </a:rPr>
              <a:t> и которое не является средством защиты. И с какого момента ПО можно назвать средством защиты. (Пояснение: производители и интеграторы пользуясь неоднозначностью ситуации и предлагают внедрение версий бухгалтерских и кадровых систем, прошедших сертификацию. Насколько это нужно)?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Какие системы можно не сертифицировать. ОС  - это система обработки или защиты?  Можно ли обновлять сертифицированное ПО.?</a:t>
            </a:r>
            <a:endParaRPr lang="en-US" sz="2400" dirty="0" smtClean="0">
              <a:latin typeface="+mn-lt"/>
            </a:endParaRPr>
          </a:p>
          <a:p>
            <a:pPr>
              <a:defRPr/>
            </a:pPr>
            <a:endParaRPr lang="ru-RU" sz="2800" dirty="0" smtClean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3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Нужна ли сертификация ПО, с помощью которого обрабатываются </a:t>
            </a:r>
            <a:r>
              <a:rPr lang="ru-RU" sz="2400" dirty="0" err="1" smtClean="0">
                <a:latin typeface="+mn-lt"/>
              </a:rPr>
              <a:t>ПДн</a:t>
            </a:r>
            <a:r>
              <a:rPr lang="ru-RU" sz="2400" dirty="0" smtClean="0">
                <a:latin typeface="+mn-lt"/>
              </a:rPr>
              <a:t> и которое не является средством защиты. И с какого момента ПО можно назвать средством защиты. (Пояснение: производители и интеграторы пользуясь неоднозначностью ситуации и предлагают внедрение версий бухгалтерских и кадровых систем, прошедших сертификацию. Насколько это нужно)?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Какие системы можно не сертифицировать. ОС  - это система обработки или защиты?  Можно ли обновлять сертифицированное ПО?</a:t>
            </a:r>
            <a:endParaRPr lang="en-US" sz="2400" dirty="0" smtClean="0">
              <a:latin typeface="+mn-lt"/>
            </a:endParaRPr>
          </a:p>
          <a:p>
            <a:pPr>
              <a:defRPr/>
            </a:pPr>
            <a:endParaRPr lang="ru-RU" sz="2800" dirty="0" smtClean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4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Организация провела обследование ИС, определила и утвердила класс системы. </a:t>
            </a:r>
          </a:p>
          <a:p>
            <a:pPr>
              <a:defRPr/>
            </a:pPr>
            <a:r>
              <a:rPr lang="ru-RU" sz="2400" dirty="0" smtClean="0">
                <a:latin typeface="+mn-lt"/>
              </a:rPr>
              <a:t>Может ли надзорный орган оспорить это и требовать изменить </a:t>
            </a:r>
            <a:r>
              <a:rPr lang="ru-RU" sz="2400" dirty="0" smtClean="0">
                <a:latin typeface="+mn-lt"/>
              </a:rPr>
              <a:t>повысить) </a:t>
            </a:r>
            <a:r>
              <a:rPr lang="ru-RU" sz="2400" dirty="0" smtClean="0">
                <a:latin typeface="+mn-lt"/>
              </a:rPr>
              <a:t>класс?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Как это происходит, на каком основании, какие механизмы?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Как проходит сама проверка?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75000"/>
            <a:duotone>
              <a:schemeClr val="bg1">
                <a:shade val="60000"/>
                <a:satMod val="110000"/>
              </a:schemeClr>
              <a:schemeClr val="bg1">
                <a:tint val="95000"/>
              </a:schemeClr>
            </a:duotone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438" y="1000108"/>
            <a:ext cx="9001156" cy="5724000"/>
          </a:xfrm>
          <a:prstGeom prst="roundRect">
            <a:avLst>
              <a:gd name="adj" fmla="val 2003"/>
            </a:avLst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Gradient_th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23"/>
            <a:ext cx="9144000" cy="928693"/>
          </a:xfrm>
          <a:prstGeom prst="rect">
            <a:avLst/>
          </a:prstGeom>
        </p:spPr>
      </p:pic>
      <p:pic>
        <p:nvPicPr>
          <p:cNvPr id="12" name="Рисунок 11" descr="camouflage_restangl0_thine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428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213" y="357166"/>
            <a:ext cx="7858125" cy="571504"/>
          </a:xfrm>
        </p:spPr>
        <p:txBody>
          <a:bodyPr rtlCol="0"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Times New Roman" pitchFamily="18" charset="0"/>
              </a:rPr>
              <a:t>Вопрос № 5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5123" name="Рисунок 4" descr="4CIO-Logo_new_club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-71462"/>
            <a:ext cx="1357322" cy="96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4282" y="1194911"/>
            <a:ext cx="86439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+mn-lt"/>
              </a:rPr>
              <a:t>Структура предприятия : Головная (управляющая) Компания и филиалы в рамках одного Юридического лица.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В этом случае уведомление за себя и все филиалы  рассылается Головной компанией?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Как оформляется передача данных между филиалами? </a:t>
            </a:r>
          </a:p>
          <a:p>
            <a:pPr>
              <a:defRPr/>
            </a:pPr>
            <a:endParaRPr lang="ru-RU" sz="2400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Что делать в случае Холдинговой структуры?</a:t>
            </a: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	</a:t>
            </a:r>
          </a:p>
        </p:txBody>
      </p:sp>
      <p:grpSp>
        <p:nvGrpSpPr>
          <p:cNvPr id="3" name="Группа 14"/>
          <p:cNvGrpSpPr/>
          <p:nvPr/>
        </p:nvGrpSpPr>
        <p:grpSpPr>
          <a:xfrm>
            <a:off x="285720" y="5857892"/>
            <a:ext cx="1285883" cy="571504"/>
            <a:chOff x="285720" y="3714467"/>
            <a:chExt cx="3616843" cy="2071988"/>
          </a:xfrm>
        </p:grpSpPr>
        <p:pic>
          <p:nvPicPr>
            <p:cNvPr id="16" name="Рисунок 15" descr="stripes red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3714467"/>
              <a:ext cx="2545273" cy="2071988"/>
            </a:xfrm>
            <a:prstGeom prst="rect">
              <a:avLst/>
            </a:prstGeom>
          </p:spPr>
        </p:pic>
        <p:pic>
          <p:nvPicPr>
            <p:cNvPr id="17" name="Рисунок 16" descr="mous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20" y="4193927"/>
              <a:ext cx="2340494" cy="1592527"/>
            </a:xfrm>
            <a:prstGeom prst="rect">
              <a:avLst/>
            </a:prstGeom>
          </p:spPr>
        </p:pic>
        <p:pic>
          <p:nvPicPr>
            <p:cNvPr id="19" name="Рисунок 18" descr="znak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57488" y="3857628"/>
              <a:ext cx="857256" cy="75747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cio2">
  <a:themeElements>
    <a:clrScheme name="4cio2">
      <a:dk1>
        <a:sysClr val="windowText" lastClr="000000"/>
      </a:dk1>
      <a:lt1>
        <a:sysClr val="window" lastClr="FFFFFF"/>
      </a:lt1>
      <a:dk2>
        <a:srgbClr val="A7C34D"/>
      </a:dk2>
      <a:lt2>
        <a:srgbClr val="F5F8EC"/>
      </a:lt2>
      <a:accent1>
        <a:srgbClr val="CADB94"/>
      </a:accent1>
      <a:accent2>
        <a:srgbClr val="3F3F3F"/>
      </a:accent2>
      <a:accent3>
        <a:srgbClr val="A7C34F"/>
      </a:accent3>
      <a:accent4>
        <a:srgbClr val="DBE7B7"/>
      </a:accent4>
      <a:accent5>
        <a:srgbClr val="D5E2AA"/>
      </a:accent5>
      <a:accent6>
        <a:srgbClr val="CADB94"/>
      </a:accent6>
      <a:hlink>
        <a:srgbClr val="E2D700"/>
      </a:hlink>
      <a:folHlink>
        <a:srgbClr val="DBE7B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>
        <a:spAutoFit/>
      </a:bodyPr>
      <a:lstStyle>
        <a:defPPr>
          <a:defRPr sz="2000" b="1" u="sng" dirty="0">
            <a:solidFill>
              <a:schemeClr val="tx2">
                <a:lumMod val="75000"/>
              </a:schemeClr>
            </a:solidFill>
            <a:effectLst/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10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11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12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2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3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4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5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6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7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8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ppt/theme/themeOverride9.xml><?xml version="1.0" encoding="utf-8"?>
<a:themeOverride xmlns:a="http://schemas.openxmlformats.org/drawingml/2006/main">
  <a:clrScheme name="4cio2">
    <a:dk1>
      <a:sysClr val="windowText" lastClr="000000"/>
    </a:dk1>
    <a:lt1>
      <a:sysClr val="window" lastClr="FFFFFF"/>
    </a:lt1>
    <a:dk2>
      <a:srgbClr val="A7C34D"/>
    </a:dk2>
    <a:lt2>
      <a:srgbClr val="F5F8EC"/>
    </a:lt2>
    <a:accent1>
      <a:srgbClr val="CADB94"/>
    </a:accent1>
    <a:accent2>
      <a:srgbClr val="3F3F3F"/>
    </a:accent2>
    <a:accent3>
      <a:srgbClr val="A7C34F"/>
    </a:accent3>
    <a:accent4>
      <a:srgbClr val="DBE7B7"/>
    </a:accent4>
    <a:accent5>
      <a:srgbClr val="D5E2AA"/>
    </a:accent5>
    <a:accent6>
      <a:srgbClr val="CADB94"/>
    </a:accent6>
    <a:hlink>
      <a:srgbClr val="E2D700"/>
    </a:hlink>
    <a:folHlink>
      <a:srgbClr val="DBE7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4845</TotalTime>
  <Words>1014</Words>
  <Application>Microsoft Office PowerPoint</Application>
  <PresentationFormat>Экран (4:3)</PresentationFormat>
  <Paragraphs>158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4cio2</vt:lpstr>
      <vt:lpstr>Конференция: «152 ФЗ – основные ловушки и способы разминирования»</vt:lpstr>
      <vt:lpstr>Методическое пособие для ИТ Директора</vt:lpstr>
      <vt:lpstr>Секция № 1</vt:lpstr>
      <vt:lpstr>Секция № 1</vt:lpstr>
      <vt:lpstr>Вопрос № 1</vt:lpstr>
      <vt:lpstr>Вопрос № 2</vt:lpstr>
      <vt:lpstr>Вопрос № 3</vt:lpstr>
      <vt:lpstr>Вопрос № 4</vt:lpstr>
      <vt:lpstr>Вопрос № 5</vt:lpstr>
      <vt:lpstr>Вопрос № 6</vt:lpstr>
      <vt:lpstr>Вопрос № 7</vt:lpstr>
      <vt:lpstr>Вопрос № 8</vt:lpstr>
      <vt:lpstr>Вопрос № 9</vt:lpstr>
      <vt:lpstr>Вопрос №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Установочная встреча</dc:title>
  <dc:creator>Юргина Александра</dc:creator>
  <cp:lastModifiedBy>Alexei</cp:lastModifiedBy>
  <cp:revision>250</cp:revision>
  <dcterms:created xsi:type="dcterms:W3CDTF">2007-12-10T09:30:49Z</dcterms:created>
  <dcterms:modified xsi:type="dcterms:W3CDTF">2009-11-12T03:40:31Z</dcterms:modified>
</cp:coreProperties>
</file>