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503" r:id="rId2"/>
    <p:sldId id="504" r:id="rId3"/>
    <p:sldId id="631" r:id="rId4"/>
    <p:sldId id="706" r:id="rId5"/>
    <p:sldId id="708" r:id="rId6"/>
    <p:sldId id="632" r:id="rId7"/>
    <p:sldId id="700" r:id="rId8"/>
    <p:sldId id="701" r:id="rId9"/>
    <p:sldId id="446" r:id="rId10"/>
    <p:sldId id="677" r:id="rId11"/>
    <p:sldId id="627" r:id="rId12"/>
    <p:sldId id="679" r:id="rId13"/>
    <p:sldId id="710" r:id="rId14"/>
    <p:sldId id="672" r:id="rId15"/>
    <p:sldId id="661" r:id="rId16"/>
    <p:sldId id="709" r:id="rId17"/>
    <p:sldId id="694" r:id="rId18"/>
    <p:sldId id="697" r:id="rId19"/>
    <p:sldId id="705" r:id="rId20"/>
    <p:sldId id="707" r:id="rId21"/>
  </p:sldIdLst>
  <p:sldSz cx="9144000" cy="6858000" type="screen4x3"/>
  <p:notesSz cx="6662738" cy="9832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rgbClr val="4D4D4D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F03"/>
    <a:srgbClr val="47B00C"/>
    <a:srgbClr val="7889FB"/>
    <a:srgbClr val="002C7C"/>
    <a:srgbClr val="006600"/>
    <a:srgbClr val="FF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78955" autoAdjust="0"/>
  </p:normalViewPr>
  <p:slideViewPr>
    <p:cSldViewPr>
      <p:cViewPr varScale="1">
        <p:scale>
          <a:sx n="59" d="100"/>
          <a:sy n="59" d="100"/>
        </p:scale>
        <p:origin x="16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134"/>
    </p:cViewPr>
  </p:sorterViewPr>
  <p:notesViewPr>
    <p:cSldViewPr>
      <p:cViewPr>
        <p:scale>
          <a:sx n="75" d="100"/>
          <a:sy n="75" d="100"/>
        </p:scale>
        <p:origin x="2472" y="-630"/>
      </p:cViewPr>
      <p:guideLst>
        <p:guide orient="horz" pos="309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3" tIns="46896" rIns="93793" bIns="46896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3" tIns="46896" rIns="93793" bIns="46896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3" tIns="46896" rIns="93793" bIns="46896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3" tIns="46896" rIns="93793" bIns="46896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45AE2A8-41BA-468E-A8F5-B0068ED85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8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0" tIns="45949" rIns="91900" bIns="45949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860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0" tIns="45949" rIns="91900" bIns="45949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6138" y="723900"/>
            <a:ext cx="4945062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5188" y="4675188"/>
            <a:ext cx="4906962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0" tIns="45949" rIns="91900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8860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0" tIns="45949" rIns="91900" bIns="45949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48788"/>
            <a:ext cx="28860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0" tIns="45949" rIns="91900" bIns="45949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C81A725-CF22-4F7B-AB8E-2788A0BA8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</a:pPr>
            <a:fld id="{8A2A8D86-EC4E-4E4E-861A-1D916ADE22E3}" type="slidenum">
              <a:rPr lang="en-US" sz="1200">
                <a:solidFill>
                  <a:schemeClr val="bg2"/>
                </a:solidFill>
              </a:rPr>
              <a:pPr>
                <a:lnSpc>
                  <a:spcPct val="90000"/>
                </a:lnSpc>
                <a:spcBef>
                  <a:spcPct val="40000"/>
                </a:spcBef>
                <a:buClrTx/>
                <a:buFont typeface="Wingdings" panose="05000000000000000000" pitchFamily="2" charset="2"/>
                <a:buNone/>
              </a:pPr>
              <a:t>2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4908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обеспечение бизнес-целей, о которых мы с</a:t>
            </a:r>
            <a:r>
              <a:rPr lang="ru-RU" baseline="0" dirty="0" smtClean="0"/>
              <a:t> вами говорили ИТ должны обладать совокупностью указанных на слайде элементов.</a:t>
            </a:r>
          </a:p>
          <a:p>
            <a:r>
              <a:rPr lang="en-US" b="1" dirty="0" smtClean="0">
                <a:effectLst/>
              </a:rPr>
              <a:t>People</a:t>
            </a:r>
            <a:r>
              <a:rPr lang="en-US" dirty="0" smtClean="0">
                <a:effectLst/>
              </a:rPr>
              <a:t> involve the personnel with skills, experience and knowledge to create the design of IT services.</a:t>
            </a:r>
          </a:p>
          <a:p>
            <a:r>
              <a:rPr lang="en-US" b="1" dirty="0" smtClean="0">
                <a:effectLst/>
              </a:rPr>
              <a:t>Processes</a:t>
            </a:r>
            <a:r>
              <a:rPr lang="en-US" dirty="0" smtClean="0">
                <a:effectLst/>
              </a:rPr>
              <a:t> involve the inputs, outputs, activities and tasks involved in the provision of IT services.</a:t>
            </a:r>
          </a:p>
          <a:p>
            <a:r>
              <a:rPr lang="en-US" b="1" dirty="0" smtClean="0">
                <a:effectLst/>
              </a:rPr>
              <a:t>Products</a:t>
            </a:r>
            <a:r>
              <a:rPr lang="en-US" dirty="0" smtClean="0">
                <a:effectLst/>
              </a:rPr>
              <a:t> involve the technology, systems and tools used in the delivery of IT services.</a:t>
            </a:r>
          </a:p>
          <a:p>
            <a:r>
              <a:rPr lang="en-US" b="1" dirty="0" smtClean="0">
                <a:effectLst/>
              </a:rPr>
              <a:t>Partners</a:t>
            </a:r>
            <a:r>
              <a:rPr lang="en-US" dirty="0" smtClean="0">
                <a:effectLst/>
              </a:rPr>
              <a:t> involve the vendors, manufacturers and suppliers used to support IT services.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у нас это есть, то мы можем быть уверенны в результате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</a:pPr>
            <a:fld id="{93C14988-197C-4859-8D27-A52340AD5C30}" type="slidenum">
              <a:rPr lang="en-US" sz="1200">
                <a:solidFill>
                  <a:schemeClr val="bg2"/>
                </a:solidFill>
              </a:rPr>
              <a:pPr>
                <a:lnSpc>
                  <a:spcPct val="90000"/>
                </a:lnSpc>
                <a:spcBef>
                  <a:spcPct val="40000"/>
                </a:spcBef>
                <a:buClrTx/>
                <a:buFont typeface="Wingdings" panose="05000000000000000000" pitchFamily="2" charset="2"/>
                <a:buNone/>
              </a:pPr>
              <a:t>15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07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r>
              <a:rPr lang="en-US" baseline="0" dirty="0" smtClean="0"/>
              <a:t> </a:t>
            </a:r>
            <a:r>
              <a:rPr lang="ru-RU" baseline="0" dirty="0" smtClean="0"/>
              <a:t>может предложить отличные решения для построения ИТ инфраструктуры, более подробно о них расскажут коллеги в следующих докладах</a:t>
            </a:r>
          </a:p>
          <a:p>
            <a:r>
              <a:rPr lang="ru-RU" baseline="0" dirty="0" smtClean="0"/>
              <a:t>Уменьшение расходов на лицензирование ПО из-за уменьшения числа ядер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Любой</a:t>
            </a:r>
            <a:r>
              <a:rPr lang="ru-RU" baseline="0" dirty="0" smtClean="0"/>
              <a:t> инфраструктурой нужно уметь эффективно управлять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 </a:t>
            </a:r>
            <a:r>
              <a:rPr lang="en-US" dirty="0" err="1" smtClean="0"/>
              <a:t>SmartCloud</a:t>
            </a:r>
            <a:r>
              <a:rPr lang="en-US" dirty="0" smtClean="0"/>
              <a:t> Control Desk:</a:t>
            </a:r>
          </a:p>
          <a:p>
            <a:r>
              <a:rPr lang="en-US" b="1" dirty="0" smtClean="0"/>
              <a:t>Service request management </a:t>
            </a:r>
            <a:r>
              <a:rPr lang="en-US" dirty="0" smtClean="0"/>
              <a:t>gives you an efficient service desk for handling service requests and managing incidents.</a:t>
            </a:r>
          </a:p>
          <a:p>
            <a:r>
              <a:rPr lang="en-US" b="1" dirty="0" smtClean="0"/>
              <a:t>Change, configuration and release management </a:t>
            </a:r>
            <a:r>
              <a:rPr lang="en-US" dirty="0" smtClean="0"/>
              <a:t>provides advanced impact analysis and automated change procedures designed to reduce risk and support integrity of services.</a:t>
            </a:r>
          </a:p>
          <a:p>
            <a:r>
              <a:rPr lang="en-US" b="1" dirty="0" smtClean="0"/>
              <a:t>IT asset lifecycle management </a:t>
            </a:r>
            <a:r>
              <a:rPr lang="en-US" dirty="0" smtClean="0"/>
              <a:t>provides inventory management and software license compliance capabilities. Helps to manage assets throughout their lifecycle, optimizing usage of digital and physical assets and minimizing compliance risks.</a:t>
            </a:r>
          </a:p>
          <a:p>
            <a:r>
              <a:rPr lang="en-US" b="1" dirty="0" smtClean="0"/>
              <a:t>Service catalog </a:t>
            </a:r>
            <a:r>
              <a:rPr lang="en-US" dirty="0" smtClean="0"/>
              <a:t>helps users solve their own problems. Provides an intuitive self-help portal and a complete catalog of services.</a:t>
            </a:r>
          </a:p>
          <a:p>
            <a:r>
              <a:rPr lang="en-US" b="1" dirty="0" smtClean="0"/>
              <a:t>Support for service providers </a:t>
            </a:r>
            <a:r>
              <a:rPr lang="en-US" dirty="0" smtClean="0"/>
              <a:t>supply service support and service delivery capabilities for multiple customers in a single deployed instance. This can help increase profitability and improve customer satisfaction.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</a:pPr>
            <a:fld id="{F36A52A6-D008-4DAC-86DA-096AFC00AFDF}" type="slidenum">
              <a:rPr lang="en-US" sz="1200">
                <a:solidFill>
                  <a:schemeClr val="bg2"/>
                </a:solidFill>
              </a:rPr>
              <a:pPr>
                <a:lnSpc>
                  <a:spcPct val="90000"/>
                </a:lnSpc>
                <a:spcBef>
                  <a:spcPct val="40000"/>
                </a:spcBef>
                <a:buClrTx/>
                <a:buFont typeface="Wingdings" panose="05000000000000000000" pitchFamily="2" charset="2"/>
                <a:buNone/>
              </a:pPr>
              <a:t>19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1322388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Что же мы подразумеваем когда говорим, что ИИ эффективно управляется. Это значит, что </a:t>
            </a:r>
            <a:r>
              <a:rPr lang="en-US" dirty="0" smtClean="0"/>
              <a:t>:</a:t>
            </a:r>
            <a:endParaRPr lang="ru-RU" dirty="0" smtClean="0"/>
          </a:p>
          <a:p>
            <a:pPr eaLnBrk="1" hangingPunct="1">
              <a:buFontTx/>
              <a:buChar char="•"/>
            </a:pPr>
            <a:r>
              <a:rPr lang="ru-RU" dirty="0" smtClean="0"/>
              <a:t>В любой момент мы  знаем,  что и как происходит в нашей системе – </a:t>
            </a:r>
            <a:r>
              <a:rPr lang="ru-RU" dirty="0" err="1" smtClean="0"/>
              <a:t>т.е</a:t>
            </a:r>
            <a:r>
              <a:rPr lang="ru-RU" dirty="0" smtClean="0"/>
              <a:t> имеем объективную и актуальную информацию для принятия тактических решений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В любой момент мы если мы можем централизованно и оперативно оказывать управляющие воздействия на всю ИИ, либо на ее подсистемы, с тем, чтобы максимально эффективно ее использовать, либо уменьшить потери от поломок, ошибок или катастроф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В любой момент мы имеем статистические данные работе ИИ,  можем прогнозировать ее развитие, контролировать расходы и принимать </a:t>
            </a:r>
            <a:r>
              <a:rPr lang="ru-RU" u="sng" dirty="0" smtClean="0"/>
              <a:t>обоснованные </a:t>
            </a:r>
            <a:r>
              <a:rPr lang="ru-RU" dirty="0" smtClean="0"/>
              <a:t>решения о затратах на ИТ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Заметим так же, что жизнь не стоит на месте – перед городом встают новые задачи для решения которых мощности и возможностей существующей ИС иногда недостаточно. Это ставит новую задачу</a:t>
            </a:r>
            <a:r>
              <a:rPr lang="en-US" dirty="0" smtClean="0"/>
              <a:t>:</a:t>
            </a:r>
            <a:r>
              <a:rPr lang="ru-RU" dirty="0" smtClean="0"/>
              <a:t>  в кратчайшие сроки развернуть новую информационную подсистему, и при этом затраты должны быть минимальны, а процесс развертывания должен быть полностью контролируем. Излишне говорить, что без эффективного управления ИИ, решить такую задачу очень сложно.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95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370F2-14E3-469C-BA5D-1191A2555310}" type="slidenum">
              <a:rPr lang="en-US"/>
              <a:pPr/>
              <a:t>4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Вспомним,</a:t>
            </a:r>
            <a:r>
              <a:rPr lang="ru-RU" baseline="0" dirty="0" smtClean="0"/>
              <a:t> что нужно бизнесу.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50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Экосистема может</a:t>
            </a:r>
            <a:r>
              <a:rPr lang="ru-RU" baseline="0" dirty="0" smtClean="0"/>
              <a:t> включать в себя другие экосистемы – макросистема.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Экосистема </a:t>
            </a:r>
            <a:r>
              <a:rPr lang="en-US" baseline="0" dirty="0" smtClean="0"/>
              <a:t>IBM </a:t>
            </a:r>
            <a:r>
              <a:rPr lang="ru-RU" baseline="0" dirty="0" smtClean="0"/>
              <a:t>обеспечивает устойчивость макросистемы Бизнес-ИТ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8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ИТ и бизнес,</a:t>
            </a:r>
            <a:r>
              <a:rPr lang="ru-RU" baseline="0" dirty="0" smtClean="0"/>
              <a:t> как экосистему (макросистему) в которой осуществляется круговорот энергии денег.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1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динамику</a:t>
            </a:r>
            <a:r>
              <a:rPr lang="ru-RU" baseline="0" dirty="0" smtClean="0"/>
              <a:t> процессов нашей системы на небольшом примере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0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Целевое влияние изменит</a:t>
            </a:r>
            <a:r>
              <a:rPr lang="ru-RU" baseline="0" dirty="0" smtClean="0"/>
              <a:t> ситуацию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0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9163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 typeface="Wingdings" panose="05000000000000000000" pitchFamily="2" charset="2"/>
              <a:buNone/>
            </a:pPr>
            <a:fld id="{A49B6095-1457-484F-BEA6-26227FE47A73}" type="slidenum">
              <a:rPr lang="en-US" sz="1200">
                <a:solidFill>
                  <a:schemeClr val="bg2"/>
                </a:solidFill>
              </a:rPr>
              <a:pPr>
                <a:lnSpc>
                  <a:spcPct val="90000"/>
                </a:lnSpc>
                <a:spcBef>
                  <a:spcPct val="40000"/>
                </a:spcBef>
                <a:buClrTx/>
                <a:buFont typeface="Wingdings" panose="05000000000000000000" pitchFamily="2" charset="2"/>
                <a:buNone/>
              </a:pPr>
              <a:t>9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</p:spPr>
        <p:txBody>
          <a:bodyPr/>
          <a:lstStyle/>
          <a:p>
            <a:pPr eaLnBrk="1" hangingPunct="1"/>
            <a:r>
              <a:rPr lang="ru-RU" sz="800" dirty="0" smtClean="0">
                <a:latin typeface="Arial Narrow" panose="020B0606020202030204" pitchFamily="34" charset="0"/>
              </a:rPr>
              <a:t>Очевидные</a:t>
            </a:r>
            <a:r>
              <a:rPr lang="ru-RU" sz="800" baseline="0" dirty="0" smtClean="0">
                <a:latin typeface="Arial Narrow" panose="020B0606020202030204" pitchFamily="34" charset="0"/>
              </a:rPr>
              <a:t> Вещи.</a:t>
            </a:r>
          </a:p>
          <a:p>
            <a:pPr eaLnBrk="1" hangingPunct="1"/>
            <a:r>
              <a:rPr lang="ru-RU" sz="800" baseline="0" dirty="0" smtClean="0">
                <a:latin typeface="Arial Narrow" panose="020B0606020202030204" pitchFamily="34" charset="0"/>
              </a:rPr>
              <a:t>Парадокс экосистемы – одно не может расти без другого</a:t>
            </a:r>
            <a:endParaRPr lang="ru-RU" sz="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7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бесконтрольный</a:t>
            </a:r>
            <a:r>
              <a:rPr lang="ru-RU" baseline="0" dirty="0" smtClean="0"/>
              <a:t> рост ИТ не даст ожидаемого эффекта, а скорее вреден.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надо отчаиваться – решения есть.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A725-CF22-4F7B-AB8E-2788A0BA87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84275" y="3741740"/>
            <a:ext cx="71438" cy="366712"/>
          </a:xfrm>
          <a:prstGeom prst="rect">
            <a:avLst/>
          </a:prstGeom>
          <a:solidFill>
            <a:srgbClr val="F15D27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F58A63"/>
              </a:solidFill>
              <a:latin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 bwMode="gray">
          <a:xfrm>
            <a:off x="1550991" y="2868615"/>
            <a:ext cx="482123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0431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395536" y="63381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5475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26532"/>
                </a:solidFill>
                <a:latin typeface="Elektra Light Pro" panose="02000503030000020004" pitchFamily="50" charset="-52"/>
              </a:rPr>
              <a:t>www.telecomguard.ru</a:t>
            </a:r>
            <a:endParaRPr lang="ru-RU" sz="1200" dirty="0">
              <a:solidFill>
                <a:srgbClr val="F26532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27775" y="3742538"/>
            <a:ext cx="3657600" cy="381000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600" b="0" i="0" baseline="0">
                <a:solidFill>
                  <a:srgbClr val="F15D27"/>
                </a:solidFill>
                <a:latin typeface="Elektra Medium Pro" panose="02000803000000020004" pitchFamily="50" charset="-52"/>
              </a:defRPr>
            </a:lvl1pPr>
          </a:lstStyle>
          <a:p>
            <a:pPr lvl="0"/>
            <a:r>
              <a:rPr lang="ru-RU" altLang="ja-JP" noProof="0" dirty="0" smtClean="0"/>
              <a:t>Подзаголовок</a:t>
            </a:r>
            <a:endParaRPr lang="en-US" altLang="ja-JP" noProof="0" dirty="0" smtClean="0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2854315"/>
            <a:ext cx="5357850" cy="662087"/>
          </a:xfrm>
          <a:prstGeom prst="rect">
            <a:avLst/>
          </a:prstGeom>
        </p:spPr>
        <p:txBody>
          <a:bodyPr anchor="t"/>
          <a:lstStyle>
            <a:lvl1pPr algn="l">
              <a:defRPr b="0" i="0" baseline="0">
                <a:solidFill>
                  <a:srgbClr val="0083A8"/>
                </a:solidFill>
                <a:latin typeface="Elektra Medium Pro" panose="02000803000000020004" pitchFamily="50" charset="-52"/>
              </a:defRPr>
            </a:lvl1pPr>
          </a:lstStyle>
          <a:p>
            <a:r>
              <a:rPr lang="ru-RU" dirty="0" smtClean="0"/>
              <a:t>Заголовок текста</a:t>
            </a:r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1184278" y="2854316"/>
            <a:ext cx="101283" cy="587747"/>
          </a:xfrm>
          <a:prstGeom prst="rect">
            <a:avLst/>
          </a:prstGeom>
          <a:solidFill>
            <a:srgbClr val="0083A8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F58A63"/>
              </a:solidFill>
              <a:latin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0888"/>
            <a:ext cx="9144000" cy="46189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5" y="144463"/>
            <a:ext cx="4099805" cy="72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expandiweb.com/OC_CEE_2013/system_x/telekom-z_02/images/logo_ibm_premi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68" y="262509"/>
            <a:ext cx="1245028" cy="5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53000" y="3942563"/>
            <a:ext cx="456020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8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683568" y="2780928"/>
            <a:ext cx="4546907" cy="748421"/>
          </a:xfrm>
        </p:spPr>
        <p:txBody>
          <a:bodyPr anchor="t"/>
          <a:lstStyle>
            <a:lvl1pPr>
              <a:defRPr b="1" i="0" baseline="0">
                <a:latin typeface="Elektra Medium Pro" panose="02000803000000020004" pitchFamily="50" charset="-52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6837"/>
            <a:ext cx="3673652" cy="792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0887"/>
            <a:ext cx="9144000" cy="461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1" y="6261814"/>
            <a:ext cx="8644877" cy="579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803" y="6386175"/>
            <a:ext cx="47658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9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02585" y="993808"/>
            <a:ext cx="8229600" cy="504131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300"/>
              </a:spcBef>
              <a:buClr>
                <a:srgbClr val="54752B"/>
              </a:buClr>
              <a:buSzPct val="90000"/>
              <a:buFontTx/>
              <a:buBlip>
                <a:blip r:embed="rId2"/>
              </a:buBlip>
              <a:defRPr b="1"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cs typeface="Arial" pitchFamily="34" charset="0"/>
              </a:defRPr>
            </a:lvl1pPr>
            <a:lvl2pPr>
              <a:spcBef>
                <a:spcPts val="300"/>
              </a:spcBef>
              <a:buClr>
                <a:srgbClr val="F26532"/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cs typeface="Arial" pitchFamily="34" charset="0"/>
              </a:defRPr>
            </a:lvl2pPr>
            <a:lvl3pPr marL="723900" indent="-153988">
              <a:spcBef>
                <a:spcPts val="3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1600"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cs typeface="Arial" pitchFamily="34" charset="0"/>
              </a:defRPr>
            </a:lvl3pPr>
            <a:lvl4pPr>
              <a:buClr>
                <a:srgbClr val="D42E12"/>
              </a:buClr>
              <a:buSzPct val="50000"/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54752B"/>
              </a:buClr>
              <a:buSzPct val="75000"/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2" y="184294"/>
            <a:ext cx="6373942" cy="57481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83A8"/>
                </a:solidFill>
                <a:latin typeface="Elektra Medium Pro" panose="02000803000000020004" pitchFamily="50" charset="-52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54511" y="3254508"/>
            <a:ext cx="6858001" cy="34898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 bwMode="auto">
          <a:xfrm>
            <a:off x="500034" y="836712"/>
            <a:ext cx="4720038" cy="8086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Номер слайда 5"/>
          <p:cNvSpPr txBox="1">
            <a:spLocks/>
          </p:cNvSpPr>
          <p:nvPr userDrawn="1"/>
        </p:nvSpPr>
        <p:spPr>
          <a:xfrm>
            <a:off x="500032" y="6515591"/>
            <a:ext cx="477416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b="1" kern="1200">
                <a:solidFill>
                  <a:srgbClr val="5475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67C45E-F20C-44BD-84B1-16535166BF72}" type="slidenum">
              <a:rPr lang="ru-RU" sz="1600" smtClean="0">
                <a:solidFill>
                  <a:srgbClr val="0083A8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 dirty="0">
              <a:solidFill>
                <a:srgbClr val="0083A8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 bwMode="auto">
          <a:xfrm rot="5400000" flipV="1">
            <a:off x="6618917" y="3429615"/>
            <a:ext cx="4973970" cy="76202"/>
          </a:xfrm>
          <a:prstGeom prst="rect">
            <a:avLst/>
          </a:prstGeom>
          <a:solidFill>
            <a:srgbClr val="F15D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 bwMode="auto">
          <a:xfrm rot="5400000" flipV="1">
            <a:off x="8615535" y="452266"/>
            <a:ext cx="980733" cy="76202"/>
          </a:xfrm>
          <a:prstGeom prst="rect">
            <a:avLst/>
          </a:prstGeom>
          <a:solidFill>
            <a:srgbClr val="0083A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 flipV="1">
            <a:off x="8652072" y="6366071"/>
            <a:ext cx="907657" cy="762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6472815" y="6466666"/>
            <a:ext cx="2283343" cy="342408"/>
            <a:chOff x="3143712" y="6294465"/>
            <a:chExt cx="2390358" cy="491871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712" y="6294465"/>
              <a:ext cx="2283343" cy="406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 userDrawn="1"/>
          </p:nvSpPr>
          <p:spPr bwMode="auto">
            <a:xfrm>
              <a:off x="4627906" y="6603179"/>
              <a:ext cx="906164" cy="183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354" y="6277466"/>
            <a:ext cx="8645142" cy="1716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903" y="6591300"/>
            <a:ext cx="3162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4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683568" y="2780928"/>
            <a:ext cx="4546907" cy="748421"/>
          </a:xfrm>
        </p:spPr>
        <p:txBody>
          <a:bodyPr anchor="t"/>
          <a:lstStyle>
            <a:lvl1pPr>
              <a:defRPr b="1" i="0" baseline="0">
                <a:latin typeface="Elektra Medium Pro" panose="02000803000000020004" pitchFamily="50" charset="-52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6837"/>
            <a:ext cx="3673652" cy="792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0887"/>
            <a:ext cx="9144000" cy="461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000750"/>
            <a:ext cx="6629400" cy="857250"/>
          </a:xfrm>
          <a:prstGeom prst="rect">
            <a:avLst/>
          </a:prstGeom>
        </p:spPr>
      </p:pic>
      <p:sp>
        <p:nvSpPr>
          <p:cNvPr id="13" name="Rectangle 5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89040"/>
            <a:ext cx="3657600" cy="381000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600" b="0" i="0" baseline="0">
                <a:solidFill>
                  <a:srgbClr val="F15D27"/>
                </a:solidFill>
                <a:latin typeface="Elektra Medium Pro" panose="02000803000000020004" pitchFamily="50" charset="-52"/>
              </a:defRPr>
            </a:lvl1pPr>
          </a:lstStyle>
          <a:p>
            <a:pPr lvl="0"/>
            <a:r>
              <a:rPr lang="ru-RU" altLang="ja-JP" noProof="0" dirty="0" smtClean="0"/>
              <a:t>Подзаголовок слайда</a:t>
            </a:r>
            <a:endParaRPr lang="en-US" altLang="ja-JP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8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7362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5"/>
          <p:cNvSpPr>
            <a:spLocks noChangeArrowheads="1"/>
          </p:cNvSpPr>
          <p:nvPr userDrawn="1"/>
        </p:nvSpPr>
        <p:spPr bwMode="auto">
          <a:xfrm>
            <a:off x="1588" y="917575"/>
            <a:ext cx="73675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152400"/>
            <a:ext cx="624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39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700" r:id="rId3"/>
    <p:sldLayoutId id="2147483702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3A8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Helvetica" pitchFamily="34" charset="0"/>
          <a:cs typeface="Arial" charset="0"/>
        </a:defRPr>
      </a:lvl9pPr>
    </p:titleStyle>
    <p:bodyStyle>
      <a:lvl1pPr marL="171450" indent="-171450" algn="l" rtl="0" eaLnBrk="0" fontAlgn="base" hangingPunct="0">
        <a:spcBef>
          <a:spcPct val="100000"/>
        </a:spcBef>
        <a:spcAft>
          <a:spcPct val="0"/>
        </a:spcAft>
        <a:buFont typeface="Wingdings" pitchFamily="2" charset="2"/>
        <a:buChar char="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55613" indent="-169863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Char char="–"/>
        <a:defRPr>
          <a:solidFill>
            <a:srgbClr val="000000"/>
          </a:solidFill>
          <a:latin typeface="+mn-lt"/>
          <a:cs typeface="+mn-cs"/>
        </a:defRPr>
      </a:lvl2pPr>
      <a:lvl3pPr marL="723900" indent="-153988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"/>
        <a:defRPr>
          <a:solidFill>
            <a:srgbClr val="000000"/>
          </a:solidFill>
          <a:latin typeface="+mn-lt"/>
          <a:cs typeface="+mn-cs"/>
        </a:defRPr>
      </a:lvl3pPr>
      <a:lvl4pPr marL="1017588" indent="-1793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rgbClr val="000000"/>
          </a:solidFill>
          <a:latin typeface="+mn-lt"/>
          <a:cs typeface="+mn-cs"/>
        </a:defRPr>
      </a:lvl4pPr>
      <a:lvl5pPr marL="1312863" indent="-1270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1600">
          <a:solidFill>
            <a:srgbClr val="000000"/>
          </a:solidFill>
          <a:latin typeface="+mn-lt"/>
          <a:cs typeface="+mn-cs"/>
        </a:defRPr>
      </a:lvl5pPr>
      <a:lvl6pPr marL="1770063" indent="-1270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1600">
          <a:solidFill>
            <a:srgbClr val="000000"/>
          </a:solidFill>
          <a:latin typeface="+mn-lt"/>
          <a:cs typeface="+mn-cs"/>
        </a:defRPr>
      </a:lvl6pPr>
      <a:lvl7pPr marL="2227263" indent="-1270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1600">
          <a:solidFill>
            <a:srgbClr val="000000"/>
          </a:solidFill>
          <a:latin typeface="+mn-lt"/>
          <a:cs typeface="+mn-cs"/>
        </a:defRPr>
      </a:lvl7pPr>
      <a:lvl8pPr marL="2684463" indent="-1270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1600">
          <a:solidFill>
            <a:srgbClr val="000000"/>
          </a:solidFill>
          <a:latin typeface="+mn-lt"/>
          <a:cs typeface="+mn-cs"/>
        </a:defRPr>
      </a:lvl8pPr>
      <a:lvl9pPr marL="3141663" indent="-1270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4.jpeg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Visio_2003-2010_Drawing1.vsd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29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27.wmf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7.bin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7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3.bin"/><Relationship Id="rId36" Type="http://schemas.openxmlformats.org/officeDocument/2006/relationships/image" Target="../media/image31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5.wmf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Relationship Id="rId35" Type="http://schemas.openxmlformats.org/officeDocument/2006/relationships/image" Target="../media/image30.jpeg"/><Relationship Id="rId8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27774" y="3742538"/>
            <a:ext cx="5077825" cy="381000"/>
          </a:xfrm>
        </p:spPr>
        <p:txBody>
          <a:bodyPr/>
          <a:lstStyle/>
          <a:p>
            <a:r>
              <a:rPr lang="ru-RU" sz="2000" b="1" dirty="0" smtClean="0"/>
              <a:t>Благоприятные </a:t>
            </a:r>
            <a:r>
              <a:rPr lang="ru-RU" sz="2000" b="1" dirty="0"/>
              <a:t>условия для роста бизнеса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dirty="0"/>
              <a:t>Экосистема </a:t>
            </a:r>
            <a:r>
              <a:rPr lang="ru-RU" sz="3200" dirty="0" smtClean="0"/>
              <a:t>IBM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33400" y="5257800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chemeClr val="bg1"/>
                </a:solidFill>
              </a:rPr>
              <a:t>Бартенева Мария,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chemeClr val="bg1"/>
                </a:solidFill>
              </a:rPr>
              <a:t>Руководитель Отдела </a:t>
            </a:r>
            <a:r>
              <a:rPr lang="en-US">
                <a:solidFill>
                  <a:schemeClr val="bg1"/>
                </a:solidFill>
              </a:rPr>
              <a:t>ITSM</a:t>
            </a:r>
            <a:r>
              <a:rPr lang="ru-RU">
                <a:solidFill>
                  <a:schemeClr val="bg1"/>
                </a:solidFill>
              </a:rPr>
              <a:t>-консалтинга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533400" y="5943600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chemeClr val="bg1"/>
                </a:solidFill>
              </a:rPr>
              <a:t>Шуравин Андрей,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>
                <a:solidFill>
                  <a:schemeClr val="bg1"/>
                </a:solidFill>
              </a:rPr>
              <a:t>Руководитель проектов Отдела </a:t>
            </a:r>
            <a:r>
              <a:rPr lang="en-US">
                <a:solidFill>
                  <a:schemeClr val="bg1"/>
                </a:solidFill>
              </a:rPr>
              <a:t>ITSM</a:t>
            </a:r>
            <a:r>
              <a:rPr lang="ru-RU">
                <a:solidFill>
                  <a:schemeClr val="bg1"/>
                </a:solidFill>
              </a:rPr>
              <a:t>-консалтинга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47" y="4736547"/>
            <a:ext cx="3151905" cy="10425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3"/>
          </p:nvPr>
        </p:nvSpPr>
        <p:spPr>
          <a:xfrm>
            <a:off x="502585" y="1752600"/>
            <a:ext cx="8229600" cy="2511392"/>
          </a:xfrm>
        </p:spPr>
        <p:txBody>
          <a:bodyPr/>
          <a:lstStyle/>
          <a:p>
            <a:pPr eaLnBrk="1" hangingPunct="1"/>
            <a:r>
              <a:rPr lang="ru-RU" dirty="0" smtClean="0"/>
              <a:t>Частые сбои и простои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Недоступность жизненно важных для бизнеса ИТ-систем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Необоснованный рост затрат на ИТ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9598"/>
            <a:ext cx="8610599" cy="574817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Без адекватного управления ИТ могут превратиться в ХАОС!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5" y="744415"/>
            <a:ext cx="7924800" cy="556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4546907" cy="748421"/>
          </a:xfrm>
        </p:spPr>
        <p:txBody>
          <a:bodyPr/>
          <a:lstStyle/>
          <a:p>
            <a:pPr eaLnBrk="1" hangingPunct="1"/>
            <a:r>
              <a:rPr lang="ru-RU" dirty="0" smtClean="0"/>
              <a:t>Как укреплять, не разрушая?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475" y="2057400"/>
            <a:ext cx="3711203" cy="32341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9" name="Rectangle 3"/>
          <p:cNvSpPr>
            <a:spLocks noGrp="1" noChangeArrowheads="1"/>
          </p:cNvSpPr>
          <p:nvPr>
            <p:ph idx="13"/>
          </p:nvPr>
        </p:nvSpPr>
        <p:spPr>
          <a:xfrm>
            <a:off x="500032" y="1371600"/>
            <a:ext cx="8031815" cy="334959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Гибкая легко настраиваемая и адаптивная ИТ-инфраструктура</a:t>
            </a:r>
          </a:p>
          <a:p>
            <a:pPr eaLnBrk="1" hangingPunct="1">
              <a:lnSpc>
                <a:spcPct val="85000"/>
              </a:lnSpc>
            </a:pPr>
            <a:endParaRPr lang="ru-RU" sz="2100" dirty="0" smtClean="0"/>
          </a:p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Современные и продвинутые Технологи</a:t>
            </a:r>
            <a:r>
              <a:rPr lang="ru-RU" sz="2100" dirty="0"/>
              <a:t>и</a:t>
            </a:r>
            <a:endParaRPr lang="ru-RU" sz="2100" dirty="0" smtClean="0"/>
          </a:p>
          <a:p>
            <a:pPr eaLnBrk="1" hangingPunct="1">
              <a:lnSpc>
                <a:spcPct val="85000"/>
              </a:lnSpc>
            </a:pPr>
            <a:endParaRPr lang="ru-RU" sz="2100" dirty="0" smtClean="0"/>
          </a:p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Квалифицированный персонал</a:t>
            </a:r>
          </a:p>
          <a:p>
            <a:pPr eaLnBrk="1" hangingPunct="1">
              <a:lnSpc>
                <a:spcPct val="85000"/>
              </a:lnSpc>
            </a:pPr>
            <a:endParaRPr lang="ru-RU" sz="2100" dirty="0"/>
          </a:p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Выстроенные и регламентированные процедуры и процессы</a:t>
            </a:r>
          </a:p>
          <a:p>
            <a:pPr eaLnBrk="1" hangingPunct="1">
              <a:lnSpc>
                <a:spcPct val="85000"/>
              </a:lnSpc>
            </a:pPr>
            <a:endParaRPr lang="ru-RU" sz="2100" dirty="0" smtClean="0"/>
          </a:p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Система управление ИТ-инфраструктурой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2" y="184294"/>
            <a:ext cx="7577168" cy="574817"/>
          </a:xfrm>
        </p:spPr>
        <p:txBody>
          <a:bodyPr/>
          <a:lstStyle/>
          <a:p>
            <a:pPr eaLnBrk="1" hangingPunct="1"/>
            <a:r>
              <a:rPr lang="ru-RU" dirty="0" smtClean="0"/>
              <a:t>Не надо отчаиваться! Решение есть!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 Эффективная экосистема ИТ должна содержать</a:t>
            </a:r>
          </a:p>
          <a:p>
            <a:pPr lvl="1"/>
            <a:r>
              <a:rPr lang="ru-RU" dirty="0" smtClean="0"/>
              <a:t>Надежную, производительную и безопасную сеть передачи данных</a:t>
            </a:r>
          </a:p>
          <a:p>
            <a:pPr lvl="1"/>
            <a:r>
              <a:rPr lang="ru-RU" dirty="0" smtClean="0"/>
              <a:t>Производительную и отказоустойчивую систему хранения</a:t>
            </a:r>
          </a:p>
          <a:p>
            <a:pPr lvl="2"/>
            <a:r>
              <a:rPr lang="ru-RU" dirty="0" smtClean="0"/>
              <a:t>Хранилища</a:t>
            </a:r>
          </a:p>
          <a:p>
            <a:pPr lvl="2"/>
            <a:r>
              <a:rPr lang="en-US" dirty="0" smtClean="0"/>
              <a:t>SAN</a:t>
            </a:r>
          </a:p>
          <a:p>
            <a:pPr lvl="1"/>
            <a:r>
              <a:rPr lang="ru-RU" dirty="0" smtClean="0"/>
              <a:t>Достаточные вычислительные мощности</a:t>
            </a:r>
          </a:p>
          <a:p>
            <a:pPr lvl="1"/>
            <a:r>
              <a:rPr lang="ru-RU" dirty="0" smtClean="0"/>
              <a:t>Надежные и безопасные инфраструктурные сервисы</a:t>
            </a:r>
          </a:p>
          <a:p>
            <a:pPr lvl="2"/>
            <a:r>
              <a:rPr lang="en-US" dirty="0" smtClean="0"/>
              <a:t>Active Directory</a:t>
            </a:r>
          </a:p>
          <a:p>
            <a:pPr lvl="2"/>
            <a:r>
              <a:rPr lang="en-US" dirty="0" smtClean="0"/>
              <a:t>DHCP</a:t>
            </a:r>
          </a:p>
          <a:p>
            <a:r>
              <a:rPr lang="ru-RU" dirty="0" smtClean="0"/>
              <a:t>Взаимодействие со внешней средой (бизнесом) должно выстраиваться на встречу его требованиям</a:t>
            </a:r>
          </a:p>
          <a:p>
            <a:pPr lvl="1"/>
            <a:r>
              <a:rPr lang="ru-RU" dirty="0" smtClean="0"/>
              <a:t>Современные и легко настраиваемые прикладные системы</a:t>
            </a:r>
          </a:p>
          <a:p>
            <a:r>
              <a:rPr lang="ru-RU" dirty="0" smtClean="0"/>
              <a:t>Экосистема должна быть устойчивой и самовосстанавливающейся</a:t>
            </a:r>
          </a:p>
          <a:p>
            <a:pPr lvl="1"/>
            <a:r>
              <a:rPr lang="ru-RU" dirty="0" smtClean="0"/>
              <a:t>Люди процессы и ИС, управляющие ИТ-инфраструктурой</a:t>
            </a:r>
          </a:p>
          <a:p>
            <a:pPr lvl="1"/>
            <a:endParaRPr lang="en-US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этом стоит помнить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631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получим в итоге?</a:t>
            </a:r>
          </a:p>
        </p:txBody>
      </p:sp>
      <p:sp>
        <p:nvSpPr>
          <p:cNvPr id="2253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20100" y="6389688"/>
            <a:ext cx="723900" cy="288925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589E28A-253E-4CE1-9333-BA29EE123AA8}" type="slidenum">
              <a:rPr lang="ar-SA" sz="2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22533" name="Picture 4" descr="ШАР в ЛУЗУ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5"/>
          <a:stretch>
            <a:fillRect/>
          </a:stretch>
        </p:blipFill>
        <p:spPr bwMode="auto">
          <a:xfrm>
            <a:off x="1469698" y="945357"/>
            <a:ext cx="6172200" cy="531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0325" name="Group 5"/>
          <p:cNvGrpSpPr>
            <a:grpSpLocks/>
          </p:cNvGrpSpPr>
          <p:nvPr/>
        </p:nvGrpSpPr>
        <p:grpSpPr bwMode="auto">
          <a:xfrm>
            <a:off x="935038" y="4876800"/>
            <a:ext cx="6989762" cy="820738"/>
            <a:chOff x="999" y="1105"/>
            <a:chExt cx="4024" cy="517"/>
          </a:xfrm>
        </p:grpSpPr>
        <p:graphicFrame>
          <p:nvGraphicFramePr>
            <p:cNvPr id="22547" name="Object 6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9" name="Visio" r:id="rId5" imgW="6368296" imgH="821353" progId="Visio.Drawing.11">
                    <p:embed/>
                  </p:oleObj>
                </mc:Choice>
                <mc:Fallback>
                  <p:oleObj name="Visio" r:id="rId5" imgW="6368296" imgH="821353" progId="Visio.Drawing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8" name="Text Box 7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>
                  <a:solidFill>
                    <a:schemeClr val="bg1"/>
                  </a:solidFill>
                  <a:cs typeface="Times New Roman" panose="02020603050405020304" pitchFamily="18" charset="0"/>
                </a:rPr>
                <a:t>Снижение</a:t>
              </a:r>
              <a:r>
                <a:rPr lang="ru-RU" sz="1800" b="1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00" b="1">
                  <a:solidFill>
                    <a:schemeClr val="bg1"/>
                  </a:solidFill>
                  <a:cs typeface="Times New Roman" panose="02020603050405020304" pitchFamily="18" charset="0"/>
                </a:rPr>
                <a:t>времени недоступности услуг</a:t>
              </a:r>
              <a:endParaRPr lang="en-US" sz="1800" b="1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0328" name="Group 8"/>
          <p:cNvGrpSpPr>
            <a:grpSpLocks/>
          </p:cNvGrpSpPr>
          <p:nvPr/>
        </p:nvGrpSpPr>
        <p:grpSpPr bwMode="auto">
          <a:xfrm>
            <a:off x="914400" y="3886200"/>
            <a:ext cx="7010400" cy="820738"/>
            <a:chOff x="999" y="1105"/>
            <a:chExt cx="4024" cy="517"/>
          </a:xfrm>
        </p:grpSpPr>
        <p:graphicFrame>
          <p:nvGraphicFramePr>
            <p:cNvPr id="22545" name="Object 9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0" name="Visio" r:id="rId7" imgW="6368296" imgH="821353" progId="Visio.Drawing.11">
                    <p:embed/>
                  </p:oleObj>
                </mc:Choice>
                <mc:Fallback>
                  <p:oleObj name="Visio" r:id="rId7" imgW="6368296" imgH="821353" progId="Visio.Drawing.11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Повышение</a:t>
              </a:r>
              <a:r>
                <a:rPr lang="ru-RU" sz="18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качества услуг</a:t>
              </a:r>
              <a:endParaRPr 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0331" name="Group 11"/>
          <p:cNvGrpSpPr>
            <a:grpSpLocks/>
          </p:cNvGrpSpPr>
          <p:nvPr/>
        </p:nvGrpSpPr>
        <p:grpSpPr bwMode="auto">
          <a:xfrm>
            <a:off x="935038" y="2971800"/>
            <a:ext cx="6989762" cy="820738"/>
            <a:chOff x="999" y="1105"/>
            <a:chExt cx="4024" cy="517"/>
          </a:xfrm>
        </p:grpSpPr>
        <p:graphicFrame>
          <p:nvGraphicFramePr>
            <p:cNvPr id="22543" name="Object 12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1" name="Visio" r:id="rId8" imgW="6368296" imgH="821353" progId="Visio.Drawing.11">
                    <p:embed/>
                  </p:oleObj>
                </mc:Choice>
                <mc:Fallback>
                  <p:oleObj name="Visio" r:id="rId8" imgW="6368296" imgH="821353" progId="Visio.Drawing.11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>
                  <a:solidFill>
                    <a:schemeClr val="bg1"/>
                  </a:solidFill>
                  <a:cs typeface="Times New Roman" panose="02020603050405020304" pitchFamily="18" charset="0"/>
                </a:rPr>
                <a:t>Оптимизация затрат на ИТ </a:t>
              </a:r>
              <a:endParaRPr lang="en-US" sz="1800" b="1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0334" name="Group 14"/>
          <p:cNvGrpSpPr>
            <a:grpSpLocks/>
          </p:cNvGrpSpPr>
          <p:nvPr/>
        </p:nvGrpSpPr>
        <p:grpSpPr bwMode="auto">
          <a:xfrm>
            <a:off x="914400" y="2057400"/>
            <a:ext cx="7010400" cy="820738"/>
            <a:chOff x="999" y="1105"/>
            <a:chExt cx="4024" cy="517"/>
          </a:xfrm>
        </p:grpSpPr>
        <p:graphicFrame>
          <p:nvGraphicFramePr>
            <p:cNvPr id="22541" name="Object 15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2" name="Visio" r:id="rId9" imgW="6368296" imgH="821353" progId="Visio.Drawing.11">
                    <p:embed/>
                  </p:oleObj>
                </mc:Choice>
                <mc:Fallback>
                  <p:oleObj name="Visio" r:id="rId9" imgW="6368296" imgH="821353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Text Box 16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Сохранение и привлечение клиентов</a:t>
              </a:r>
              <a:endParaRPr 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0337" name="Group 17"/>
          <p:cNvGrpSpPr>
            <a:grpSpLocks/>
          </p:cNvGrpSpPr>
          <p:nvPr/>
        </p:nvGrpSpPr>
        <p:grpSpPr bwMode="auto">
          <a:xfrm>
            <a:off x="914400" y="1084821"/>
            <a:ext cx="7010400" cy="820737"/>
            <a:chOff x="999" y="1105"/>
            <a:chExt cx="4024" cy="517"/>
          </a:xfrm>
        </p:grpSpPr>
        <p:graphicFrame>
          <p:nvGraphicFramePr>
            <p:cNvPr id="22539" name="Object 18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3" name="Visio" r:id="rId10" imgW="6368296" imgH="821353" progId="Visio.Drawing.11">
                    <p:embed/>
                  </p:oleObj>
                </mc:Choice>
                <mc:Fallback>
                  <p:oleObj name="Visio" r:id="rId10" imgW="6368296" imgH="821353" progId="Visio.Drawing.11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0" name="Text Box 19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CC330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>
                  <a:solidFill>
                    <a:schemeClr val="bg1"/>
                  </a:solidFill>
                  <a:cs typeface="Times New Roman" panose="02020603050405020304" pitchFamily="18" charset="0"/>
                </a:rPr>
                <a:t>Повышение прибыли</a:t>
              </a:r>
              <a:endParaRPr lang="en-US" sz="1800" b="1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 smtClean="0"/>
              <a:t>IBM</a:t>
            </a:r>
            <a:r>
              <a:rPr lang="ru-RU" sz="3600" dirty="0" smtClean="0"/>
              <a:t>. Что мы можем найти у них?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Не только высокопроизводительные сервера и средства хранения, но и по – настоящему </a:t>
            </a:r>
            <a:r>
              <a:rPr lang="ru-RU" dirty="0" err="1" smtClean="0"/>
              <a:t>экологичные</a:t>
            </a:r>
            <a:r>
              <a:rPr lang="en-US" dirty="0"/>
              <a:t>: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Управление из единой точки</a:t>
            </a:r>
          </a:p>
          <a:p>
            <a:pPr lvl="1"/>
            <a:r>
              <a:rPr lang="sv-SE" dirty="0"/>
              <a:t>IBM Flex System Manager (FSM)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2" y="184294"/>
            <a:ext cx="7500968" cy="574817"/>
          </a:xfrm>
        </p:spPr>
        <p:txBody>
          <a:bodyPr/>
          <a:lstStyle/>
          <a:p>
            <a:r>
              <a:rPr lang="en-US" dirty="0" smtClean="0"/>
              <a:t>FLEX</a:t>
            </a:r>
            <a:r>
              <a:rPr lang="ru-RU" dirty="0" smtClean="0"/>
              <a:t> </a:t>
            </a:r>
            <a:r>
              <a:rPr lang="en-US" dirty="0" smtClean="0"/>
              <a:t>System – </a:t>
            </a:r>
            <a:r>
              <a:rPr lang="ru-RU" dirty="0" smtClean="0"/>
              <a:t>фундамент экосистемы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818896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936845"/>
            <a:ext cx="1905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меньшение расходов на электроэнергию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60192" y="1964141"/>
            <a:ext cx="1905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меньшение расходов на лицензирование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002539"/>
            <a:ext cx="2133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меньшение расходов на управление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60192" y="2959701"/>
            <a:ext cx="1905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времени установки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51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91356890"/>
              </p:ext>
            </p:extLst>
          </p:nvPr>
        </p:nvGraphicFramePr>
        <p:xfrm>
          <a:off x="560099" y="1676400"/>
          <a:ext cx="8333829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Visio" r:id="rId4" imgW="6778347" imgH="2913281" progId="Visio.Drawing.11">
                  <p:embed/>
                </p:oleObj>
              </mc:Choice>
              <mc:Fallback>
                <p:oleObj name="Visio" r:id="rId4" imgW="6778347" imgH="291328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99" y="1676400"/>
                        <a:ext cx="8333829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373942" cy="574817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Автоматизация управления ИТ-инфраструктурой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10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130026049"/>
              </p:ext>
            </p:extLst>
          </p:nvPr>
        </p:nvGraphicFramePr>
        <p:xfrm>
          <a:off x="374620" y="1447800"/>
          <a:ext cx="7751793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Visio" r:id="rId4" imgW="7353213" imgH="3581368" progId="Visio.Drawing.11">
                  <p:embed/>
                </p:oleObj>
              </mc:Choice>
              <mc:Fallback>
                <p:oleObj name="Visio" r:id="rId4" imgW="7353213" imgH="3581368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20" y="1447800"/>
                        <a:ext cx="7751793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373942" cy="574817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Реализация на базе продуктов </a:t>
            </a:r>
            <a:r>
              <a:rPr lang="en-US" sz="3200" dirty="0" smtClean="0"/>
              <a:t>IBM</a:t>
            </a:r>
            <a:endParaRPr lang="ru-RU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3" name="Rectangle 3"/>
          <p:cNvSpPr>
            <a:spLocks noGrp="1" noChangeArrowheads="1"/>
          </p:cNvSpPr>
          <p:nvPr>
            <p:ph idx="13"/>
          </p:nvPr>
        </p:nvSpPr>
        <p:spPr>
          <a:xfrm>
            <a:off x="502585" y="993808"/>
            <a:ext cx="6812615" cy="3654392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sz="2400" dirty="0" smtClean="0"/>
              <a:t>Экосистемы </a:t>
            </a:r>
            <a:r>
              <a:rPr lang="en-US" sz="2400" dirty="0" smtClean="0"/>
              <a:t>IBM </a:t>
            </a:r>
            <a:r>
              <a:rPr lang="ru-RU" sz="2400" dirty="0" smtClean="0"/>
              <a:t>для бизнеса это: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200" dirty="0" smtClean="0"/>
              <a:t>Управляемость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200" dirty="0" smtClean="0"/>
              <a:t>Надежность</a:t>
            </a:r>
            <a:endParaRPr lang="en-US" sz="2200" dirty="0" smtClean="0"/>
          </a:p>
          <a:p>
            <a:pPr lvl="1" eaLnBrk="1" hangingPunct="1">
              <a:lnSpc>
                <a:spcPct val="115000"/>
              </a:lnSpc>
            </a:pPr>
            <a:r>
              <a:rPr lang="ru-RU" sz="2200" dirty="0" smtClean="0"/>
              <a:t>Безопасность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200" dirty="0" smtClean="0"/>
              <a:t>Снижение издержек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200" dirty="0" smtClean="0"/>
              <a:t>Масштабируемость и гибкость</a:t>
            </a:r>
          </a:p>
          <a:p>
            <a:pPr lvl="1" eaLnBrk="1" hangingPunct="1">
              <a:lnSpc>
                <a:spcPct val="115000"/>
              </a:lnSpc>
            </a:pPr>
            <a:r>
              <a:rPr lang="ru-RU" sz="2200" dirty="0" smtClean="0"/>
              <a:t>Возможность в кратчайшие сроки развертывать новые информационные </a:t>
            </a:r>
            <a:r>
              <a:rPr lang="ru-RU" sz="2200" dirty="0" smtClean="0"/>
              <a:t>систем</a:t>
            </a:r>
            <a:r>
              <a:rPr lang="ru-RU" sz="2200" dirty="0"/>
              <a:t>ы</a:t>
            </a:r>
            <a:endParaRPr lang="ru-RU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/>
              <a:t>Резюме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03" y="17585"/>
            <a:ext cx="2273272" cy="22684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6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30789"/>
            <a:ext cx="4546907" cy="748421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20100" y="6389688"/>
            <a:ext cx="723900" cy="288925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BF2094B-86E2-46A8-BCEC-B95DDFBFE8D8}" type="slidenum">
              <a:rPr lang="ar-SA" sz="2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2438400"/>
            <a:ext cx="5334000" cy="2438400"/>
          </a:xfrm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300"/>
              </a:spcBef>
              <a:buClr>
                <a:srgbClr val="54752B"/>
              </a:buClr>
              <a:buSzPct val="90000"/>
              <a:buFontTx/>
              <a:buBlip>
                <a:blip r:embed="rId3"/>
              </a:buBlip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ИТ и Бизнес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 </a:t>
            </a:r>
          </a:p>
          <a:p>
            <a:pPr>
              <a:spcBef>
                <a:spcPts val="300"/>
              </a:spcBef>
              <a:buClr>
                <a:srgbClr val="54752B"/>
              </a:buClr>
              <a:buSzPct val="90000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 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Elektra Light Pro" panose="02000503030000020004" pitchFamily="50" charset="-52"/>
            </a:endParaRPr>
          </a:p>
          <a:p>
            <a:pPr marL="171450" indent="-171450">
              <a:spcBef>
                <a:spcPts val="300"/>
              </a:spcBef>
              <a:buClr>
                <a:srgbClr val="54752B"/>
              </a:buClr>
              <a:buSzPct val="90000"/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Как укреплять, не разрушая?</a:t>
            </a:r>
          </a:p>
          <a:p>
            <a:pPr marL="171450" indent="-171450">
              <a:spcBef>
                <a:spcPts val="300"/>
              </a:spcBef>
              <a:buClr>
                <a:srgbClr val="54752B"/>
              </a:buClr>
              <a:buSzPct val="90000"/>
              <a:buFontTx/>
              <a:buBlip>
                <a:blip r:embed="rId3"/>
              </a:buBlip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Elektra Light Pro" panose="02000503030000020004" pitchFamily="50" charset="-52"/>
            </a:endParaRPr>
          </a:p>
          <a:p>
            <a:pPr marL="171450" indent="-171450">
              <a:spcBef>
                <a:spcPts val="300"/>
              </a:spcBef>
              <a:buClr>
                <a:srgbClr val="54752B"/>
              </a:buClr>
              <a:buSzPct val="90000"/>
              <a:buFontTx/>
              <a:buBlip>
                <a:blip r:embed="rId3"/>
              </a:buBlip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IBM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. Что мы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можем найти у них?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Elektra Light Pro" panose="02000503030000020004" pitchFamily="50" charset="-52"/>
            </a:endParaRPr>
          </a:p>
          <a:p>
            <a:pPr lvl="1"/>
            <a:endParaRPr lang="en-US" dirty="0"/>
          </a:p>
          <a:p>
            <a:pPr>
              <a:spcBef>
                <a:spcPts val="300"/>
              </a:spcBef>
              <a:buClr>
                <a:srgbClr val="54752B"/>
              </a:buClr>
              <a:buSzPct val="90000"/>
            </a:pPr>
            <a:endParaRPr lang="ru-RU" sz="2000" b="1" dirty="0">
              <a:solidFill>
                <a:schemeClr val="tx1">
                  <a:lumMod val="50000"/>
                </a:schemeClr>
              </a:solidFill>
              <a:latin typeface="Elektra Light Pro" panose="02000503030000020004" pitchFamily="50" charset="-52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324600" y="1905000"/>
            <a:ext cx="2333625" cy="1981200"/>
            <a:chOff x="2049" y="2142"/>
            <a:chExt cx="1587" cy="1587"/>
          </a:xfrm>
        </p:grpSpPr>
        <p:pic>
          <p:nvPicPr>
            <p:cNvPr id="6150" name="Picture 6" descr="Automation Blueprint V9 - No Deployment Beveled copy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7" t="36554" r="68825" b="36824"/>
            <a:stretch>
              <a:fillRect/>
            </a:stretch>
          </p:blipFill>
          <p:spPr bwMode="auto">
            <a:xfrm>
              <a:off x="2049" y="2142"/>
              <a:ext cx="1587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 descr="BU008776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838" r="20332" b="57864"/>
            <a:stretch>
              <a:fillRect/>
            </a:stretch>
          </p:blipFill>
          <p:spPr bwMode="auto">
            <a:xfrm>
              <a:off x="2162" y="2256"/>
              <a:ext cx="136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80928"/>
            <a:ext cx="5544616" cy="748421"/>
          </a:xfrm>
        </p:spPr>
        <p:txBody>
          <a:bodyPr/>
          <a:lstStyle/>
          <a:p>
            <a:r>
              <a:rPr lang="ru-RU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Спасибо за внимание!</a:t>
            </a:r>
            <a:endParaRPr lang="ru-RU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9B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284984"/>
            <a:ext cx="2648142" cy="18890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9488"/>
            <a:ext cx="315190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06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 и Бизнес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438400"/>
            <a:ext cx="2362200" cy="26984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К чему стремится бизнес?</a:t>
            </a:r>
          </a:p>
        </p:txBody>
      </p:sp>
      <p:pic>
        <p:nvPicPr>
          <p:cNvPr id="1163266" name="Picture 2" descr="Бизнес-цент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/>
          <a:stretch/>
        </p:blipFill>
        <p:spPr bwMode="auto">
          <a:xfrm>
            <a:off x="500032" y="710529"/>
            <a:ext cx="8150056" cy="539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3269" name="Group 5"/>
          <p:cNvGrpSpPr>
            <a:grpSpLocks/>
          </p:cNvGrpSpPr>
          <p:nvPr/>
        </p:nvGrpSpPr>
        <p:grpSpPr bwMode="auto">
          <a:xfrm>
            <a:off x="1603112" y="4725502"/>
            <a:ext cx="6989762" cy="820738"/>
            <a:chOff x="999" y="1105"/>
            <a:chExt cx="4024" cy="517"/>
          </a:xfrm>
        </p:grpSpPr>
        <p:graphicFrame>
          <p:nvGraphicFramePr>
            <p:cNvPr id="1163270" name="Object 6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18" name="Visio" r:id="rId5" imgW="6368296" imgH="821353" progId="Visio.Drawing.11">
                    <p:embed/>
                  </p:oleObj>
                </mc:Choice>
                <mc:Fallback>
                  <p:oleObj name="Visio" r:id="rId5" imgW="6368296" imgH="82135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3271" name="Text Box 7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Гарантировано предоставлять заявленные услуги</a:t>
              </a:r>
              <a:endParaRPr 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3272" name="Group 8"/>
          <p:cNvGrpSpPr>
            <a:grpSpLocks/>
          </p:cNvGrpSpPr>
          <p:nvPr/>
        </p:nvGrpSpPr>
        <p:grpSpPr bwMode="auto">
          <a:xfrm>
            <a:off x="1600852" y="3805060"/>
            <a:ext cx="7010400" cy="820738"/>
            <a:chOff x="999" y="1105"/>
            <a:chExt cx="4024" cy="517"/>
          </a:xfrm>
        </p:grpSpPr>
        <p:graphicFrame>
          <p:nvGraphicFramePr>
            <p:cNvPr id="1163273" name="Object 9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19" name="Visio" r:id="rId7" imgW="6368296" imgH="821353" progId="Visio.Drawing.11">
                    <p:embed/>
                  </p:oleObj>
                </mc:Choice>
                <mc:Fallback>
                  <p:oleObj name="Visio" r:id="rId7" imgW="6368296" imgH="82135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3274" name="Text Box 10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Повысить</a:t>
              </a:r>
              <a:r>
                <a:rPr lang="ru-RU" sz="18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качество предоставляемых услуг</a:t>
              </a:r>
              <a:endParaRPr 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3275" name="Group 11"/>
          <p:cNvGrpSpPr>
            <a:grpSpLocks/>
          </p:cNvGrpSpPr>
          <p:nvPr/>
        </p:nvGrpSpPr>
        <p:grpSpPr bwMode="auto">
          <a:xfrm>
            <a:off x="1587190" y="2893130"/>
            <a:ext cx="6989762" cy="820738"/>
            <a:chOff x="999" y="1105"/>
            <a:chExt cx="4024" cy="517"/>
          </a:xfrm>
        </p:grpSpPr>
        <p:graphicFrame>
          <p:nvGraphicFramePr>
            <p:cNvPr id="1163276" name="Object 12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0" name="Visio" r:id="rId8" imgW="6368296" imgH="821353" progId="Visio.Drawing.11">
                    <p:embed/>
                  </p:oleObj>
                </mc:Choice>
                <mc:Fallback>
                  <p:oleObj name="Visio" r:id="rId8" imgW="6368296" imgH="82135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Оптимизировать и минимизировать затраты</a:t>
              </a:r>
              <a:endParaRPr 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3278" name="Group 14"/>
          <p:cNvGrpSpPr>
            <a:grpSpLocks/>
          </p:cNvGrpSpPr>
          <p:nvPr/>
        </p:nvGrpSpPr>
        <p:grpSpPr bwMode="auto">
          <a:xfrm>
            <a:off x="1587190" y="1981200"/>
            <a:ext cx="7010400" cy="820738"/>
            <a:chOff x="999" y="1105"/>
            <a:chExt cx="4024" cy="517"/>
          </a:xfrm>
        </p:grpSpPr>
        <p:graphicFrame>
          <p:nvGraphicFramePr>
            <p:cNvPr id="1163279" name="Object 15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1" name="Visio" r:id="rId9" imgW="6368296" imgH="821353" progId="Visio.Drawing.11">
                    <p:embed/>
                  </p:oleObj>
                </mc:Choice>
                <mc:Fallback>
                  <p:oleObj name="Visio" r:id="rId9" imgW="6368296" imgH="82135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3280" name="Text Box 16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Сохранить и привлечь клиентов</a:t>
              </a:r>
              <a:endParaRPr 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3281" name="Group 17"/>
          <p:cNvGrpSpPr>
            <a:grpSpLocks/>
          </p:cNvGrpSpPr>
          <p:nvPr/>
        </p:nvGrpSpPr>
        <p:grpSpPr bwMode="auto">
          <a:xfrm>
            <a:off x="990600" y="1066800"/>
            <a:ext cx="7010400" cy="820738"/>
            <a:chOff x="999" y="1105"/>
            <a:chExt cx="4024" cy="517"/>
          </a:xfrm>
        </p:grpSpPr>
        <p:graphicFrame>
          <p:nvGraphicFramePr>
            <p:cNvPr id="1163282" name="Object 18"/>
            <p:cNvGraphicFramePr>
              <a:graphicFrameLocks noChangeAspect="1"/>
            </p:cNvGraphicFramePr>
            <p:nvPr/>
          </p:nvGraphicFramePr>
          <p:xfrm>
            <a:off x="999" y="1105"/>
            <a:ext cx="4024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2" name="Visio" r:id="rId10" imgW="6368296" imgH="821353" progId="Visio.Drawing.11">
                    <p:embed/>
                  </p:oleObj>
                </mc:Choice>
                <mc:Fallback>
                  <p:oleObj name="Visio" r:id="rId10" imgW="6368296" imgH="82135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" y="1105"/>
                          <a:ext cx="4024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3283" name="Text Box 19"/>
            <p:cNvSpPr txBox="1">
              <a:spLocks noChangeArrowheads="1"/>
            </p:cNvSpPr>
            <p:nvPr/>
          </p:nvSpPr>
          <p:spPr bwMode="auto">
            <a:xfrm>
              <a:off x="1331" y="1270"/>
              <a:ext cx="3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110000"/>
                <a:buFont typeface="Wingdings 3" panose="05040102010807070707" pitchFamily="18" charset="2"/>
                <a:buNone/>
              </a:pPr>
              <a:r>
                <a:rPr lang="ru-RU" sz="1800" b="1">
                  <a:solidFill>
                    <a:schemeClr val="bg1"/>
                  </a:solidFill>
                  <a:cs typeface="Times New Roman" panose="02020603050405020304" pitchFamily="18" charset="0"/>
                </a:rPr>
                <a:t>Постоянно Повышать прибыль</a:t>
              </a:r>
              <a:endParaRPr lang="en-US" sz="1800" b="1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536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6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6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500032" y="1322997"/>
            <a:ext cx="6373942" cy="373059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 smtClean="0"/>
              <a:t>Экосисте́ма</a:t>
            </a:r>
            <a:r>
              <a:rPr lang="ru-RU" dirty="0" smtClean="0"/>
              <a:t> </a:t>
            </a:r>
            <a:r>
              <a:rPr lang="ru-RU" b="0" dirty="0" smtClean="0"/>
              <a:t>— </a:t>
            </a:r>
            <a:r>
              <a:rPr lang="ru-RU" b="0" dirty="0"/>
              <a:t>биологическая система, состоящая из сообщества живых организмов (биоценоз), среды их обитания (биотоп), системы связей, осуществляющей обмен веществом и энергией между </a:t>
            </a:r>
            <a:r>
              <a:rPr lang="ru-RU" b="0" dirty="0" smtClean="0"/>
              <a:t>ними</a:t>
            </a:r>
            <a:endParaRPr lang="en-US" b="0" dirty="0" smtClean="0"/>
          </a:p>
          <a:p>
            <a:endParaRPr lang="ru-RU" b="0" dirty="0" smtClean="0"/>
          </a:p>
          <a:p>
            <a:r>
              <a:rPr lang="ru-RU" dirty="0"/>
              <a:t>Цель мероприятия </a:t>
            </a:r>
            <a:r>
              <a:rPr lang="ru-RU" b="0" dirty="0"/>
              <a:t>– показать возможности </a:t>
            </a:r>
            <a:r>
              <a:rPr lang="en-US" b="0" dirty="0"/>
              <a:t>IBM </a:t>
            </a:r>
            <a:r>
              <a:rPr lang="ru-RU" b="0" dirty="0"/>
              <a:t>обеспечить для бизнеса условия максимального благоприятствования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все ракеты в цель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90600"/>
            <a:ext cx="196363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0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3"/>
          </p:nvPr>
        </p:nvSpPr>
        <p:spPr>
          <a:xfrm>
            <a:off x="479893" y="1594729"/>
            <a:ext cx="1527085" cy="502832"/>
          </a:xfrm>
        </p:spPr>
        <p:txBody>
          <a:bodyPr/>
          <a:lstStyle/>
          <a:p>
            <a:pPr eaLnBrk="1" hangingPunct="1"/>
            <a:r>
              <a:rPr lang="ru-RU" dirty="0" smtClean="0"/>
              <a:t>Бизнес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22" y="142499"/>
            <a:ext cx="6373942" cy="574817"/>
          </a:xfrm>
        </p:spPr>
        <p:txBody>
          <a:bodyPr/>
          <a:lstStyle/>
          <a:p>
            <a:pPr eaLnBrk="1" hangingPunct="1"/>
            <a:r>
              <a:rPr lang="ru-RU" dirty="0" smtClean="0"/>
              <a:t>Макросистема Бизнес-ИТ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038600" y="674080"/>
            <a:ext cx="1752600" cy="381000"/>
          </a:xfrm>
          <a:prstGeom prst="rect">
            <a:avLst/>
          </a:prstGeom>
          <a:extLst/>
        </p:spPr>
        <p:txBody>
          <a:bodyPr/>
          <a:lstStyle/>
          <a:p>
            <a:pPr marL="171450" indent="-171450" eaLnBrk="1" hangingPunct="1">
              <a:spcBef>
                <a:spcPts val="300"/>
              </a:spcBef>
              <a:buClr>
                <a:srgbClr val="54752B"/>
              </a:buClr>
              <a:buSzPct val="90000"/>
              <a:buFontTx/>
              <a:buBlip>
                <a:blip r:embed="rId4"/>
              </a:buBlip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ИТ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553200" y="1271957"/>
            <a:ext cx="2362200" cy="762000"/>
          </a:xfrm>
          <a:prstGeom prst="rect">
            <a:avLst/>
          </a:prstGeom>
          <a:extLst/>
        </p:spPr>
        <p:txBody>
          <a:bodyPr/>
          <a:lstStyle/>
          <a:p>
            <a:pPr marL="171450" indent="-171450" eaLnBrk="1" hangingPunct="1">
              <a:spcBef>
                <a:spcPts val="300"/>
              </a:spcBef>
              <a:buClr>
                <a:srgbClr val="54752B"/>
              </a:buClr>
              <a:buSzPct val="90000"/>
              <a:buFontTx/>
              <a:buBlip>
                <a:blip r:embed="rId4"/>
              </a:buBlip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</a:rPr>
              <a:t>Продукция и услуги</a:t>
            </a:r>
          </a:p>
        </p:txBody>
      </p:sp>
      <p:grpSp>
        <p:nvGrpSpPr>
          <p:cNvPr id="9223" name="Group 70"/>
          <p:cNvGrpSpPr>
            <a:grpSpLocks/>
          </p:cNvGrpSpPr>
          <p:nvPr/>
        </p:nvGrpSpPr>
        <p:grpSpPr bwMode="auto">
          <a:xfrm>
            <a:off x="3200400" y="1055080"/>
            <a:ext cx="2667000" cy="2438400"/>
            <a:chOff x="528" y="672"/>
            <a:chExt cx="4670" cy="2855"/>
          </a:xfrm>
        </p:grpSpPr>
        <p:graphicFrame>
          <p:nvGraphicFramePr>
            <p:cNvPr id="9231" name="Object 71"/>
            <p:cNvGraphicFramePr>
              <a:graphicFrameLocks/>
            </p:cNvGraphicFramePr>
            <p:nvPr/>
          </p:nvGraphicFramePr>
          <p:xfrm>
            <a:off x="4128" y="864"/>
            <a:ext cx="436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94" name="Drawing" r:id="rId5" imgW="879475" imgH="960438" progId="FLW3Drawing">
                    <p:embed/>
                  </p:oleObj>
                </mc:Choice>
                <mc:Fallback>
                  <p:oleObj name="Drawing" r:id="rId5" imgW="879475" imgH="960438" progId="FLW3Drawing">
                    <p:embed/>
                    <p:pic>
                      <p:nvPicPr>
                        <p:cNvPr id="0" name="Object 7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864"/>
                          <a:ext cx="436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2" name="Object 72"/>
            <p:cNvGraphicFramePr>
              <a:graphicFrameLocks/>
            </p:cNvGraphicFramePr>
            <p:nvPr/>
          </p:nvGraphicFramePr>
          <p:xfrm>
            <a:off x="1488" y="1536"/>
            <a:ext cx="44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95" name="Drawing" r:id="rId7" imgW="901700" imgH="950913" progId="FLW3Drawing">
                    <p:embed/>
                  </p:oleObj>
                </mc:Choice>
                <mc:Fallback>
                  <p:oleObj name="Drawing" r:id="rId7" imgW="901700" imgH="950913" progId="FLW3Drawing">
                    <p:embed/>
                    <p:pic>
                      <p:nvPicPr>
                        <p:cNvPr id="0" name="Object 7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536"/>
                          <a:ext cx="44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3" name="Line 73"/>
            <p:cNvSpPr>
              <a:spLocks noChangeShapeType="1"/>
            </p:cNvSpPr>
            <p:nvPr/>
          </p:nvSpPr>
          <p:spPr bwMode="auto">
            <a:xfrm flipH="1" flipV="1">
              <a:off x="1680" y="2112"/>
              <a:ext cx="265" cy="6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9234" name="Object 74"/>
            <p:cNvGraphicFramePr>
              <a:graphicFrameLocks/>
            </p:cNvGraphicFramePr>
            <p:nvPr/>
          </p:nvGraphicFramePr>
          <p:xfrm>
            <a:off x="2680" y="2637"/>
            <a:ext cx="44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96" name="Drawing" r:id="rId9" imgW="901700" imgH="950913" progId="FLW3Drawing">
                    <p:embed/>
                  </p:oleObj>
                </mc:Choice>
                <mc:Fallback>
                  <p:oleObj name="Drawing" r:id="rId9" imgW="901700" imgH="950913" progId="FLW3Drawing">
                    <p:embed/>
                    <p:pic>
                      <p:nvPicPr>
                        <p:cNvPr id="0" name="Object 7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2637"/>
                          <a:ext cx="44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75"/>
            <p:cNvGraphicFramePr>
              <a:graphicFrameLocks/>
            </p:cNvGraphicFramePr>
            <p:nvPr/>
          </p:nvGraphicFramePr>
          <p:xfrm>
            <a:off x="3080" y="2830"/>
            <a:ext cx="443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97" name="Drawing" r:id="rId10" imgW="901700" imgH="950913" progId="FLW3Drawing">
                    <p:embed/>
                  </p:oleObj>
                </mc:Choice>
                <mc:Fallback>
                  <p:oleObj name="Drawing" r:id="rId10" imgW="901700" imgH="950913" progId="FLW3Drawing">
                    <p:embed/>
                    <p:pic>
                      <p:nvPicPr>
                        <p:cNvPr id="0" name="Object 7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0" y="2830"/>
                          <a:ext cx="443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76"/>
            <p:cNvGraphicFramePr>
              <a:graphicFrameLocks/>
            </p:cNvGraphicFramePr>
            <p:nvPr/>
          </p:nvGraphicFramePr>
          <p:xfrm>
            <a:off x="3878" y="2599"/>
            <a:ext cx="39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98" name="Drawing" r:id="rId11" imgW="879475" imgH="960438" progId="FLW3Drawing">
                    <p:embed/>
                  </p:oleObj>
                </mc:Choice>
                <mc:Fallback>
                  <p:oleObj name="Drawing" r:id="rId11" imgW="879475" imgH="960438" progId="FLW3Drawing">
                    <p:embed/>
                    <p:pic>
                      <p:nvPicPr>
                        <p:cNvPr id="0" name="Object 7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2599"/>
                          <a:ext cx="39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Line 77"/>
            <p:cNvSpPr>
              <a:spLocks noChangeShapeType="1"/>
            </p:cNvSpPr>
            <p:nvPr/>
          </p:nvSpPr>
          <p:spPr bwMode="auto">
            <a:xfrm rot="20358776" flipH="1">
              <a:off x="3529" y="2894"/>
              <a:ext cx="1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Line 78"/>
            <p:cNvSpPr>
              <a:spLocks noChangeShapeType="1"/>
            </p:cNvSpPr>
            <p:nvPr/>
          </p:nvSpPr>
          <p:spPr bwMode="auto">
            <a:xfrm flipH="1">
              <a:off x="3566" y="3141"/>
              <a:ext cx="19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9239" name="Object 79"/>
            <p:cNvGraphicFramePr>
              <a:graphicFrameLocks/>
            </p:cNvGraphicFramePr>
            <p:nvPr/>
          </p:nvGraphicFramePr>
          <p:xfrm>
            <a:off x="1248" y="2688"/>
            <a:ext cx="443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99" name="Drawing" r:id="rId13" imgW="901700" imgH="950913" progId="FLW3Drawing">
                    <p:embed/>
                  </p:oleObj>
                </mc:Choice>
                <mc:Fallback>
                  <p:oleObj name="Drawing" r:id="rId13" imgW="901700" imgH="950913" progId="FLW3Drawing">
                    <p:embed/>
                    <p:pic>
                      <p:nvPicPr>
                        <p:cNvPr id="0" name="Object 7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688"/>
                          <a:ext cx="443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0" name="Object 80"/>
            <p:cNvGraphicFramePr>
              <a:graphicFrameLocks/>
            </p:cNvGraphicFramePr>
            <p:nvPr/>
          </p:nvGraphicFramePr>
          <p:xfrm>
            <a:off x="1680" y="2736"/>
            <a:ext cx="44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0" name="Drawing" r:id="rId14" imgW="901700" imgH="950913" progId="FLW3Drawing">
                    <p:embed/>
                  </p:oleObj>
                </mc:Choice>
                <mc:Fallback>
                  <p:oleObj name="Drawing" r:id="rId14" imgW="901700" imgH="950913" progId="FLW3Drawing">
                    <p:embed/>
                    <p:pic>
                      <p:nvPicPr>
                        <p:cNvPr id="0" name="Object 8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736"/>
                          <a:ext cx="44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1" name="Object 81"/>
            <p:cNvGraphicFramePr>
              <a:graphicFrameLocks/>
            </p:cNvGraphicFramePr>
            <p:nvPr/>
          </p:nvGraphicFramePr>
          <p:xfrm>
            <a:off x="1296" y="3072"/>
            <a:ext cx="44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1" name="Drawing" r:id="rId15" imgW="901700" imgH="950913" progId="FLW3Drawing">
                    <p:embed/>
                  </p:oleObj>
                </mc:Choice>
                <mc:Fallback>
                  <p:oleObj name="Drawing" r:id="rId15" imgW="901700" imgH="950913" progId="FLW3Drawing">
                    <p:embed/>
                    <p:pic>
                      <p:nvPicPr>
                        <p:cNvPr id="0" name="Object 8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072"/>
                          <a:ext cx="444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2" name="Object 82"/>
            <p:cNvGraphicFramePr>
              <a:graphicFrameLocks/>
            </p:cNvGraphicFramePr>
            <p:nvPr/>
          </p:nvGraphicFramePr>
          <p:xfrm>
            <a:off x="2680" y="3024"/>
            <a:ext cx="444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" name="Drawing" r:id="rId16" imgW="901700" imgH="950913" progId="FLW3Drawing">
                    <p:embed/>
                  </p:oleObj>
                </mc:Choice>
                <mc:Fallback>
                  <p:oleObj name="Drawing" r:id="rId16" imgW="901700" imgH="950913" progId="FLW3Drawing">
                    <p:embed/>
                    <p:pic>
                      <p:nvPicPr>
                        <p:cNvPr id="0" name="Object 8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3024"/>
                          <a:ext cx="444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3" name="Object 83"/>
            <p:cNvGraphicFramePr>
              <a:graphicFrameLocks/>
            </p:cNvGraphicFramePr>
            <p:nvPr/>
          </p:nvGraphicFramePr>
          <p:xfrm>
            <a:off x="3922" y="2947"/>
            <a:ext cx="399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3" name="Drawing" r:id="rId17" imgW="879475" imgH="960438" progId="FLW3Drawing">
                    <p:embed/>
                  </p:oleObj>
                </mc:Choice>
                <mc:Fallback>
                  <p:oleObj name="Drawing" r:id="rId17" imgW="879475" imgH="960438" progId="FLW3Drawing">
                    <p:embed/>
                    <p:pic>
                      <p:nvPicPr>
                        <p:cNvPr id="0" name="Object 8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2" y="2947"/>
                          <a:ext cx="399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4" name="Line 84"/>
            <p:cNvSpPr>
              <a:spLocks noChangeShapeType="1"/>
            </p:cNvSpPr>
            <p:nvPr/>
          </p:nvSpPr>
          <p:spPr bwMode="auto">
            <a:xfrm>
              <a:off x="2112" y="3024"/>
              <a:ext cx="39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9245" name="Object 85"/>
            <p:cNvGraphicFramePr>
              <a:graphicFrameLocks/>
            </p:cNvGraphicFramePr>
            <p:nvPr/>
          </p:nvGraphicFramePr>
          <p:xfrm>
            <a:off x="1440" y="921"/>
            <a:ext cx="394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4" name="Drawing" r:id="rId18" imgW="430213" imgH="417513" progId="FLW3Drawing">
                    <p:embed/>
                  </p:oleObj>
                </mc:Choice>
                <mc:Fallback>
                  <p:oleObj name="Drawing" r:id="rId18" imgW="430213" imgH="417513" progId="FLW3Drawing">
                    <p:embed/>
                    <p:pic>
                      <p:nvPicPr>
                        <p:cNvPr id="0" name="Object 8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921"/>
                          <a:ext cx="39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6" name="Object 86"/>
            <p:cNvGraphicFramePr>
              <a:graphicFrameLocks/>
            </p:cNvGraphicFramePr>
            <p:nvPr/>
          </p:nvGraphicFramePr>
          <p:xfrm>
            <a:off x="3744" y="672"/>
            <a:ext cx="436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5" name="Drawing" r:id="rId20" imgW="879475" imgH="960438" progId="FLW3Drawing">
                    <p:embed/>
                  </p:oleObj>
                </mc:Choice>
                <mc:Fallback>
                  <p:oleObj name="Drawing" r:id="rId20" imgW="879475" imgH="960438" progId="FLW3Drawing">
                    <p:embed/>
                    <p:pic>
                      <p:nvPicPr>
                        <p:cNvPr id="0" name="Object 8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672"/>
                          <a:ext cx="436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7" name="Line 87"/>
            <p:cNvSpPr>
              <a:spLocks noChangeShapeType="1"/>
            </p:cNvSpPr>
            <p:nvPr/>
          </p:nvSpPr>
          <p:spPr bwMode="auto">
            <a:xfrm>
              <a:off x="2016" y="1008"/>
              <a:ext cx="656" cy="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9248" name="Object 88"/>
            <p:cNvGraphicFramePr>
              <a:graphicFrameLocks/>
            </p:cNvGraphicFramePr>
            <p:nvPr/>
          </p:nvGraphicFramePr>
          <p:xfrm>
            <a:off x="2592" y="768"/>
            <a:ext cx="418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6" name="Drawing" r:id="rId21" imgW="818519" imgH="917428" progId="FLW3Drawing">
                    <p:embed/>
                  </p:oleObj>
                </mc:Choice>
                <mc:Fallback>
                  <p:oleObj name="Drawing" r:id="rId21" imgW="818519" imgH="917428" progId="FLW3Drawing">
                    <p:embed/>
                    <p:pic>
                      <p:nvPicPr>
                        <p:cNvPr id="0" name="Object 8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768"/>
                          <a:ext cx="418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9" name="Object 89"/>
            <p:cNvGraphicFramePr>
              <a:graphicFrameLocks/>
            </p:cNvGraphicFramePr>
            <p:nvPr/>
          </p:nvGraphicFramePr>
          <p:xfrm>
            <a:off x="1824" y="768"/>
            <a:ext cx="394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7" name="Drawing" r:id="rId23" imgW="430213" imgH="417513" progId="FLW3Drawing">
                    <p:embed/>
                  </p:oleObj>
                </mc:Choice>
                <mc:Fallback>
                  <p:oleObj name="Drawing" r:id="rId23" imgW="430213" imgH="417513" progId="FLW3Drawing">
                    <p:embed/>
                    <p:pic>
                      <p:nvPicPr>
                        <p:cNvPr id="0" name="Object 8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768"/>
                          <a:ext cx="39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0" name="Line 90"/>
            <p:cNvSpPr>
              <a:spLocks noChangeShapeType="1"/>
            </p:cNvSpPr>
            <p:nvPr/>
          </p:nvSpPr>
          <p:spPr bwMode="auto">
            <a:xfrm flipV="1">
              <a:off x="3264" y="912"/>
              <a:ext cx="384" cy="127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Line 91"/>
            <p:cNvSpPr>
              <a:spLocks noChangeShapeType="1"/>
            </p:cNvSpPr>
            <p:nvPr/>
          </p:nvSpPr>
          <p:spPr bwMode="auto">
            <a:xfrm>
              <a:off x="3168" y="1248"/>
              <a:ext cx="480" cy="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52" name="Object 92"/>
            <p:cNvGraphicFramePr>
              <a:graphicFrameLocks/>
            </p:cNvGraphicFramePr>
            <p:nvPr/>
          </p:nvGraphicFramePr>
          <p:xfrm>
            <a:off x="3504" y="1824"/>
            <a:ext cx="579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8" name="Drawing" r:id="rId24" imgW="900113" imgH="949325" progId="FLW3Drawing">
                    <p:embed/>
                  </p:oleObj>
                </mc:Choice>
                <mc:Fallback>
                  <p:oleObj name="Drawing" r:id="rId24" imgW="900113" imgH="949325" progId="FLW3Drawing">
                    <p:embed/>
                    <p:pic>
                      <p:nvPicPr>
                        <p:cNvPr id="0" name="Object 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824"/>
                          <a:ext cx="579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3" name="Object 93"/>
            <p:cNvGraphicFramePr>
              <a:graphicFrameLocks/>
            </p:cNvGraphicFramePr>
            <p:nvPr/>
          </p:nvGraphicFramePr>
          <p:xfrm>
            <a:off x="1200" y="1584"/>
            <a:ext cx="310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9" name="Drawing" r:id="rId26" imgW="430213" imgH="417513" progId="FLW3Drawing">
                    <p:embed/>
                  </p:oleObj>
                </mc:Choice>
                <mc:Fallback>
                  <p:oleObj name="Drawing" r:id="rId26" imgW="430213" imgH="417513" progId="FLW3Drawing">
                    <p:embed/>
                    <p:pic>
                      <p:nvPicPr>
                        <p:cNvPr id="0" name="Object 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584"/>
                          <a:ext cx="310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4" name="Object 94"/>
            <p:cNvGraphicFramePr>
              <a:graphicFrameLocks/>
            </p:cNvGraphicFramePr>
            <p:nvPr/>
          </p:nvGraphicFramePr>
          <p:xfrm>
            <a:off x="1776" y="1584"/>
            <a:ext cx="310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10" name="Drawing" r:id="rId27" imgW="430213" imgH="417513" progId="FLW3Drawing">
                    <p:embed/>
                  </p:oleObj>
                </mc:Choice>
                <mc:Fallback>
                  <p:oleObj name="Drawing" r:id="rId27" imgW="430213" imgH="417513" progId="FLW3Drawing">
                    <p:embed/>
                    <p:pic>
                      <p:nvPicPr>
                        <p:cNvPr id="0" name="Object 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584"/>
                          <a:ext cx="310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5" name="Object 95"/>
            <p:cNvGraphicFramePr>
              <a:graphicFrameLocks/>
            </p:cNvGraphicFramePr>
            <p:nvPr/>
          </p:nvGraphicFramePr>
          <p:xfrm>
            <a:off x="528" y="1392"/>
            <a:ext cx="443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11" name="Drawing" r:id="rId28" imgW="901700" imgH="950913" progId="FLW3Drawing">
                    <p:embed/>
                  </p:oleObj>
                </mc:Choice>
                <mc:Fallback>
                  <p:oleObj name="Drawing" r:id="rId28" imgW="901700" imgH="950913" progId="FLW3Drawing">
                    <p:embed/>
                    <p:pic>
                      <p:nvPicPr>
                        <p:cNvPr id="0" name="Object 9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392"/>
                          <a:ext cx="443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6" name="Object 96"/>
            <p:cNvGraphicFramePr>
              <a:graphicFrameLocks/>
            </p:cNvGraphicFramePr>
            <p:nvPr/>
          </p:nvGraphicFramePr>
          <p:xfrm>
            <a:off x="576" y="2592"/>
            <a:ext cx="44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12" name="Drawing" r:id="rId29" imgW="901700" imgH="950913" progId="FLW3Drawing">
                    <p:embed/>
                  </p:oleObj>
                </mc:Choice>
                <mc:Fallback>
                  <p:oleObj name="Drawing" r:id="rId29" imgW="901700" imgH="950913" progId="FLW3Drawing">
                    <p:embed/>
                    <p:pic>
                      <p:nvPicPr>
                        <p:cNvPr id="0" name="Object 9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592"/>
                          <a:ext cx="444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7" name="Object 97"/>
            <p:cNvGraphicFramePr>
              <a:graphicFrameLocks/>
            </p:cNvGraphicFramePr>
            <p:nvPr/>
          </p:nvGraphicFramePr>
          <p:xfrm>
            <a:off x="528" y="1968"/>
            <a:ext cx="44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13" name="Drawing" r:id="rId30" imgW="901700" imgH="950913" progId="FLW3Drawing">
                    <p:embed/>
                  </p:oleObj>
                </mc:Choice>
                <mc:Fallback>
                  <p:oleObj name="Drawing" r:id="rId30" imgW="901700" imgH="950913" progId="FLW3Drawing">
                    <p:embed/>
                    <p:pic>
                      <p:nvPicPr>
                        <p:cNvPr id="0" name="Object 9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968"/>
                          <a:ext cx="44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8" name="Line 98"/>
            <p:cNvSpPr>
              <a:spLocks noChangeShapeType="1"/>
            </p:cNvSpPr>
            <p:nvPr/>
          </p:nvSpPr>
          <p:spPr bwMode="auto">
            <a:xfrm flipH="1" flipV="1">
              <a:off x="1008" y="2256"/>
              <a:ext cx="528" cy="4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Line 99"/>
            <p:cNvSpPr>
              <a:spLocks noChangeShapeType="1"/>
            </p:cNvSpPr>
            <p:nvPr/>
          </p:nvSpPr>
          <p:spPr bwMode="auto">
            <a:xfrm flipV="1">
              <a:off x="4128" y="2016"/>
              <a:ext cx="576" cy="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60" name="Object 100"/>
            <p:cNvGraphicFramePr>
              <a:graphicFrameLocks/>
            </p:cNvGraphicFramePr>
            <p:nvPr/>
          </p:nvGraphicFramePr>
          <p:xfrm>
            <a:off x="4704" y="1872"/>
            <a:ext cx="494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14" name="Drawing" r:id="rId31" imgW="879475" imgH="960438" progId="FLW3Drawing">
                    <p:embed/>
                  </p:oleObj>
                </mc:Choice>
                <mc:Fallback>
                  <p:oleObj name="Drawing" r:id="rId31" imgW="879475" imgH="960438" progId="FLW3Drawing">
                    <p:embed/>
                    <p:pic>
                      <p:nvPicPr>
                        <p:cNvPr id="0" name="Object 10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1872"/>
                          <a:ext cx="494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1" name="Line 101"/>
            <p:cNvSpPr>
              <a:spLocks noChangeShapeType="1"/>
            </p:cNvSpPr>
            <p:nvPr/>
          </p:nvSpPr>
          <p:spPr bwMode="auto">
            <a:xfrm flipH="1" flipV="1">
              <a:off x="720" y="2400"/>
              <a:ext cx="0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2" name="Line 102"/>
            <p:cNvSpPr>
              <a:spLocks noChangeShapeType="1"/>
            </p:cNvSpPr>
            <p:nvPr/>
          </p:nvSpPr>
          <p:spPr bwMode="auto">
            <a:xfrm flipH="1" flipV="1">
              <a:off x="720" y="1776"/>
              <a:ext cx="0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Line 103"/>
            <p:cNvSpPr>
              <a:spLocks noChangeShapeType="1"/>
            </p:cNvSpPr>
            <p:nvPr/>
          </p:nvSpPr>
          <p:spPr bwMode="auto">
            <a:xfrm flipH="1">
              <a:off x="960" y="1200"/>
              <a:ext cx="48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9264" name="Object 104"/>
            <p:cNvGraphicFramePr>
              <a:graphicFrameLocks/>
            </p:cNvGraphicFramePr>
            <p:nvPr/>
          </p:nvGraphicFramePr>
          <p:xfrm>
            <a:off x="2736" y="1200"/>
            <a:ext cx="44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15" name="Drawing" r:id="rId32" imgW="901700" imgH="950913" progId="FLW3Drawing">
                    <p:embed/>
                  </p:oleObj>
                </mc:Choice>
                <mc:Fallback>
                  <p:oleObj name="Drawing" r:id="rId32" imgW="901700" imgH="950913" progId="FLW3Drawing">
                    <p:embed/>
                    <p:pic>
                      <p:nvPicPr>
                        <p:cNvPr id="0" name="Object 10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200"/>
                          <a:ext cx="44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5" name="Line 105"/>
            <p:cNvSpPr>
              <a:spLocks noChangeShapeType="1"/>
            </p:cNvSpPr>
            <p:nvPr/>
          </p:nvSpPr>
          <p:spPr bwMode="auto">
            <a:xfrm>
              <a:off x="3120" y="1584"/>
              <a:ext cx="432" cy="38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9266" name="Picture 106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599"/>
              <a:ext cx="144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107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" y="2599"/>
              <a:ext cx="144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09" descr="продукция и услуги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79080"/>
            <a:ext cx="26289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326" name="AutoShape 110"/>
          <p:cNvSpPr>
            <a:spLocks noChangeArrowheads="1"/>
          </p:cNvSpPr>
          <p:nvPr/>
        </p:nvSpPr>
        <p:spPr bwMode="auto">
          <a:xfrm rot="17265540">
            <a:off x="2133600" y="1740880"/>
            <a:ext cx="1371600" cy="1219200"/>
          </a:xfrm>
          <a:custGeom>
            <a:avLst/>
            <a:gdLst>
              <a:gd name="T0" fmla="*/ 1030986 w 21600"/>
              <a:gd name="T1" fmla="*/ 82860 h 21600"/>
              <a:gd name="T2" fmla="*/ 579755 w 21600"/>
              <a:gd name="T3" fmla="*/ 104761 h 21600"/>
              <a:gd name="T4" fmla="*/ 922211 w 21600"/>
              <a:gd name="T5" fmla="*/ 248864 h 21600"/>
              <a:gd name="T6" fmla="*/ 1496441 w 21600"/>
              <a:gd name="T7" fmla="*/ 361809 h 21600"/>
              <a:gd name="T8" fmla="*/ 1323023 w 21600"/>
              <a:gd name="T9" fmla="*/ 677559 h 21600"/>
              <a:gd name="T10" fmla="*/ 967740 w 21600"/>
              <a:gd name="T11" fmla="*/ 52340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94" y="8395"/>
                </a:moveTo>
                <a:cubicBezTo>
                  <a:pt x="16767" y="5408"/>
                  <a:pt x="13957" y="3404"/>
                  <a:pt x="10800" y="3404"/>
                </a:cubicBezTo>
                <a:cubicBezTo>
                  <a:pt x="10344" y="3403"/>
                  <a:pt x="9890" y="3446"/>
                  <a:pt x="9442" y="3529"/>
                </a:cubicBezTo>
                <a:lnTo>
                  <a:pt x="8817" y="183"/>
                </a:lnTo>
                <a:cubicBezTo>
                  <a:pt x="9471" y="61"/>
                  <a:pt x="10135" y="-1"/>
                  <a:pt x="10800" y="0"/>
                </a:cubicBezTo>
                <a:cubicBezTo>
                  <a:pt x="15411" y="0"/>
                  <a:pt x="19513" y="2927"/>
                  <a:pt x="21013" y="7288"/>
                </a:cubicBezTo>
                <a:lnTo>
                  <a:pt x="23566" y="6410"/>
                </a:lnTo>
                <a:lnTo>
                  <a:pt x="20835" y="12004"/>
                </a:lnTo>
                <a:lnTo>
                  <a:pt x="15240" y="9273"/>
                </a:lnTo>
                <a:lnTo>
                  <a:pt x="17794" y="8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endParaRPr lang="ru-RU"/>
          </a:p>
        </p:txBody>
      </p:sp>
      <p:pic>
        <p:nvPicPr>
          <p:cNvPr id="9226" name="Picture 111" descr="Греби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79280"/>
            <a:ext cx="1906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328" name="AutoShape 112"/>
          <p:cNvSpPr>
            <a:spLocks noChangeArrowheads="1"/>
          </p:cNvSpPr>
          <p:nvPr/>
        </p:nvSpPr>
        <p:spPr bwMode="auto">
          <a:xfrm rot="621449">
            <a:off x="5486400" y="1664680"/>
            <a:ext cx="1371600" cy="1219200"/>
          </a:xfrm>
          <a:custGeom>
            <a:avLst/>
            <a:gdLst>
              <a:gd name="T0" fmla="*/ 1030986 w 21600"/>
              <a:gd name="T1" fmla="*/ 82860 h 21600"/>
              <a:gd name="T2" fmla="*/ 579755 w 21600"/>
              <a:gd name="T3" fmla="*/ 104761 h 21600"/>
              <a:gd name="T4" fmla="*/ 922211 w 21600"/>
              <a:gd name="T5" fmla="*/ 248864 h 21600"/>
              <a:gd name="T6" fmla="*/ 1496441 w 21600"/>
              <a:gd name="T7" fmla="*/ 361809 h 21600"/>
              <a:gd name="T8" fmla="*/ 1323023 w 21600"/>
              <a:gd name="T9" fmla="*/ 677559 h 21600"/>
              <a:gd name="T10" fmla="*/ 967740 w 21600"/>
              <a:gd name="T11" fmla="*/ 52340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94" y="8395"/>
                </a:moveTo>
                <a:cubicBezTo>
                  <a:pt x="16767" y="5408"/>
                  <a:pt x="13957" y="3404"/>
                  <a:pt x="10800" y="3404"/>
                </a:cubicBezTo>
                <a:cubicBezTo>
                  <a:pt x="10344" y="3403"/>
                  <a:pt x="9890" y="3446"/>
                  <a:pt x="9442" y="3529"/>
                </a:cubicBezTo>
                <a:lnTo>
                  <a:pt x="8817" y="183"/>
                </a:lnTo>
                <a:cubicBezTo>
                  <a:pt x="9471" y="61"/>
                  <a:pt x="10135" y="-1"/>
                  <a:pt x="10800" y="0"/>
                </a:cubicBezTo>
                <a:cubicBezTo>
                  <a:pt x="15411" y="0"/>
                  <a:pt x="19513" y="2927"/>
                  <a:pt x="21013" y="7288"/>
                </a:cubicBezTo>
                <a:lnTo>
                  <a:pt x="23566" y="6410"/>
                </a:lnTo>
                <a:lnTo>
                  <a:pt x="20835" y="12004"/>
                </a:lnTo>
                <a:lnTo>
                  <a:pt x="15240" y="9273"/>
                </a:lnTo>
                <a:lnTo>
                  <a:pt x="17794" y="8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endParaRPr lang="ru-RU"/>
          </a:p>
        </p:txBody>
      </p:sp>
      <p:sp>
        <p:nvSpPr>
          <p:cNvPr id="1033329" name="AutoShape 113"/>
          <p:cNvSpPr>
            <a:spLocks noChangeArrowheads="1"/>
          </p:cNvSpPr>
          <p:nvPr/>
        </p:nvSpPr>
        <p:spPr bwMode="auto">
          <a:xfrm rot="6439146">
            <a:off x="5410200" y="3874480"/>
            <a:ext cx="1371600" cy="1219200"/>
          </a:xfrm>
          <a:custGeom>
            <a:avLst/>
            <a:gdLst>
              <a:gd name="T0" fmla="*/ 1030986 w 21600"/>
              <a:gd name="T1" fmla="*/ 82860 h 21600"/>
              <a:gd name="T2" fmla="*/ 579755 w 21600"/>
              <a:gd name="T3" fmla="*/ 104761 h 21600"/>
              <a:gd name="T4" fmla="*/ 922211 w 21600"/>
              <a:gd name="T5" fmla="*/ 248864 h 21600"/>
              <a:gd name="T6" fmla="*/ 1496441 w 21600"/>
              <a:gd name="T7" fmla="*/ 361809 h 21600"/>
              <a:gd name="T8" fmla="*/ 1323023 w 21600"/>
              <a:gd name="T9" fmla="*/ 677559 h 21600"/>
              <a:gd name="T10" fmla="*/ 967740 w 21600"/>
              <a:gd name="T11" fmla="*/ 52340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94" y="8395"/>
                </a:moveTo>
                <a:cubicBezTo>
                  <a:pt x="16767" y="5408"/>
                  <a:pt x="13957" y="3404"/>
                  <a:pt x="10800" y="3404"/>
                </a:cubicBezTo>
                <a:cubicBezTo>
                  <a:pt x="10344" y="3403"/>
                  <a:pt x="9890" y="3446"/>
                  <a:pt x="9442" y="3529"/>
                </a:cubicBezTo>
                <a:lnTo>
                  <a:pt x="8817" y="183"/>
                </a:lnTo>
                <a:cubicBezTo>
                  <a:pt x="9471" y="61"/>
                  <a:pt x="10135" y="-1"/>
                  <a:pt x="10800" y="0"/>
                </a:cubicBezTo>
                <a:cubicBezTo>
                  <a:pt x="15411" y="0"/>
                  <a:pt x="19513" y="2927"/>
                  <a:pt x="21013" y="7288"/>
                </a:cubicBezTo>
                <a:lnTo>
                  <a:pt x="23566" y="6410"/>
                </a:lnTo>
                <a:lnTo>
                  <a:pt x="20835" y="12004"/>
                </a:lnTo>
                <a:lnTo>
                  <a:pt x="15240" y="9273"/>
                </a:lnTo>
                <a:lnTo>
                  <a:pt x="17794" y="8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endParaRPr lang="ru-RU"/>
          </a:p>
        </p:txBody>
      </p:sp>
      <p:sp>
        <p:nvSpPr>
          <p:cNvPr id="1033330" name="AutoShape 114"/>
          <p:cNvSpPr>
            <a:spLocks noChangeArrowheads="1"/>
          </p:cNvSpPr>
          <p:nvPr/>
        </p:nvSpPr>
        <p:spPr bwMode="auto">
          <a:xfrm rot="10800000">
            <a:off x="2286000" y="4103080"/>
            <a:ext cx="1371600" cy="1219200"/>
          </a:xfrm>
          <a:custGeom>
            <a:avLst/>
            <a:gdLst>
              <a:gd name="T0" fmla="*/ 1030986 w 21600"/>
              <a:gd name="T1" fmla="*/ 82860 h 21600"/>
              <a:gd name="T2" fmla="*/ 579755 w 21600"/>
              <a:gd name="T3" fmla="*/ 104761 h 21600"/>
              <a:gd name="T4" fmla="*/ 922211 w 21600"/>
              <a:gd name="T5" fmla="*/ 248864 h 21600"/>
              <a:gd name="T6" fmla="*/ 1496441 w 21600"/>
              <a:gd name="T7" fmla="*/ 361809 h 21600"/>
              <a:gd name="T8" fmla="*/ 1323023 w 21600"/>
              <a:gd name="T9" fmla="*/ 677559 h 21600"/>
              <a:gd name="T10" fmla="*/ 967740 w 21600"/>
              <a:gd name="T11" fmla="*/ 52340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94" y="8395"/>
                </a:moveTo>
                <a:cubicBezTo>
                  <a:pt x="16767" y="5408"/>
                  <a:pt x="13957" y="3404"/>
                  <a:pt x="10800" y="3404"/>
                </a:cubicBezTo>
                <a:cubicBezTo>
                  <a:pt x="10344" y="3403"/>
                  <a:pt x="9890" y="3446"/>
                  <a:pt x="9442" y="3529"/>
                </a:cubicBezTo>
                <a:lnTo>
                  <a:pt x="8817" y="183"/>
                </a:lnTo>
                <a:cubicBezTo>
                  <a:pt x="9471" y="61"/>
                  <a:pt x="10135" y="-1"/>
                  <a:pt x="10800" y="0"/>
                </a:cubicBezTo>
                <a:cubicBezTo>
                  <a:pt x="15411" y="0"/>
                  <a:pt x="19513" y="2927"/>
                  <a:pt x="21013" y="7288"/>
                </a:cubicBezTo>
                <a:lnTo>
                  <a:pt x="23566" y="6410"/>
                </a:lnTo>
                <a:lnTo>
                  <a:pt x="20835" y="12004"/>
                </a:lnTo>
                <a:lnTo>
                  <a:pt x="15240" y="9273"/>
                </a:lnTo>
                <a:lnTo>
                  <a:pt x="17794" y="8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endParaRPr lang="ru-RU"/>
          </a:p>
        </p:txBody>
      </p:sp>
      <p:pic>
        <p:nvPicPr>
          <p:cNvPr id="9230" name="Picture 116" descr="small_biz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4280"/>
            <a:ext cx="218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326" grpId="0" animBg="1"/>
      <p:bldP spid="1033328" grpId="0" animBg="1"/>
      <p:bldP spid="1033329" grpId="0" animBg="1"/>
      <p:bldP spid="10333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Rectangle 3"/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Среднестатистическая ситуация</a:t>
            </a:r>
            <a:endParaRPr lang="en-US" sz="2100" dirty="0" smtClean="0"/>
          </a:p>
          <a:p>
            <a:pPr lvl="1" eaLnBrk="1" hangingPunct="1">
              <a:lnSpc>
                <a:spcPct val="85000"/>
              </a:lnSpc>
            </a:pPr>
            <a:r>
              <a:rPr lang="ru-RU" sz="1800" dirty="0" smtClean="0"/>
              <a:t>Среднее количество сбоев (простоев) в месяц– 500</a:t>
            </a:r>
          </a:p>
          <a:p>
            <a:pPr lvl="1" eaLnBrk="1" hangingPunct="1">
              <a:lnSpc>
                <a:spcPct val="85000"/>
              </a:lnSpc>
            </a:pPr>
            <a:r>
              <a:rPr lang="ru-RU" sz="1800" dirty="0" smtClean="0"/>
              <a:t>Среднее время простоя (устранения сбоя) – 20 минут</a:t>
            </a:r>
          </a:p>
          <a:p>
            <a:pPr lvl="1" eaLnBrk="1" hangingPunct="1">
              <a:lnSpc>
                <a:spcPct val="85000"/>
              </a:lnSpc>
            </a:pPr>
            <a:r>
              <a:rPr lang="ru-RU" sz="1800" dirty="0" smtClean="0"/>
              <a:t>Цена одной минуты простоя для оператора связи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1 000 000 абонентов;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Средняя интенсивность звонков: 3 472,22 звонка/мин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Средняя стоимость звонка 0,15</a:t>
            </a:r>
            <a:r>
              <a:rPr lang="en-US" sz="1600" dirty="0" smtClean="0"/>
              <a:t>$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ИТОГО: 520,83</a:t>
            </a:r>
            <a:r>
              <a:rPr lang="en-US" sz="1600" dirty="0" smtClean="0"/>
              <a:t>$</a:t>
            </a:r>
          </a:p>
          <a:p>
            <a:pPr eaLnBrk="1" hangingPunct="1">
              <a:lnSpc>
                <a:spcPct val="85000"/>
              </a:lnSpc>
            </a:pPr>
            <a:endParaRPr lang="ru-RU" sz="2100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Все имеет свою цену</a:t>
            </a:r>
          </a:p>
        </p:txBody>
      </p:sp>
      <p:sp>
        <p:nvSpPr>
          <p:cNvPr id="1160197" name="WordArt 5"/>
          <p:cNvSpPr>
            <a:spLocks noChangeArrowheads="1" noChangeShapeType="1" noTextEdit="1"/>
          </p:cNvSpPr>
          <p:nvPr/>
        </p:nvSpPr>
        <p:spPr bwMode="auto">
          <a:xfrm>
            <a:off x="1000125" y="2743200"/>
            <a:ext cx="7305675" cy="947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компании - 5 208 333$ в месяц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5" grpId="0" build="p"/>
      <p:bldP spid="1160195" grpId="1" build="p"/>
      <p:bldP spid="1160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9" name="Rectangle 3"/>
          <p:cNvSpPr>
            <a:spLocks noGrp="1" noChangeArrowheads="1"/>
          </p:cNvSpPr>
          <p:nvPr>
            <p:ph idx="13"/>
          </p:nvPr>
        </p:nvSpPr>
        <p:spPr>
          <a:xfrm>
            <a:off x="500032" y="1524000"/>
            <a:ext cx="8229600" cy="504131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Повысить эффективность ИТ на 20%</a:t>
            </a:r>
            <a:endParaRPr lang="en-US" sz="2100" dirty="0" smtClean="0"/>
          </a:p>
          <a:p>
            <a:pPr lvl="1" eaLnBrk="1" hangingPunct="1">
              <a:lnSpc>
                <a:spcPct val="85000"/>
              </a:lnSpc>
            </a:pPr>
            <a:r>
              <a:rPr lang="ru-RU" sz="1800" dirty="0" smtClean="0"/>
              <a:t>Среднее количество сбоев (простоев) в месяц– 395</a:t>
            </a:r>
          </a:p>
          <a:p>
            <a:pPr lvl="1" eaLnBrk="1" hangingPunct="1">
              <a:lnSpc>
                <a:spcPct val="85000"/>
              </a:lnSpc>
            </a:pPr>
            <a:r>
              <a:rPr lang="ru-RU" sz="1800" dirty="0" smtClean="0"/>
              <a:t>Среднее время простоя (устранения сбоя) – 14 минут</a:t>
            </a:r>
          </a:p>
          <a:p>
            <a:pPr lvl="1" eaLnBrk="1" hangingPunct="1">
              <a:lnSpc>
                <a:spcPct val="85000"/>
              </a:lnSpc>
            </a:pPr>
            <a:r>
              <a:rPr lang="ru-RU" sz="1800" dirty="0" smtClean="0"/>
              <a:t>Цена одной минуты простоя для оператора связи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1 000 000 абонентов;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Средняя интенсивность звонков: 3 472,22 звонка/мин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Средняя стоимость звонка 0,15</a:t>
            </a:r>
            <a:r>
              <a:rPr lang="en-US" sz="1600" dirty="0" smtClean="0"/>
              <a:t>$</a:t>
            </a:r>
          </a:p>
          <a:p>
            <a:pPr lvl="2" eaLnBrk="1" hangingPunct="1">
              <a:lnSpc>
                <a:spcPct val="85000"/>
              </a:lnSpc>
            </a:pPr>
            <a:r>
              <a:rPr lang="ru-RU" sz="1600" dirty="0" smtClean="0"/>
              <a:t>ИТОГО: 520,83</a:t>
            </a:r>
            <a:r>
              <a:rPr lang="en-US" sz="1600" dirty="0" smtClean="0"/>
              <a:t>$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ru-RU" sz="2100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Что можно предпринять?</a:t>
            </a:r>
          </a:p>
        </p:txBody>
      </p:sp>
      <p:sp>
        <p:nvSpPr>
          <p:cNvPr id="1161221" name="WordArt 5"/>
          <p:cNvSpPr>
            <a:spLocks noChangeArrowheads="1" noChangeShapeType="1" noTextEdit="1"/>
          </p:cNvSpPr>
          <p:nvPr/>
        </p:nvSpPr>
        <p:spPr bwMode="auto">
          <a:xfrm>
            <a:off x="964547" y="2566725"/>
            <a:ext cx="7305675" cy="947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2DF0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- 2 328 143,1$ в месяц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19" grpId="0" build="p"/>
      <p:bldP spid="1161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9"/>
          <p:cNvSpPr>
            <a:spLocks noChangeArrowheads="1"/>
          </p:cNvSpPr>
          <p:nvPr/>
        </p:nvSpPr>
        <p:spPr bwMode="auto">
          <a:xfrm>
            <a:off x="500032" y="-20877"/>
            <a:ext cx="56388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83A8"/>
                </a:solidFill>
                <a:latin typeface="Elektra Medium Pro" panose="02000803000000020004" pitchFamily="50" charset="-52"/>
                <a:ea typeface="+mj-ea"/>
              </a:rPr>
              <a:t>Что из этого следует</a:t>
            </a:r>
            <a:r>
              <a:rPr lang="en-US" sz="2800" b="1" dirty="0">
                <a:solidFill>
                  <a:srgbClr val="0083A8"/>
                </a:solidFill>
                <a:latin typeface="Elektra Medium Pro" panose="02000803000000020004" pitchFamily="50" charset="-52"/>
                <a:ea typeface="+mj-ea"/>
              </a:rPr>
              <a:t>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3"/>
          </p:nvPr>
        </p:nvSpPr>
        <p:spPr>
          <a:xfrm>
            <a:off x="500032" y="1371600"/>
            <a:ext cx="8229600" cy="258759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Очевидные вещи</a:t>
            </a:r>
            <a:endParaRPr lang="en-US" sz="2100" dirty="0" smtClean="0"/>
          </a:p>
          <a:p>
            <a:pPr lvl="1" eaLnBrk="1" hangingPunct="1">
              <a:lnSpc>
                <a:spcPct val="85000"/>
              </a:lnSpc>
            </a:pPr>
            <a:r>
              <a:rPr lang="ru-RU" sz="1800" dirty="0" smtClean="0"/>
              <a:t>Чем лучше ИТ работает, тем меньше потерь бизнеса</a:t>
            </a:r>
          </a:p>
          <a:p>
            <a:pPr lvl="1" eaLnBrk="1" hangingPunct="1">
              <a:lnSpc>
                <a:spcPct val="85000"/>
              </a:lnSpc>
            </a:pPr>
            <a:r>
              <a:rPr lang="ru-RU" dirty="0" smtClean="0"/>
              <a:t>Бизнес должен быть уверен, что может положится на ИТ</a:t>
            </a:r>
            <a:endParaRPr lang="ru-RU" sz="1800" dirty="0" smtClean="0"/>
          </a:p>
          <a:p>
            <a:pPr eaLnBrk="1" hangingPunct="1">
              <a:lnSpc>
                <a:spcPct val="85000"/>
              </a:lnSpc>
            </a:pPr>
            <a:endParaRPr lang="ru-RU" sz="2100" dirty="0" smtClean="0"/>
          </a:p>
          <a:p>
            <a:pPr eaLnBrk="1" hangingPunct="1">
              <a:lnSpc>
                <a:spcPct val="85000"/>
              </a:lnSpc>
            </a:pPr>
            <a:r>
              <a:rPr lang="ru-RU" sz="2100" dirty="0" smtClean="0"/>
              <a:t>Растет </a:t>
            </a:r>
            <a:r>
              <a:rPr lang="ru-RU" sz="2100" dirty="0"/>
              <a:t>бизнес, растет и ИТ</a:t>
            </a:r>
          </a:p>
          <a:p>
            <a:pPr eaLnBrk="1" hangingPunct="1">
              <a:lnSpc>
                <a:spcPct val="85000"/>
              </a:lnSpc>
            </a:pPr>
            <a:endParaRPr lang="ru-RU" sz="21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ersion 1_Partner Beyond Technology">
  <a:themeElements>
    <a:clrScheme name="">
      <a:dk1>
        <a:srgbClr val="4D4D4D"/>
      </a:dk1>
      <a:lt1>
        <a:srgbClr val="FFFFFF"/>
      </a:lt1>
      <a:dk2>
        <a:srgbClr val="FFA616"/>
      </a:dk2>
      <a:lt2>
        <a:srgbClr val="55006B"/>
      </a:lt2>
      <a:accent1>
        <a:srgbClr val="0D095B"/>
      </a:accent1>
      <a:accent2>
        <a:srgbClr val="FF5C00"/>
      </a:accent2>
      <a:accent3>
        <a:srgbClr val="FFFFFF"/>
      </a:accent3>
      <a:accent4>
        <a:srgbClr val="404040"/>
      </a:accent4>
      <a:accent5>
        <a:srgbClr val="AAAAB5"/>
      </a:accent5>
      <a:accent6>
        <a:srgbClr val="E75300"/>
      </a:accent6>
      <a:hlink>
        <a:srgbClr val="90A106"/>
      </a:hlink>
      <a:folHlink>
        <a:srgbClr val="B2B2B2"/>
      </a:folHlink>
    </a:clrScheme>
    <a:fontScheme name="Другая 2">
      <a:majorFont>
        <a:latin typeface="Elektra Medium Pro"/>
        <a:ea typeface=""/>
        <a:cs typeface="Arial"/>
      </a:majorFont>
      <a:minorFont>
        <a:latin typeface="Elektra Light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Version 1_Partner Beyond Technolog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sion 1_Partner Beyond Technolog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ion 1_Partner Beyond Technolo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ion 1_Partner Beyond Technolog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ion 1_Partner Beyond Technolog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ion 1_Partner Beyond Technolog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ion 1_Partner Beyond Technolog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22286</TotalTime>
  <Words>1062</Words>
  <Application>Microsoft Office PowerPoint</Application>
  <PresentationFormat>Экран (4:3)</PresentationFormat>
  <Paragraphs>166</Paragraphs>
  <Slides>20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Elektra Light Pro</vt:lpstr>
      <vt:lpstr>Elektra Medium Pro</vt:lpstr>
      <vt:lpstr>Helvetica</vt:lpstr>
      <vt:lpstr>Times New Roman</vt:lpstr>
      <vt:lpstr>Wingdings</vt:lpstr>
      <vt:lpstr>Wingdings 3</vt:lpstr>
      <vt:lpstr>1_Version 1_Partner Beyond Technology</vt:lpstr>
      <vt:lpstr>Visio</vt:lpstr>
      <vt:lpstr>Drawing</vt:lpstr>
      <vt:lpstr>Экосистема IBM</vt:lpstr>
      <vt:lpstr>Содержание </vt:lpstr>
      <vt:lpstr>ИТ и Бизнес</vt:lpstr>
      <vt:lpstr>К чему стремится бизнес?</vt:lpstr>
      <vt:lpstr>… все ракеты в цель</vt:lpstr>
      <vt:lpstr>Макросистема Бизнес-ИТ</vt:lpstr>
      <vt:lpstr>Все имеет свою цену</vt:lpstr>
      <vt:lpstr>Что можно предпринять?</vt:lpstr>
      <vt:lpstr>Презентация PowerPoint</vt:lpstr>
      <vt:lpstr>Без адекватного управления ИТ могут превратиться в ХАОС!</vt:lpstr>
      <vt:lpstr>Как укреплять, не разрушая?</vt:lpstr>
      <vt:lpstr>Не надо отчаиваться! Решение есть!</vt:lpstr>
      <vt:lpstr>Об этом стоит помнить</vt:lpstr>
      <vt:lpstr>Что получим в итоге?</vt:lpstr>
      <vt:lpstr>IBM. Что мы можем найти у них?</vt:lpstr>
      <vt:lpstr>FLEX System – фундамент экосистемы</vt:lpstr>
      <vt:lpstr>Автоматизация управления ИТ-инфраструктурой</vt:lpstr>
      <vt:lpstr>Реализация на базе продуктов IBM</vt:lpstr>
      <vt:lpstr>Резюме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Tivoli,ITIL</dc:subject>
  <dc:creator>IBM &amp; Alexander Popov</dc:creator>
  <cp:lastModifiedBy>Shuravin Andrey</cp:lastModifiedBy>
  <cp:revision>580</cp:revision>
  <dcterms:created xsi:type="dcterms:W3CDTF">1601-01-01T00:00:00Z</dcterms:created>
  <dcterms:modified xsi:type="dcterms:W3CDTF">2013-10-01T11:39:50Z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er Popov">
    <vt:filetime>2004-10-19T20:00:00Z</vt:filetime>
  </property>
</Properties>
</file>