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  <p:sldMasterId id="2147483673" r:id="rId3"/>
    <p:sldMasterId id="2147483687" r:id="rId4"/>
  </p:sldMasterIdLst>
  <p:notesMasterIdLst>
    <p:notesMasterId r:id="rId17"/>
  </p:notesMasterIdLst>
  <p:handoutMasterIdLst>
    <p:handoutMasterId r:id="rId18"/>
  </p:handoutMasterIdLst>
  <p:sldIdLst>
    <p:sldId id="1127" r:id="rId5"/>
    <p:sldId id="1085" r:id="rId6"/>
    <p:sldId id="1122" r:id="rId7"/>
    <p:sldId id="1125" r:id="rId8"/>
    <p:sldId id="1123" r:id="rId9"/>
    <p:sldId id="1132" r:id="rId10"/>
    <p:sldId id="1133" r:id="rId11"/>
    <p:sldId id="1134" r:id="rId12"/>
    <p:sldId id="1130" r:id="rId13"/>
    <p:sldId id="1131" r:id="rId14"/>
    <p:sldId id="1129" r:id="rId15"/>
    <p:sldId id="1120" r:id="rId16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Microsoft Sans Serif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534F"/>
    <a:srgbClr val="029AD0"/>
    <a:srgbClr val="FF9966"/>
    <a:srgbClr val="0066FF"/>
    <a:srgbClr val="F3ABAB"/>
    <a:srgbClr val="A1C88E"/>
    <a:srgbClr val="990033"/>
    <a:srgbClr val="993366"/>
    <a:srgbClr val="FF99FF"/>
    <a:srgbClr val="B9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8319" autoAdjust="0"/>
  </p:normalViewPr>
  <p:slideViewPr>
    <p:cSldViewPr>
      <p:cViewPr varScale="1">
        <p:scale>
          <a:sx n="107" d="100"/>
          <a:sy n="107" d="100"/>
        </p:scale>
        <p:origin x="-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CE9CB-B658-4D87-A290-3B5DB47E922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53EEA6-DFB8-4916-97C5-DA7027CCFB36}">
      <dgm:prSet phldrT="[Текст]"/>
      <dgm:spPr/>
      <dgm:t>
        <a:bodyPr/>
        <a:lstStyle/>
        <a:p>
          <a:r>
            <a:rPr lang="ru-RU" dirty="0" smtClean="0"/>
            <a:t>Пилотные зоны ОАО «Холдинг МРСК» по технологиям «Умного города»</a:t>
          </a:r>
          <a:endParaRPr lang="ru-RU" dirty="0"/>
        </a:p>
      </dgm:t>
    </dgm:pt>
    <dgm:pt modelId="{53783F34-F95A-48DE-AC1B-5568BFED232A}" type="parTrans" cxnId="{094878D2-38D1-4E28-89BB-F6C8A06D40D5}">
      <dgm:prSet/>
      <dgm:spPr/>
      <dgm:t>
        <a:bodyPr/>
        <a:lstStyle/>
        <a:p>
          <a:endParaRPr lang="ru-RU"/>
        </a:p>
      </dgm:t>
    </dgm:pt>
    <dgm:pt modelId="{4320C256-8147-47FD-BCCB-C89D11168C15}" type="sibTrans" cxnId="{094878D2-38D1-4E28-89BB-F6C8A06D40D5}">
      <dgm:prSet/>
      <dgm:spPr/>
      <dgm:t>
        <a:bodyPr/>
        <a:lstStyle/>
        <a:p>
          <a:endParaRPr lang="ru-RU"/>
        </a:p>
      </dgm:t>
    </dgm:pt>
    <dgm:pt modelId="{09F48DEC-BA53-429F-B32D-A5E2C47CAF23}">
      <dgm:prSet phldrT="[Текст]"/>
      <dgm:spPr/>
      <dgm:t>
        <a:bodyPr/>
        <a:lstStyle/>
        <a:p>
          <a:r>
            <a:rPr lang="ru-RU" dirty="0" smtClean="0"/>
            <a:t>Калининград</a:t>
          </a:r>
          <a:endParaRPr lang="ru-RU" dirty="0"/>
        </a:p>
      </dgm:t>
    </dgm:pt>
    <dgm:pt modelId="{25A1DFFB-FE5F-471D-B9F7-636D23248A0E}" type="parTrans" cxnId="{DAF433D8-C64B-46F8-A07C-413D172D7123}">
      <dgm:prSet/>
      <dgm:spPr/>
      <dgm:t>
        <a:bodyPr/>
        <a:lstStyle/>
        <a:p>
          <a:endParaRPr lang="ru-RU"/>
        </a:p>
      </dgm:t>
    </dgm:pt>
    <dgm:pt modelId="{A4AA81FC-3291-4818-8FB5-3469C4F2A4E8}" type="sibTrans" cxnId="{DAF433D8-C64B-46F8-A07C-413D172D7123}">
      <dgm:prSet/>
      <dgm:spPr/>
      <dgm:t>
        <a:bodyPr/>
        <a:lstStyle/>
        <a:p>
          <a:endParaRPr lang="ru-RU"/>
        </a:p>
      </dgm:t>
    </dgm:pt>
    <dgm:pt modelId="{04401B80-8D2B-4670-917C-FFCEBF6C3E74}">
      <dgm:prSet phldrT="[Текст]"/>
      <dgm:spPr/>
      <dgm:t>
        <a:bodyPr/>
        <a:lstStyle/>
        <a:p>
          <a:r>
            <a:rPr lang="ru-RU" dirty="0" smtClean="0"/>
            <a:t>Сочи</a:t>
          </a:r>
          <a:endParaRPr lang="ru-RU" dirty="0"/>
        </a:p>
      </dgm:t>
    </dgm:pt>
    <dgm:pt modelId="{BC8E7904-A44B-4944-A5E2-A6EE5D4B1289}" type="parTrans" cxnId="{937EA5A3-431C-4B79-81FA-7A8B200DB49D}">
      <dgm:prSet/>
      <dgm:spPr/>
      <dgm:t>
        <a:bodyPr/>
        <a:lstStyle/>
        <a:p>
          <a:endParaRPr lang="ru-RU"/>
        </a:p>
      </dgm:t>
    </dgm:pt>
    <dgm:pt modelId="{3C8F54FB-E258-4C8E-8F2C-C40289208BD3}" type="sibTrans" cxnId="{937EA5A3-431C-4B79-81FA-7A8B200DB49D}">
      <dgm:prSet/>
      <dgm:spPr/>
      <dgm:t>
        <a:bodyPr/>
        <a:lstStyle/>
        <a:p>
          <a:endParaRPr lang="ru-RU"/>
        </a:p>
      </dgm:t>
    </dgm:pt>
    <dgm:pt modelId="{FAA1C711-136F-4D25-8F59-A39099136416}">
      <dgm:prSet phldrT="[Текст]"/>
      <dgm:spPr/>
      <dgm:t>
        <a:bodyPr/>
        <a:lstStyle/>
        <a:p>
          <a:r>
            <a:rPr lang="ru-RU" dirty="0" smtClean="0"/>
            <a:t>Белгород</a:t>
          </a:r>
          <a:endParaRPr lang="ru-RU" dirty="0"/>
        </a:p>
      </dgm:t>
    </dgm:pt>
    <dgm:pt modelId="{A3A05186-7094-4781-B686-40E4B7FE58AE}" type="parTrans" cxnId="{CBE48ADB-1939-47C0-BABC-1FA8E0601C26}">
      <dgm:prSet/>
      <dgm:spPr/>
      <dgm:t>
        <a:bodyPr/>
        <a:lstStyle/>
        <a:p>
          <a:endParaRPr lang="ru-RU"/>
        </a:p>
      </dgm:t>
    </dgm:pt>
    <dgm:pt modelId="{0655DF5E-E3AB-42E5-B6BF-C8933076EC07}" type="sibTrans" cxnId="{CBE48ADB-1939-47C0-BABC-1FA8E0601C26}">
      <dgm:prSet/>
      <dgm:spPr/>
      <dgm:t>
        <a:bodyPr/>
        <a:lstStyle/>
        <a:p>
          <a:endParaRPr lang="ru-RU"/>
        </a:p>
      </dgm:t>
    </dgm:pt>
    <dgm:pt modelId="{36658373-7B19-4E08-B1EC-B1CD80CEE2FC}">
      <dgm:prSet phldrT="[Текст]"/>
      <dgm:spPr/>
      <dgm:t>
        <a:bodyPr/>
        <a:lstStyle/>
        <a:p>
          <a:r>
            <a:rPr lang="ru-RU" dirty="0" smtClean="0"/>
            <a:t>Пермь</a:t>
          </a:r>
          <a:endParaRPr lang="ru-RU" dirty="0"/>
        </a:p>
      </dgm:t>
    </dgm:pt>
    <dgm:pt modelId="{15F37E5C-A43A-4B24-9AFE-20C4FA9B088B}" type="parTrans" cxnId="{51B7B494-7E02-4209-8731-0C638DD49DC9}">
      <dgm:prSet/>
      <dgm:spPr/>
      <dgm:t>
        <a:bodyPr/>
        <a:lstStyle/>
        <a:p>
          <a:endParaRPr lang="ru-RU"/>
        </a:p>
      </dgm:t>
    </dgm:pt>
    <dgm:pt modelId="{94C25A7A-506A-4E3A-8BBD-1956FA2CE2C6}" type="sibTrans" cxnId="{51B7B494-7E02-4209-8731-0C638DD49DC9}">
      <dgm:prSet/>
      <dgm:spPr/>
      <dgm:t>
        <a:bodyPr/>
        <a:lstStyle/>
        <a:p>
          <a:endParaRPr lang="ru-RU"/>
        </a:p>
      </dgm:t>
    </dgm:pt>
    <dgm:pt modelId="{7F53FB9D-E399-48B7-ACEA-7A19284110AF}" type="pres">
      <dgm:prSet presAssocID="{C7BCE9CB-B658-4D87-A290-3B5DB47E922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B33B96-4409-47DA-87F5-0BCC0F3093EB}" type="pres">
      <dgm:prSet presAssocID="{F453EEA6-DFB8-4916-97C5-DA7027CCFB36}" presName="roof" presStyleLbl="dkBgShp" presStyleIdx="0" presStyleCnt="2"/>
      <dgm:spPr/>
      <dgm:t>
        <a:bodyPr/>
        <a:lstStyle/>
        <a:p>
          <a:endParaRPr lang="ru-RU"/>
        </a:p>
      </dgm:t>
    </dgm:pt>
    <dgm:pt modelId="{3C54CB6A-5327-4653-B233-EA2F567A7058}" type="pres">
      <dgm:prSet presAssocID="{F453EEA6-DFB8-4916-97C5-DA7027CCFB36}" presName="pillars" presStyleCnt="0"/>
      <dgm:spPr/>
    </dgm:pt>
    <dgm:pt modelId="{7085826A-8353-4314-8AB1-03A567950769}" type="pres">
      <dgm:prSet presAssocID="{F453EEA6-DFB8-4916-97C5-DA7027CCFB36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2356B-D2EB-4AD7-85DE-54FB2EB3D928}" type="pres">
      <dgm:prSet presAssocID="{04401B80-8D2B-4670-917C-FFCEBF6C3E74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DD664-B9CE-499C-94C1-2DEE21224D04}" type="pres">
      <dgm:prSet presAssocID="{FAA1C711-136F-4D25-8F59-A39099136416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E568D-8C7E-45CA-A550-A9B4081E48C7}" type="pres">
      <dgm:prSet presAssocID="{36658373-7B19-4E08-B1EC-B1CD80CEE2FC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747BE-5885-451E-842B-B5789C41CD20}" type="pres">
      <dgm:prSet presAssocID="{F453EEA6-DFB8-4916-97C5-DA7027CCFB36}" presName="base" presStyleLbl="dkBgShp" presStyleIdx="1" presStyleCnt="2"/>
      <dgm:spPr/>
    </dgm:pt>
  </dgm:ptLst>
  <dgm:cxnLst>
    <dgm:cxn modelId="{897588A9-49FD-4DA9-AF52-03E178654A2C}" type="presOf" srcId="{09F48DEC-BA53-429F-B32D-A5E2C47CAF23}" destId="{7085826A-8353-4314-8AB1-03A567950769}" srcOrd="0" destOrd="0" presId="urn:microsoft.com/office/officeart/2005/8/layout/hList3"/>
    <dgm:cxn modelId="{51B7B494-7E02-4209-8731-0C638DD49DC9}" srcId="{F453EEA6-DFB8-4916-97C5-DA7027CCFB36}" destId="{36658373-7B19-4E08-B1EC-B1CD80CEE2FC}" srcOrd="3" destOrd="0" parTransId="{15F37E5C-A43A-4B24-9AFE-20C4FA9B088B}" sibTransId="{94C25A7A-506A-4E3A-8BBD-1956FA2CE2C6}"/>
    <dgm:cxn modelId="{CBE48ADB-1939-47C0-BABC-1FA8E0601C26}" srcId="{F453EEA6-DFB8-4916-97C5-DA7027CCFB36}" destId="{FAA1C711-136F-4D25-8F59-A39099136416}" srcOrd="2" destOrd="0" parTransId="{A3A05186-7094-4781-B686-40E4B7FE58AE}" sibTransId="{0655DF5E-E3AB-42E5-B6BF-C8933076EC07}"/>
    <dgm:cxn modelId="{094878D2-38D1-4E28-89BB-F6C8A06D40D5}" srcId="{C7BCE9CB-B658-4D87-A290-3B5DB47E9227}" destId="{F453EEA6-DFB8-4916-97C5-DA7027CCFB36}" srcOrd="0" destOrd="0" parTransId="{53783F34-F95A-48DE-AC1B-5568BFED232A}" sibTransId="{4320C256-8147-47FD-BCCB-C89D11168C15}"/>
    <dgm:cxn modelId="{937EA5A3-431C-4B79-81FA-7A8B200DB49D}" srcId="{F453EEA6-DFB8-4916-97C5-DA7027CCFB36}" destId="{04401B80-8D2B-4670-917C-FFCEBF6C3E74}" srcOrd="1" destOrd="0" parTransId="{BC8E7904-A44B-4944-A5E2-A6EE5D4B1289}" sibTransId="{3C8F54FB-E258-4C8E-8F2C-C40289208BD3}"/>
    <dgm:cxn modelId="{75071CD7-3BFA-4664-B843-22835B15E41F}" type="presOf" srcId="{FAA1C711-136F-4D25-8F59-A39099136416}" destId="{1ADDD664-B9CE-499C-94C1-2DEE21224D04}" srcOrd="0" destOrd="0" presId="urn:microsoft.com/office/officeart/2005/8/layout/hList3"/>
    <dgm:cxn modelId="{6FCB51B7-3FB5-435A-A8E5-C1D7E485FCB8}" type="presOf" srcId="{04401B80-8D2B-4670-917C-FFCEBF6C3E74}" destId="{EB82356B-D2EB-4AD7-85DE-54FB2EB3D928}" srcOrd="0" destOrd="0" presId="urn:microsoft.com/office/officeart/2005/8/layout/hList3"/>
    <dgm:cxn modelId="{DAF433D8-C64B-46F8-A07C-413D172D7123}" srcId="{F453EEA6-DFB8-4916-97C5-DA7027CCFB36}" destId="{09F48DEC-BA53-429F-B32D-A5E2C47CAF23}" srcOrd="0" destOrd="0" parTransId="{25A1DFFB-FE5F-471D-B9F7-636D23248A0E}" sibTransId="{A4AA81FC-3291-4818-8FB5-3469C4F2A4E8}"/>
    <dgm:cxn modelId="{1EB81C9B-680E-4C8F-A957-8152C443DC78}" type="presOf" srcId="{C7BCE9CB-B658-4D87-A290-3B5DB47E9227}" destId="{7F53FB9D-E399-48B7-ACEA-7A19284110AF}" srcOrd="0" destOrd="0" presId="urn:microsoft.com/office/officeart/2005/8/layout/hList3"/>
    <dgm:cxn modelId="{17352E68-6DD8-484C-833A-F76F183BC350}" type="presOf" srcId="{F453EEA6-DFB8-4916-97C5-DA7027CCFB36}" destId="{76B33B96-4409-47DA-87F5-0BCC0F3093EB}" srcOrd="0" destOrd="0" presId="urn:microsoft.com/office/officeart/2005/8/layout/hList3"/>
    <dgm:cxn modelId="{C7063C8B-BA99-4CCD-B705-4219254922AC}" type="presOf" srcId="{36658373-7B19-4E08-B1EC-B1CD80CEE2FC}" destId="{EBEE568D-8C7E-45CA-A550-A9B4081E48C7}" srcOrd="0" destOrd="0" presId="urn:microsoft.com/office/officeart/2005/8/layout/hList3"/>
    <dgm:cxn modelId="{C93F8766-4153-4D24-80D8-38F98A2F1022}" type="presParOf" srcId="{7F53FB9D-E399-48B7-ACEA-7A19284110AF}" destId="{76B33B96-4409-47DA-87F5-0BCC0F3093EB}" srcOrd="0" destOrd="0" presId="urn:microsoft.com/office/officeart/2005/8/layout/hList3"/>
    <dgm:cxn modelId="{D26A16B1-C6F7-400F-AADA-2A9A555946DA}" type="presParOf" srcId="{7F53FB9D-E399-48B7-ACEA-7A19284110AF}" destId="{3C54CB6A-5327-4653-B233-EA2F567A7058}" srcOrd="1" destOrd="0" presId="urn:microsoft.com/office/officeart/2005/8/layout/hList3"/>
    <dgm:cxn modelId="{8ED78979-8A3D-4765-8867-6EDE813C993F}" type="presParOf" srcId="{3C54CB6A-5327-4653-B233-EA2F567A7058}" destId="{7085826A-8353-4314-8AB1-03A567950769}" srcOrd="0" destOrd="0" presId="urn:microsoft.com/office/officeart/2005/8/layout/hList3"/>
    <dgm:cxn modelId="{7967CEA8-5015-4DA9-9924-11BEF38F6572}" type="presParOf" srcId="{3C54CB6A-5327-4653-B233-EA2F567A7058}" destId="{EB82356B-D2EB-4AD7-85DE-54FB2EB3D928}" srcOrd="1" destOrd="0" presId="urn:microsoft.com/office/officeart/2005/8/layout/hList3"/>
    <dgm:cxn modelId="{FE07E47B-DA43-4ACE-B1C0-61F71B7B604B}" type="presParOf" srcId="{3C54CB6A-5327-4653-B233-EA2F567A7058}" destId="{1ADDD664-B9CE-499C-94C1-2DEE21224D04}" srcOrd="2" destOrd="0" presId="urn:microsoft.com/office/officeart/2005/8/layout/hList3"/>
    <dgm:cxn modelId="{68B48780-2B9E-4541-AD12-E2FF5878E2B1}" type="presParOf" srcId="{3C54CB6A-5327-4653-B233-EA2F567A7058}" destId="{EBEE568D-8C7E-45CA-A550-A9B4081E48C7}" srcOrd="3" destOrd="0" presId="urn:microsoft.com/office/officeart/2005/8/layout/hList3"/>
    <dgm:cxn modelId="{4D526AA5-2411-461D-AA2B-027F681AF911}" type="presParOf" srcId="{7F53FB9D-E399-48B7-ACEA-7A19284110AF}" destId="{AA4747BE-5885-451E-842B-B5789C41CD2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33B96-4409-47DA-87F5-0BCC0F3093EB}">
      <dsp:nvSpPr>
        <dsp:cNvPr id="0" name=""/>
        <dsp:cNvSpPr/>
      </dsp:nvSpPr>
      <dsp:spPr>
        <a:xfrm>
          <a:off x="0" y="0"/>
          <a:ext cx="8947280" cy="5616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Пилотные зоны ОАО «Холдинг МРСК» по технологиям «Умного города»</a:t>
          </a:r>
          <a:endParaRPr lang="ru-RU" sz="2000" kern="1200" dirty="0"/>
        </a:p>
      </dsp:txBody>
      <dsp:txXfrm>
        <a:off x="0" y="0"/>
        <a:ext cx="8947280" cy="561662"/>
      </dsp:txXfrm>
    </dsp:sp>
    <dsp:sp modelId="{7085826A-8353-4314-8AB1-03A567950769}">
      <dsp:nvSpPr>
        <dsp:cNvPr id="0" name=""/>
        <dsp:cNvSpPr/>
      </dsp:nvSpPr>
      <dsp:spPr>
        <a:xfrm>
          <a:off x="0" y="561662"/>
          <a:ext cx="2236820" cy="1179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Калининград</a:t>
          </a:r>
          <a:endParaRPr lang="ru-RU" sz="2600" kern="1200" dirty="0"/>
        </a:p>
      </dsp:txBody>
      <dsp:txXfrm>
        <a:off x="0" y="561662"/>
        <a:ext cx="2236820" cy="1179491"/>
      </dsp:txXfrm>
    </dsp:sp>
    <dsp:sp modelId="{EB82356B-D2EB-4AD7-85DE-54FB2EB3D928}">
      <dsp:nvSpPr>
        <dsp:cNvPr id="0" name=""/>
        <dsp:cNvSpPr/>
      </dsp:nvSpPr>
      <dsp:spPr>
        <a:xfrm>
          <a:off x="2236820" y="561662"/>
          <a:ext cx="2236820" cy="1179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Сочи</a:t>
          </a:r>
          <a:endParaRPr lang="ru-RU" sz="2600" kern="1200" dirty="0"/>
        </a:p>
      </dsp:txBody>
      <dsp:txXfrm>
        <a:off x="2236820" y="561662"/>
        <a:ext cx="2236820" cy="1179491"/>
      </dsp:txXfrm>
    </dsp:sp>
    <dsp:sp modelId="{1ADDD664-B9CE-499C-94C1-2DEE21224D04}">
      <dsp:nvSpPr>
        <dsp:cNvPr id="0" name=""/>
        <dsp:cNvSpPr/>
      </dsp:nvSpPr>
      <dsp:spPr>
        <a:xfrm>
          <a:off x="4473640" y="561662"/>
          <a:ext cx="2236820" cy="1179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Белгород</a:t>
          </a:r>
          <a:endParaRPr lang="ru-RU" sz="2600" kern="1200" dirty="0"/>
        </a:p>
      </dsp:txBody>
      <dsp:txXfrm>
        <a:off x="4473640" y="561662"/>
        <a:ext cx="2236820" cy="1179491"/>
      </dsp:txXfrm>
    </dsp:sp>
    <dsp:sp modelId="{EBEE568D-8C7E-45CA-A550-A9B4081E48C7}">
      <dsp:nvSpPr>
        <dsp:cNvPr id="0" name=""/>
        <dsp:cNvSpPr/>
      </dsp:nvSpPr>
      <dsp:spPr>
        <a:xfrm>
          <a:off x="6710459" y="561662"/>
          <a:ext cx="2236820" cy="1179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Пермь</a:t>
          </a:r>
          <a:endParaRPr lang="ru-RU" sz="2600" kern="1200" dirty="0"/>
        </a:p>
      </dsp:txBody>
      <dsp:txXfrm>
        <a:off x="6710459" y="561662"/>
        <a:ext cx="2236820" cy="1179491"/>
      </dsp:txXfrm>
    </dsp:sp>
    <dsp:sp modelId="{AA4747BE-5885-451E-842B-B5789C41CD20}">
      <dsp:nvSpPr>
        <dsp:cNvPr id="0" name=""/>
        <dsp:cNvSpPr/>
      </dsp:nvSpPr>
      <dsp:spPr>
        <a:xfrm>
          <a:off x="0" y="1741153"/>
          <a:ext cx="8947280" cy="13105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414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14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414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414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B0E0C0-956B-4460-9770-66781442E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541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414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14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414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414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E1F194E-E454-48CC-8111-6C4D663F2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9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51098" y="9378774"/>
            <a:ext cx="2944958" cy="49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02" tIns="46351" rIns="92702" bIns="46351" anchor="b"/>
          <a:lstStyle/>
          <a:p>
            <a:pPr algn="r"/>
            <a:fld id="{1ACC9FD7-C08F-4D2E-9118-6D266248A651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C40E9EB8-590A-4B83-8EA7-8CDB77E59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27AA9909-246A-458F-85C9-254110FEC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84988" y="0"/>
            <a:ext cx="2259012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0"/>
            <a:ext cx="6624638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E429E9C3-2B96-4E29-B410-FC718C7D8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1C04C-8614-4AE1-8353-EAE7B45FF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2FC16-EB34-4F36-AEA6-A81E691A8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FB1D8-D500-4C31-94FD-08CE8186F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7F136-64CE-481B-B453-90CF3E4FC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E390-66FB-49AE-BCCB-538D74C99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7DC97-0B64-4F65-A6BE-1DF070EDF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182B0-F2F2-4813-A8C5-1ED46780F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A5540-BDAB-4E9B-85EB-A49948728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6708098A-BEB7-43CF-901B-1F947D993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EFB7-95DE-4D42-8146-39F0D5D95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8A365-4C44-4803-830F-D9C6D59FF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9DC06-AC13-4A4C-8DDE-B5A93C27F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FE0B1-5AA2-47A6-8781-46E95AE01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98559-E92C-4133-9A73-D44433D021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1524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33817-9E48-4BD1-B4AD-C000FB2213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0368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8C883-2C43-4B2D-882C-F004DE1650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0138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D286C-29D6-49E8-86EA-9245795A29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8061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DB6B-ADCD-48F5-A5D5-7A5FEA4FDA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7314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B11A2-7019-40A9-B3C4-22C9D2A716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773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D87A6791-A5F9-47B1-A2EC-649124D5B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F2D8E-2476-4CE3-9D64-ED44FB2EB0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3641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5BEB8-E1B7-4A1D-831C-4EDF8C8D16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6028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22A81-27D0-4726-9E07-BF64469D4A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5900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6228-5E5D-41F3-8D33-2BC0F91696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7161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EFC32-0F35-48CB-98B2-FD434C02B1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2431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6FC2C-10AF-4E66-A03F-4CE9A3FD61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2685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D4940-1D80-4B92-B682-6EAF42CDCE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6963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98559-E92C-4133-9A73-D44433D021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4850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33817-9E48-4BD1-B4AD-C000FB2213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8408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8C883-2C43-4B2D-882C-F004DE1650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533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0525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4A7AFF44-3F1A-4ECF-8AB2-5789F50CD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D286C-29D6-49E8-86EA-9245795A29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9237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DB6B-ADCD-48F5-A5D5-7A5FEA4FDA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8577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B11A2-7019-40A9-B3C4-22C9D2A716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1768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F2D8E-2476-4CE3-9D64-ED44FB2EB0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5915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5BEB8-E1B7-4A1D-831C-4EDF8C8D16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4491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22A81-27D0-4726-9E07-BF64469D4A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5205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6228-5E5D-41F3-8D33-2BC0F91696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0146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EFC32-0F35-48CB-98B2-FD434C02B1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2092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6FC2C-10AF-4E66-A03F-4CE9A3FD61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9086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D4940-1D80-4B92-B682-6EAF42CDCE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007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8E3DF656-CE3A-4562-B026-2250A5EBF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BD25A160-B90B-47B3-B5CE-92E036B01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C81879B4-AB4D-4CF3-9D75-6AE9C30E0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8EDE76FC-F244-4C0B-A5B6-BE94AC197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412DF50C-7698-4E35-8DCA-8CF71D023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229600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052513"/>
            <a:ext cx="89281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308725"/>
            <a:ext cx="766762" cy="549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fld id="{760B75F7-F8BA-4841-A8E6-455E0D59A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29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116013" cy="103505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781425" y="5819775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31" name="Line 15"/>
          <p:cNvSpPr>
            <a:spLocks noChangeShapeType="1"/>
          </p:cNvSpPr>
          <p:nvPr/>
        </p:nvSpPr>
        <p:spPr bwMode="auto">
          <a:xfrm>
            <a:off x="179388" y="6524625"/>
            <a:ext cx="8785225" cy="0"/>
          </a:xfrm>
          <a:prstGeom prst="line">
            <a:avLst/>
          </a:prstGeom>
          <a:noFill/>
          <a:ln w="53975" cmpd="thickThin">
            <a:solidFill>
              <a:srgbClr val="FFB13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Line 16"/>
          <p:cNvSpPr>
            <a:spLocks noChangeShapeType="1"/>
          </p:cNvSpPr>
          <p:nvPr/>
        </p:nvSpPr>
        <p:spPr bwMode="auto">
          <a:xfrm>
            <a:off x="1042988" y="908050"/>
            <a:ext cx="7921625" cy="0"/>
          </a:xfrm>
          <a:prstGeom prst="line">
            <a:avLst/>
          </a:prstGeom>
          <a:noFill/>
          <a:ln w="53975" cmpd="thickThin">
            <a:solidFill>
              <a:srgbClr val="FFB13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Microsoft Sans Serif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Microsoft Sans Serif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Microsoft Sans Serif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Microsoft Sans Serif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Microsoft Sans Serif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Microsoft Sans Serif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014538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  <a:cs typeface="+mn-cs"/>
              </a:defRPr>
            </a:lvl1pPr>
          </a:lstStyle>
          <a:p>
            <a:pPr>
              <a:defRPr/>
            </a:pPr>
            <a:fld id="{95BA2526-E3EE-4297-B9B3-1B27EC1D4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1E50FC-4711-4B66-9DCB-1C87E37371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7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1E50FC-4711-4B66-9DCB-1C87E37371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8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9" descr="сети миним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7788"/>
            <a:ext cx="563880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2438400" y="3048000"/>
            <a:ext cx="6019800" cy="0"/>
          </a:xfrm>
          <a:prstGeom prst="line">
            <a:avLst/>
          </a:prstGeom>
          <a:noFill/>
          <a:ln w="76200">
            <a:solidFill>
              <a:srgbClr val="033A7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2362200" y="22098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b="1" dirty="0"/>
              <a:t>ОАО «Холдинг МРСК»</a:t>
            </a:r>
          </a:p>
          <a:p>
            <a:pPr>
              <a:spcBef>
                <a:spcPct val="20000"/>
              </a:spcBef>
            </a:pPr>
            <a:r>
              <a:rPr lang="ru-RU" sz="1400" dirty="0"/>
              <a:t>Распределительный сетевой комплекс России</a:t>
            </a: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2362200" y="32004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57263">
              <a:spcBef>
                <a:spcPct val="15000"/>
              </a:spcBef>
              <a:defRPr/>
            </a:pPr>
            <a:r>
              <a:rPr lang="ru-RU" sz="2400" b="1" dirty="0">
                <a:cs typeface="Microsoft Sans Serif" pitchFamily="34" charset="0"/>
              </a:rPr>
              <a:t>О модернизации учета </a:t>
            </a:r>
            <a:r>
              <a:rPr lang="ru-RU" sz="2400" b="1" dirty="0" smtClean="0">
                <a:cs typeface="Microsoft Sans Serif" pitchFamily="34" charset="0"/>
              </a:rPr>
              <a:t>электроэнергии</a:t>
            </a:r>
            <a:endParaRPr lang="ru-RU" sz="2400" b="1" dirty="0">
              <a:cs typeface="Microsoft Sans Serif" pitchFamily="34" charset="0"/>
            </a:endParaRPr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5638800" y="5791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dirty="0"/>
              <a:t>Москва, </a:t>
            </a:r>
          </a:p>
          <a:p>
            <a:pPr algn="ctr"/>
            <a:r>
              <a:rPr lang="ru-RU" sz="1600" b="1" dirty="0" smtClean="0"/>
              <a:t>08 сентября 2011 </a:t>
            </a:r>
            <a:r>
              <a:rPr lang="ru-RU" sz="1600" b="1" dirty="0"/>
              <a:t>года</a:t>
            </a:r>
          </a:p>
          <a:p>
            <a:pPr algn="ctr"/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86200" y="39624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i="1" dirty="0" err="1" smtClean="0"/>
              <a:t>Вексин</a:t>
            </a:r>
            <a:r>
              <a:rPr lang="ru-RU" sz="1400" i="1" dirty="0" smtClean="0"/>
              <a:t> Алексей Сергеевич</a:t>
            </a:r>
            <a:endParaRPr lang="ru-RU" sz="1400" i="1" dirty="0"/>
          </a:p>
          <a:p>
            <a:pPr algn="r"/>
            <a:endParaRPr lang="ru-RU" sz="1400" dirty="0"/>
          </a:p>
          <a:p>
            <a:pPr algn="r"/>
            <a:r>
              <a:rPr lang="ru-RU" sz="1400" dirty="0" smtClean="0"/>
              <a:t>Главный эксперт</a:t>
            </a:r>
          </a:p>
          <a:p>
            <a:pPr algn="r"/>
            <a:r>
              <a:rPr lang="ru-RU" sz="1400" dirty="0" smtClean="0"/>
              <a:t>Департамент информатизации и бизнес-технологий</a:t>
            </a:r>
            <a:endParaRPr lang="ru-RU" sz="800" dirty="0"/>
          </a:p>
          <a:p>
            <a:pPr algn="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609415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12" y="2674016"/>
            <a:ext cx="2857500" cy="2647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29684"/>
            <a:ext cx="2895600" cy="2808232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5257800" y="4289042"/>
            <a:ext cx="2514600" cy="680585"/>
          </a:xfrm>
          <a:prstGeom prst="straightConnector1">
            <a:avLst/>
          </a:prstGeom>
          <a:ln>
            <a:solidFill>
              <a:srgbClr val="2B539A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1524000" y="3733800"/>
            <a:ext cx="1600200" cy="1110484"/>
          </a:xfrm>
          <a:prstGeom prst="straightConnector1">
            <a:avLst/>
          </a:prstGeom>
          <a:ln>
            <a:solidFill>
              <a:srgbClr val="2B539A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3100137" y="4555742"/>
            <a:ext cx="2209800" cy="827770"/>
          </a:xfrm>
          <a:prstGeom prst="roundRect">
            <a:avLst/>
          </a:prstGeom>
          <a:ln>
            <a:solidFill>
              <a:srgbClr val="2B5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200" b="1" dirty="0" smtClean="0">
                <a:solidFill>
                  <a:schemeClr val="bg1"/>
                </a:solidFill>
              </a:rPr>
              <a:t>Требования к инфраструктурным устройствам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7598" y="4614080"/>
            <a:ext cx="2362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Сменные сетевые интерфейсы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1917693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Электрический счетчик</a:t>
            </a:r>
            <a:endParaRPr lang="ru-RU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181601" y="1917693"/>
            <a:ext cx="3706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Сетевой маршрутизатор/концентратор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8109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393" y="1955972"/>
            <a:ext cx="6291815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Целевая модель: взаимодействие с операторами связи, а возможно и полная передача</a:t>
            </a:r>
          </a:p>
          <a:p>
            <a:r>
              <a:rPr lang="ru-RU" sz="2000" dirty="0" smtClean="0"/>
              <a:t>реализации </a:t>
            </a:r>
            <a:r>
              <a:rPr lang="en-US" sz="2000" dirty="0" smtClean="0"/>
              <a:t>smart metering </a:t>
            </a:r>
            <a:r>
              <a:rPr lang="ru-RU" sz="2000" dirty="0" smtClean="0"/>
              <a:t>операторам связи.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Новые ИТ-услуги для энергокомпаний: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1800" dirty="0" smtClean="0"/>
              <a:t>сбор и систематизация данных ЖКХ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1800" dirty="0" smtClean="0"/>
              <a:t>хостинг ИТ-приложений систем учета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1800" dirty="0" smtClean="0"/>
              <a:t>единый центр платежей за услуги ЖКХ</a:t>
            </a:r>
          </a:p>
          <a:p>
            <a:pPr lvl="1"/>
            <a:endParaRPr lang="ru-RU" sz="1500" dirty="0" smtClean="0"/>
          </a:p>
          <a:p>
            <a:pPr lvl="1" indent="-457200">
              <a:buFont typeface="+mj-lt"/>
              <a:buAutoNum type="arabicPeriod" startAt="2"/>
            </a:pPr>
            <a:r>
              <a:rPr lang="ru-RU" sz="2000" dirty="0"/>
              <a:t>Н</a:t>
            </a:r>
            <a:r>
              <a:rPr lang="ru-RU" sz="2000" dirty="0" smtClean="0"/>
              <a:t>овые ИТ-услуги </a:t>
            </a:r>
            <a:r>
              <a:rPr lang="ru-RU" sz="2000" dirty="0"/>
              <a:t>для потребителей: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1800" dirty="0" smtClean="0"/>
              <a:t>любые услуги связи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1800" dirty="0" smtClean="0"/>
              <a:t>цифровое телевидение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1800" dirty="0" smtClean="0"/>
              <a:t>обеспечение инженерной безопасности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1800" dirty="0" smtClean="0"/>
              <a:t>любые интерактивные услуги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02183"/>
            <a:ext cx="2741640" cy="4816393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200" b="1" dirty="0" smtClean="0">
                <a:solidFill>
                  <a:schemeClr val="bg1"/>
                </a:solidFill>
              </a:rPr>
              <a:t>Выбор бизнес-модели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5763" y="4217577"/>
            <a:ext cx="1173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Электроэнергия</a:t>
            </a:r>
            <a:endParaRPr lang="ru-RU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78267" y="455146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Вода</a:t>
            </a:r>
            <a:endParaRPr lang="ru-RU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78267" y="4913587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Газ</a:t>
            </a:r>
            <a:endParaRPr lang="ru-RU" sz="1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80176" y="5311720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Любые интерактивные сервисы</a:t>
            </a:r>
            <a:endParaRPr lang="ru-RU" sz="10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532375" y="3245583"/>
            <a:ext cx="1362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Услуги и сервисы</a:t>
            </a:r>
            <a:endParaRPr lang="ru-RU" sz="1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18276" y="4217576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Телефония</a:t>
            </a:r>
            <a:endParaRPr lang="ru-RU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18276" y="455146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Телевидение</a:t>
            </a:r>
            <a:endParaRPr lang="ru-RU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718276" y="4913587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Интернет</a:t>
            </a:r>
            <a:endParaRPr lang="ru-RU" sz="1000" b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6059291" y="3177060"/>
            <a:ext cx="137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Сбор и обработка информации</a:t>
            </a:r>
            <a:endParaRPr lang="ru-RU" sz="1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802418" y="1855496"/>
            <a:ext cx="159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оператор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4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2"/>
          <p:cNvSpPr txBox="1">
            <a:spLocks noChangeArrowheads="1"/>
          </p:cNvSpPr>
          <p:nvPr/>
        </p:nvSpPr>
        <p:spPr bwMode="auto">
          <a:xfrm>
            <a:off x="179388" y="3357563"/>
            <a:ext cx="8785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Microsoft Sans Serif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Microsoft Sans Serif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Microsoft Sans Serif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Microsoft Sans Serif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Microsoft Sans Serif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Microsoft Sans Serif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Microsoft Sans Serif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Microsoft Sans Serif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Microsoft Sans Serif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"/>
              </a:spcBef>
            </a:pPr>
            <a:r>
              <a:rPr lang="ru-RU" sz="3200" b="1">
                <a:solidFill>
                  <a:srgbClr val="000066"/>
                </a:solidFill>
                <a:latin typeface="Arial" charset="0"/>
              </a:rPr>
              <a:t>Спасибо за внимание!</a:t>
            </a:r>
            <a:endParaRPr lang="ru-RU" sz="320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50342" y="1279301"/>
            <a:ext cx="2173786" cy="351785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 flipV="1">
            <a:off x="5101968" y="2433401"/>
            <a:ext cx="1855019" cy="36976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1" name="Picture 10" descr="600_metod_kontrol"/>
          <p:cNvPicPr>
            <a:picLocks noChangeAspect="1" noChangeArrowheads="1"/>
          </p:cNvPicPr>
          <p:nvPr/>
        </p:nvPicPr>
        <p:blipFill>
          <a:blip r:embed="rId2"/>
          <a:srcRect l="5515" t="56694" r="4340" b="19360"/>
          <a:stretch>
            <a:fillRect/>
          </a:stretch>
        </p:blipFill>
        <p:spPr bwMode="auto">
          <a:xfrm>
            <a:off x="6982517" y="1593999"/>
            <a:ext cx="1152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Прямая соединительная линия 80"/>
          <p:cNvCxnSpPr/>
          <p:nvPr/>
        </p:nvCxnSpPr>
        <p:spPr>
          <a:xfrm>
            <a:off x="362359" y="3906838"/>
            <a:ext cx="282607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4" name="Номер слайда 3"/>
          <p:cNvSpPr txBox="1">
            <a:spLocks noGrp="1"/>
          </p:cNvSpPr>
          <p:nvPr/>
        </p:nvSpPr>
        <p:spPr bwMode="auto">
          <a:xfrm>
            <a:off x="7010400" y="6477000"/>
            <a:ext cx="20145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C958647-D996-444B-ACDA-5B5BE9979B8D}" type="slidenum">
              <a:rPr lang="ru-RU" sz="1600">
                <a:solidFill>
                  <a:srgbClr val="000000"/>
                </a:solidFill>
                <a:latin typeface="Arial" charset="0"/>
              </a:rPr>
              <a:pPr algn="r"/>
              <a:t>2</a:t>
            </a:fld>
            <a:endParaRPr 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1488" y="0"/>
            <a:ext cx="8101012" cy="1125538"/>
          </a:xfrm>
          <a:prstGeom prst="rect">
            <a:avLst/>
          </a:prstGeom>
        </p:spPr>
        <p:txBody>
          <a:bodyPr lIns="180000" anchor="ctr">
            <a:normAutofit/>
          </a:bodyPr>
          <a:lstStyle/>
          <a:p>
            <a:pPr algn="ctr" eaLnBrk="0" hangingPunct="0">
              <a:defRPr/>
            </a:pPr>
            <a:r>
              <a:rPr lang="ru-RU" sz="2200" b="1" kern="0" dirty="0" smtClean="0">
                <a:solidFill>
                  <a:srgbClr val="FFFFFF"/>
                </a:solidFill>
                <a:latin typeface="+mn-lt"/>
              </a:rPr>
              <a:t>Недостатки существующей архитектуры отрасли </a:t>
            </a:r>
            <a:endParaRPr lang="ru-RU" sz="2200" b="1" kern="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30736" name="Picture 3" descr="C:\Documents and Settings\Solomatina_SS\Рабочий стол\Отчет генеральному\Энергоэффективность\Умный учет\kig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" y="1759497"/>
            <a:ext cx="1429022" cy="114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" name="Прямая соединительная линия 65"/>
          <p:cNvCxnSpPr/>
          <p:nvPr/>
        </p:nvCxnSpPr>
        <p:spPr>
          <a:xfrm flipH="1" flipV="1">
            <a:off x="388938" y="2874159"/>
            <a:ext cx="6350" cy="1010519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39" name="Группа 5172"/>
          <p:cNvGrpSpPr>
            <a:grpSpLocks/>
          </p:cNvGrpSpPr>
          <p:nvPr/>
        </p:nvGrpSpPr>
        <p:grpSpPr bwMode="auto">
          <a:xfrm>
            <a:off x="1931421" y="1836928"/>
            <a:ext cx="1425958" cy="821752"/>
            <a:chOff x="3290476" y="4634671"/>
            <a:chExt cx="1600332" cy="954569"/>
          </a:xfrm>
        </p:grpSpPr>
        <p:sp>
          <p:nvSpPr>
            <p:cNvPr id="5172" name="Скругленный прямоугольник 5171"/>
            <p:cNvSpPr/>
            <p:nvPr/>
          </p:nvSpPr>
          <p:spPr>
            <a:xfrm>
              <a:off x="3290476" y="4634671"/>
              <a:ext cx="1600332" cy="954569"/>
            </a:xfrm>
            <a:prstGeom prst="roundRect">
              <a:avLst>
                <a:gd name="adj" fmla="val 7859"/>
              </a:avLst>
            </a:prstGeom>
            <a:solidFill>
              <a:srgbClr val="B9D0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pic>
          <p:nvPicPr>
            <p:cNvPr id="30791" name="Picture 4" descr="C:\Documents and Settings\Solomatina_SS\Рабочий стол\Отчет генеральному\Энергоэффективность\Умный учет\0_d192_eb565441_XL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1994" y="4677025"/>
              <a:ext cx="720080" cy="869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2" name="Picture 16" descr="ФСК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90476" y="4767069"/>
              <a:ext cx="804193" cy="689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0" name="Picture 10" descr="600_metod_kontrol"/>
          <p:cNvPicPr>
            <a:picLocks noChangeAspect="1" noChangeArrowheads="1"/>
          </p:cNvPicPr>
          <p:nvPr/>
        </p:nvPicPr>
        <p:blipFill>
          <a:blip r:embed="rId2"/>
          <a:srcRect l="5515" t="56694" r="4340" b="19360"/>
          <a:stretch>
            <a:fillRect/>
          </a:stretch>
        </p:blipFill>
        <p:spPr bwMode="auto">
          <a:xfrm>
            <a:off x="2063531" y="2975433"/>
            <a:ext cx="1067794" cy="4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1" name="Picture 10" descr="600_metod_kontrol"/>
          <p:cNvPicPr>
            <a:picLocks noChangeAspect="1" noChangeArrowheads="1"/>
          </p:cNvPicPr>
          <p:nvPr/>
        </p:nvPicPr>
        <p:blipFill>
          <a:blip r:embed="rId2"/>
          <a:srcRect l="5515" t="56694" r="4340" b="19360"/>
          <a:stretch>
            <a:fillRect/>
          </a:stretch>
        </p:blipFill>
        <p:spPr bwMode="auto">
          <a:xfrm>
            <a:off x="461603" y="2982139"/>
            <a:ext cx="1067792" cy="4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0" name="Прямая соединительная линия 99"/>
          <p:cNvCxnSpPr/>
          <p:nvPr/>
        </p:nvCxnSpPr>
        <p:spPr>
          <a:xfrm>
            <a:off x="995499" y="2506685"/>
            <a:ext cx="17463" cy="536575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6" name="Rectangle 21"/>
          <p:cNvSpPr>
            <a:spLocks noChangeArrowheads="1"/>
          </p:cNvSpPr>
          <p:nvPr/>
        </p:nvSpPr>
        <p:spPr bwMode="auto">
          <a:xfrm>
            <a:off x="1852237" y="3423665"/>
            <a:ext cx="15843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Arial" charset="0"/>
              </a:rPr>
              <a:t>Потребители услуг </a:t>
            </a:r>
          </a:p>
          <a:p>
            <a:pPr algn="ctr"/>
            <a:r>
              <a:rPr lang="ru-RU" b="1" dirty="0">
                <a:solidFill>
                  <a:srgbClr val="000066"/>
                </a:solidFill>
                <a:latin typeface="Arial" charset="0"/>
              </a:rPr>
              <a:t>ОАО «ФСК ЕЭС»</a:t>
            </a:r>
          </a:p>
        </p:txBody>
      </p:sp>
      <p:sp>
        <p:nvSpPr>
          <p:cNvPr id="30747" name="Rectangle 30"/>
          <p:cNvSpPr>
            <a:spLocks noChangeArrowheads="1"/>
          </p:cNvSpPr>
          <p:nvPr/>
        </p:nvSpPr>
        <p:spPr bwMode="auto">
          <a:xfrm rot="16200000">
            <a:off x="7169762" y="2686935"/>
            <a:ext cx="285035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Arial" charset="0"/>
              </a:rPr>
              <a:t>Потребители региональных </a:t>
            </a:r>
            <a:br>
              <a:rPr lang="ru-RU" b="1" dirty="0">
                <a:solidFill>
                  <a:srgbClr val="000066"/>
                </a:solidFill>
                <a:latin typeface="Arial" charset="0"/>
              </a:rPr>
            </a:br>
            <a:r>
              <a:rPr lang="ru-RU" b="1" dirty="0">
                <a:solidFill>
                  <a:srgbClr val="000066"/>
                </a:solidFill>
                <a:latin typeface="Arial" charset="0"/>
              </a:rPr>
              <a:t>сетевых </a:t>
            </a:r>
            <a:r>
              <a:rPr lang="ru-RU" b="1" dirty="0" smtClean="0">
                <a:solidFill>
                  <a:srgbClr val="000066"/>
                </a:solidFill>
                <a:latin typeface="Arial" charset="0"/>
              </a:rPr>
              <a:t>компаний</a:t>
            </a:r>
            <a:endParaRPr lang="ru-RU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748" name="Rectangle 21"/>
          <p:cNvSpPr>
            <a:spLocks noChangeArrowheads="1"/>
          </p:cNvSpPr>
          <p:nvPr/>
        </p:nvSpPr>
        <p:spPr bwMode="auto">
          <a:xfrm>
            <a:off x="362359" y="3489550"/>
            <a:ext cx="130120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Arial" charset="0"/>
              </a:rPr>
              <a:t>Потребители, </a:t>
            </a:r>
            <a:r>
              <a:rPr lang="ru-RU" b="1" dirty="0" smtClean="0">
                <a:solidFill>
                  <a:srgbClr val="000066"/>
                </a:solidFill>
                <a:latin typeface="Arial" charset="0"/>
              </a:rPr>
              <a:t>присоединенные</a:t>
            </a:r>
            <a:endParaRPr lang="en-US" b="1" dirty="0" smtClean="0">
              <a:solidFill>
                <a:srgbClr val="000066"/>
              </a:solidFill>
              <a:latin typeface="Arial" charset="0"/>
            </a:endParaRP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Arial" charset="0"/>
              </a:rPr>
              <a:t>к </a:t>
            </a:r>
            <a:r>
              <a:rPr lang="ru-RU" b="1" dirty="0">
                <a:solidFill>
                  <a:srgbClr val="000066"/>
                </a:solidFill>
                <a:latin typeface="Arial" charset="0"/>
              </a:rPr>
              <a:t>шинам станций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80988" y="1544194"/>
            <a:ext cx="1429022" cy="29889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5">
                    <a:lumMod val="25000"/>
                  </a:schemeClr>
                </a:solidFill>
              </a:rPr>
              <a:t>Генераторы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1919516" y="1538503"/>
            <a:ext cx="1437864" cy="290498"/>
          </a:xfrm>
          <a:prstGeom prst="rect">
            <a:avLst/>
          </a:prstGeom>
          <a:solidFill>
            <a:srgbClr val="B9D0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ОАО «ФСК ЕЭС»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2671384" y="2651974"/>
            <a:ext cx="0" cy="39370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0" name="Rectangle 21"/>
          <p:cNvSpPr>
            <a:spLocks noChangeArrowheads="1"/>
          </p:cNvSpPr>
          <p:nvPr/>
        </p:nvSpPr>
        <p:spPr bwMode="auto">
          <a:xfrm>
            <a:off x="2129414" y="1268412"/>
            <a:ext cx="102997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latin typeface="Arial" charset="0"/>
              </a:rPr>
              <a:t>1150-220 </a:t>
            </a:r>
            <a:r>
              <a:rPr lang="ru-RU" sz="1200" b="1" dirty="0" err="1">
                <a:solidFill>
                  <a:srgbClr val="000066"/>
                </a:solidFill>
                <a:latin typeface="Arial" charset="0"/>
              </a:rPr>
              <a:t>кВ</a:t>
            </a:r>
            <a:endParaRPr lang="ru-RU" sz="12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771" name="Rectangle 21"/>
          <p:cNvSpPr>
            <a:spLocks noChangeArrowheads="1"/>
          </p:cNvSpPr>
          <p:nvPr/>
        </p:nvSpPr>
        <p:spPr bwMode="auto">
          <a:xfrm>
            <a:off x="3760465" y="1279301"/>
            <a:ext cx="15843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ru-RU" sz="1200" b="1" dirty="0">
                <a:solidFill>
                  <a:srgbClr val="000066"/>
                </a:solidFill>
                <a:latin typeface="Arial" charset="0"/>
              </a:rPr>
              <a:t>220-0,4 </a:t>
            </a:r>
            <a:r>
              <a:rPr lang="ru-RU" sz="1200" b="1" dirty="0" err="1">
                <a:solidFill>
                  <a:srgbClr val="000066"/>
                </a:solidFill>
                <a:latin typeface="Arial" charset="0"/>
              </a:rPr>
              <a:t>кВ</a:t>
            </a:r>
            <a:endParaRPr lang="ru-RU" sz="12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30773" name="Picture 20" descr="Персонал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0398" y="2154560"/>
            <a:ext cx="96043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4" name="Picture 23" descr="cover_igrovoi-nabor-pekarnya-s-_350_350_426390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952" b="15762"/>
          <a:stretch>
            <a:fillRect/>
          </a:stretch>
        </p:blipFill>
        <p:spPr bwMode="auto">
          <a:xfrm>
            <a:off x="7373580" y="2919714"/>
            <a:ext cx="88423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842517" y="1283271"/>
            <a:ext cx="1594046" cy="2712414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79388" y="1268415"/>
            <a:ext cx="1584300" cy="2727270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flipV="1">
            <a:off x="5155381" y="1873389"/>
            <a:ext cx="1855019" cy="36976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9388" y="1484784"/>
            <a:ext cx="5426055" cy="7937"/>
          </a:xfrm>
          <a:prstGeom prst="line">
            <a:avLst/>
          </a:prstGeom>
          <a:ln w="158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38" name="Группа 5177"/>
          <p:cNvGrpSpPr>
            <a:grpSpLocks/>
          </p:cNvGrpSpPr>
          <p:nvPr/>
        </p:nvGrpSpPr>
        <p:grpSpPr bwMode="auto">
          <a:xfrm>
            <a:off x="3626540" y="1585272"/>
            <a:ext cx="1978903" cy="3079452"/>
            <a:chOff x="3418121" y="3936637"/>
            <a:chExt cx="1095262" cy="1652604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 rot="5400000">
              <a:off x="3139450" y="4215308"/>
              <a:ext cx="1652604" cy="1095262"/>
            </a:xfrm>
            <a:prstGeom prst="roundRect">
              <a:avLst>
                <a:gd name="adj" fmla="val 7859"/>
              </a:avLst>
            </a:prstGeom>
            <a:solidFill>
              <a:srgbClr val="FFE0C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pic>
          <p:nvPicPr>
            <p:cNvPr id="30796" name="Picture 17" descr="titlephot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82494" y="4797152"/>
              <a:ext cx="966522" cy="694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7" name="Picture 19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69161" y="4132854"/>
              <a:ext cx="593183" cy="567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11" t="-1" r="4811" b="1292"/>
          <a:stretch/>
        </p:blipFill>
        <p:spPr>
          <a:xfrm>
            <a:off x="7076702" y="4675079"/>
            <a:ext cx="1496568" cy="1044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41" y="5114713"/>
            <a:ext cx="1152144" cy="99974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34" y="4140366"/>
            <a:ext cx="833186" cy="908930"/>
          </a:xfrm>
          <a:prstGeom prst="rect">
            <a:avLst/>
          </a:prstGeom>
        </p:spPr>
      </p:pic>
      <p:cxnSp>
        <p:nvCxnSpPr>
          <p:cNvPr id="85" name="Прямая соединительная линия 84"/>
          <p:cNvCxnSpPr/>
          <p:nvPr/>
        </p:nvCxnSpPr>
        <p:spPr>
          <a:xfrm flipH="1">
            <a:off x="7668344" y="3504082"/>
            <a:ext cx="98791" cy="1293070"/>
          </a:xfrm>
          <a:prstGeom prst="line">
            <a:avLst/>
          </a:prstGeom>
          <a:ln w="5715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V="1">
            <a:off x="7838954" y="3510673"/>
            <a:ext cx="65695" cy="1169752"/>
          </a:xfrm>
          <a:prstGeom prst="line">
            <a:avLst/>
          </a:prstGeom>
          <a:ln w="5715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 flipV="1">
            <a:off x="5004049" y="4601933"/>
            <a:ext cx="720079" cy="699275"/>
          </a:xfrm>
          <a:prstGeom prst="line">
            <a:avLst/>
          </a:prstGeom>
          <a:ln w="5715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H="1">
            <a:off x="5605441" y="2584189"/>
            <a:ext cx="1333737" cy="289970"/>
          </a:xfrm>
          <a:prstGeom prst="line">
            <a:avLst/>
          </a:prstGeom>
          <a:ln w="5715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8" name="TextBox 5167"/>
          <p:cNvSpPr txBox="1"/>
          <p:nvPr/>
        </p:nvSpPr>
        <p:spPr>
          <a:xfrm>
            <a:off x="65088" y="4013174"/>
            <a:ext cx="527970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Отсутствие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гибкости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генерации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1">
              <a:buFont typeface="Arial" pitchFamily="34" charset="0"/>
              <a:buChar char="•"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вопросы регулирования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количества</a:t>
            </a:r>
          </a:p>
          <a:p>
            <a:pPr marL="0" lvl="1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вырабатываемой электроэнергии в периоды</a:t>
            </a:r>
          </a:p>
          <a:p>
            <a:pPr marL="0" lvl="1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снижения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потребления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Низкий потенциал развития</a:t>
            </a:r>
          </a:p>
          <a:p>
            <a:pPr marL="0" lvl="1">
              <a:buFont typeface="Arial" pitchFamily="34" charset="0"/>
              <a:buChar char="•"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рост присоединенной мощности увеличивает объемы незагруженных мощностей, зарезервированных для пиков</a:t>
            </a:r>
          </a:p>
          <a:p>
            <a:pPr marL="0" lvl="1">
              <a:buFont typeface="Arial" pitchFamily="34" charset="0"/>
              <a:buChar char="•"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опережающий рост непромышленного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потребления превышает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возможности экстенсивного развития</a:t>
            </a:r>
          </a:p>
          <a:p>
            <a:pPr marL="0" lvl="1">
              <a:lnSpc>
                <a:spcPct val="150000"/>
              </a:lnSpc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Иерархическая топология управления сетью </a:t>
            </a:r>
          </a:p>
          <a:p>
            <a:pPr marL="0" lvl="1">
              <a:buFont typeface="Arial" pitchFamily="34" charset="0"/>
              <a:buChar char="•"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низкое быстродействие и ограниченность в принятии решений ввиду высокой сложности системы</a:t>
            </a:r>
          </a:p>
          <a:p>
            <a:pPr marL="0" lvl="1">
              <a:buFont typeface="Arial" pitchFamily="34" charset="0"/>
              <a:buChar char="•"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потребитель почти исключен из цепочки управления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сервисом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3626924" y="1555403"/>
            <a:ext cx="1978517" cy="278305"/>
          </a:xfrm>
          <a:prstGeom prst="rect">
            <a:avLst/>
          </a:prstGeom>
          <a:solidFill>
            <a:srgbClr val="FFCC99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993300"/>
                </a:solidFill>
              </a:rPr>
              <a:t>МРСК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645332" y="2130972"/>
            <a:ext cx="33303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299517" y="2154560"/>
            <a:ext cx="327025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3147500" y="3906838"/>
            <a:ext cx="52705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V="1">
            <a:off x="5605441" y="3180183"/>
            <a:ext cx="1768139" cy="320825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H="1">
            <a:off x="5605444" y="3290343"/>
            <a:ext cx="1757772" cy="342875"/>
          </a:xfrm>
          <a:prstGeom prst="line">
            <a:avLst/>
          </a:prstGeom>
          <a:ln w="5715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flipH="1" flipV="1">
            <a:off x="5489146" y="4293096"/>
            <a:ext cx="857088" cy="144016"/>
          </a:xfrm>
          <a:prstGeom prst="line">
            <a:avLst/>
          </a:prstGeom>
          <a:ln w="5715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>
            <a:endCxn id="31" idx="1"/>
          </p:cNvCxnSpPr>
          <p:nvPr/>
        </p:nvCxnSpPr>
        <p:spPr>
          <a:xfrm>
            <a:off x="5605444" y="4482180"/>
            <a:ext cx="740790" cy="112651"/>
          </a:xfrm>
          <a:prstGeom prst="line">
            <a:avLst/>
          </a:prstGeom>
          <a:ln w="5715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12885" y="5719079"/>
            <a:ext cx="2512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Перспективные элементы распределительной сети: малая и </a:t>
            </a:r>
            <a:r>
              <a:rPr lang="ru-RU" b="1" dirty="0" err="1" smtClean="0">
                <a:solidFill>
                  <a:srgbClr val="FF0000"/>
                </a:solidFill>
                <a:latin typeface="+mn-lt"/>
              </a:rPr>
              <a:t>микрогенерация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, системы хранения электроэнергии, электромобили…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760465" y="2058274"/>
            <a:ext cx="5541011" cy="4838948"/>
          </a:xfrm>
          <a:prstGeom prst="ellipse">
            <a:avLst/>
          </a:prstGeom>
          <a:solidFill>
            <a:srgbClr val="F3ABAB">
              <a:alpha val="40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" y="3645024"/>
            <a:ext cx="8876191" cy="304761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71488" y="0"/>
            <a:ext cx="8101012" cy="1125538"/>
          </a:xfrm>
          <a:prstGeom prst="rect">
            <a:avLst/>
          </a:prstGeom>
        </p:spPr>
        <p:txBody>
          <a:bodyPr lIns="180000" anchor="ctr">
            <a:normAutofit/>
          </a:bodyPr>
          <a:lstStyle/>
          <a:p>
            <a:pPr algn="ctr" eaLnBrk="0" hangingPunct="0">
              <a:defRPr/>
            </a:pPr>
            <a:r>
              <a:rPr lang="ru-RU" sz="2200" b="1" kern="0" dirty="0" smtClean="0">
                <a:solidFill>
                  <a:srgbClr val="FFFFFF"/>
                </a:solidFill>
                <a:latin typeface="+mn-lt"/>
              </a:rPr>
              <a:t>Вектор развития – от потребителя к генерации</a:t>
            </a:r>
            <a:endParaRPr lang="ru-RU" sz="2200" b="1" kern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8" y="3730738"/>
            <a:ext cx="496460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>
                <a:solidFill>
                  <a:schemeClr val="bg1"/>
                </a:solidFill>
              </a:rPr>
              <a:t>Гибкость в управлении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Удовлетворение изменяющихся потребностей потребителей, возможность адаптироваться к изменениям, управлять нагрузкой со стороны потребителей и сетей</a:t>
            </a:r>
          </a:p>
          <a:p>
            <a:pPr algn="just"/>
            <a:endParaRPr lang="ru-RU" sz="11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100" b="1" dirty="0" smtClean="0">
                <a:solidFill>
                  <a:schemeClr val="bg1"/>
                </a:solidFill>
              </a:rPr>
              <a:t>Доступность </a:t>
            </a:r>
            <a:r>
              <a:rPr lang="ru-RU" sz="1100" b="1" dirty="0">
                <a:solidFill>
                  <a:schemeClr val="bg1"/>
                </a:solidFill>
              </a:rPr>
              <a:t>для всех потребителей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Предоставление доступа к присоединению всем пользователям сети, в частности к возобновляемым источникам энергии, и организация эффективной малой генерации</a:t>
            </a:r>
          </a:p>
          <a:p>
            <a:pPr algn="just"/>
            <a:endParaRPr lang="ru-RU" sz="11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100" b="1" dirty="0" smtClean="0">
                <a:solidFill>
                  <a:schemeClr val="bg1"/>
                </a:solidFill>
              </a:rPr>
              <a:t>Надежность</a:t>
            </a:r>
            <a:endParaRPr lang="ru-RU" sz="1100" b="1" dirty="0">
              <a:solidFill>
                <a:schemeClr val="bg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Обеспечение надежности и качества энергоснабжения с соблюдением требований цифровой эры</a:t>
            </a:r>
          </a:p>
          <a:p>
            <a:pPr algn="just"/>
            <a:endParaRPr lang="ru-RU" sz="11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100" b="1" dirty="0" smtClean="0">
                <a:solidFill>
                  <a:schemeClr val="bg1"/>
                </a:solidFill>
              </a:rPr>
              <a:t>Экономическая </a:t>
            </a:r>
            <a:r>
              <a:rPr lang="ru-RU" sz="1100" b="1" dirty="0">
                <a:solidFill>
                  <a:schemeClr val="bg1"/>
                </a:solidFill>
              </a:rPr>
              <a:t>эффективность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Повышение качества услуг с помощью реализации инновационных решений, эффективного управления </a:t>
            </a:r>
            <a:r>
              <a:rPr lang="ru-RU" sz="1100" dirty="0" smtClean="0">
                <a:solidFill>
                  <a:schemeClr val="bg1"/>
                </a:solidFill>
              </a:rPr>
              <a:t>энергетикой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340768"/>
            <a:ext cx="864096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2276872"/>
            <a:ext cx="864096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134076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Переход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от централизованной, жестко-контролируемой сети, основанной на крупных генерирующих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объектах,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к децентрализованной, интеллектуальной и интерактивной для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частных и мелкомоторных потребителей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27687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Изменение бизнес-модели отрасли, отношений со всеми заинтересованными сторонами, включая сбыты, регулирующие органы, поставщиков услуг, технологий и всех потребителей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электроэнергии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6523" y="3255919"/>
            <a:ext cx="32159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Требования потребителя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621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46282"/>
            <a:ext cx="8064896" cy="3811718"/>
          </a:xfrm>
          <a:prstGeom prst="rect">
            <a:avLst/>
          </a:prstGeom>
        </p:spPr>
      </p:pic>
      <p:sp>
        <p:nvSpPr>
          <p:cNvPr id="6146" name="Номер слайда 92"/>
          <p:cNvSpPr txBox="1">
            <a:spLocks noGrp="1"/>
          </p:cNvSpPr>
          <p:nvPr/>
        </p:nvSpPr>
        <p:spPr bwMode="auto">
          <a:xfrm>
            <a:off x="686752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39F92A5-1AEA-46C3-BF59-88BF39EECCA8}" type="slidenum">
              <a:rPr lang="ru-RU" sz="1200">
                <a:solidFill>
                  <a:srgbClr val="0000FF"/>
                </a:solidFill>
                <a:latin typeface="MetaBookCyrLF-Caps"/>
              </a:rPr>
              <a:pPr algn="r" eaLnBrk="1" hangingPunct="1"/>
              <a:t>4</a:t>
            </a:fld>
            <a:endParaRPr lang="ru-RU" sz="1200">
              <a:solidFill>
                <a:srgbClr val="0000FF"/>
              </a:solidFill>
              <a:latin typeface="MetaBookCyrLF-Caps"/>
            </a:endParaRPr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360362" y="1205748"/>
            <a:ext cx="864076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Новая бизнес-модель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требует реструктуризации бизнес-процессов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модернизации инфраструктуры, находящейся в управлении ОАО «Холдинг МРСК»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Требуется строительство новой инфраструктуры «умного учета», обеспечивающей интерактивность потребителя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Существующая инфраструктура генерации и транспорта энергии не нуждаются в реструктуризации, необходима лишь информатизация (автоматизация)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</a:rPr>
              <a:t>Ответственность за функционирование новой модели лежит на распределительных компаниях ОАО «Холдинг МРСК»</a:t>
            </a:r>
          </a:p>
        </p:txBody>
      </p:sp>
      <p:sp>
        <p:nvSpPr>
          <p:cNvPr id="6148" name="Заголовок 1"/>
          <p:cNvSpPr>
            <a:spLocks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Новая архитектура отрасли</a:t>
            </a:r>
            <a:endParaRPr lang="ru-RU" sz="2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491880" y="4801638"/>
            <a:ext cx="3816424" cy="1870317"/>
          </a:xfrm>
          <a:prstGeom prst="roundRect">
            <a:avLst/>
          </a:prstGeom>
          <a:solidFill>
            <a:srgbClr val="029AD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76935" y="5869453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Ответственность</a:t>
            </a:r>
          </a:p>
          <a:p>
            <a:pPr algn="r"/>
            <a:r>
              <a:rPr lang="ru-RU" sz="1600" dirty="0" smtClean="0"/>
              <a:t>ОАО «Холдинг МРСК»</a:t>
            </a:r>
            <a:endParaRPr lang="ru-RU" sz="1600" dirty="0"/>
          </a:p>
        </p:txBody>
      </p:sp>
      <p:sp>
        <p:nvSpPr>
          <p:cNvPr id="37" name="Стрелка вправо 36"/>
          <p:cNvSpPr/>
          <p:nvPr/>
        </p:nvSpPr>
        <p:spPr>
          <a:xfrm rot="20045498">
            <a:off x="2682798" y="5694573"/>
            <a:ext cx="1081501" cy="288032"/>
          </a:xfrm>
          <a:prstGeom prst="rightArrow">
            <a:avLst/>
          </a:prstGeom>
          <a:solidFill>
            <a:srgbClr val="FB534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52462" y="5072665"/>
            <a:ext cx="1004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Архитектура</a:t>
            </a:r>
            <a:endParaRPr lang="en-US" b="1" dirty="0" smtClean="0"/>
          </a:p>
          <a:p>
            <a:r>
              <a:rPr lang="en-US" b="1" dirty="0" smtClean="0"/>
              <a:t>Smart Grid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07504" y="3457575"/>
            <a:ext cx="1094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Традиционная</a:t>
            </a:r>
            <a:endParaRPr lang="en-US" b="1" dirty="0" smtClean="0"/>
          </a:p>
          <a:p>
            <a:r>
              <a:rPr lang="ru-RU" b="1" dirty="0" smtClean="0"/>
              <a:t>архитектура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276127" y="3488353"/>
            <a:ext cx="1036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 smtClean="0">
                <a:solidFill>
                  <a:schemeClr val="bg1"/>
                </a:solidFill>
              </a:rPr>
              <a:t>Генеририующие</a:t>
            </a:r>
            <a:r>
              <a:rPr lang="ru-RU" sz="800" b="1" dirty="0" smtClean="0">
                <a:solidFill>
                  <a:schemeClr val="bg1"/>
                </a:solidFill>
              </a:rPr>
              <a:t> объекты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7816" y="5103443"/>
            <a:ext cx="1036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 smtClean="0">
                <a:solidFill>
                  <a:schemeClr val="bg1"/>
                </a:solidFill>
              </a:rPr>
              <a:t>Генеририующие</a:t>
            </a:r>
            <a:r>
              <a:rPr lang="ru-RU" sz="800" b="1" dirty="0" smtClean="0">
                <a:solidFill>
                  <a:schemeClr val="bg1"/>
                </a:solidFill>
              </a:rPr>
              <a:t> объекты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0234" y="3471476"/>
            <a:ext cx="1036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Транспортная сеть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31923" y="5086566"/>
            <a:ext cx="1036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Транспортная сеть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2876" y="3533031"/>
            <a:ext cx="11802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 smtClean="0">
                <a:solidFill>
                  <a:schemeClr val="bg1"/>
                </a:solidFill>
              </a:rPr>
              <a:t>Распред</a:t>
            </a:r>
            <a:r>
              <a:rPr lang="ru-RU" sz="800" b="1" dirty="0" smtClean="0">
                <a:solidFill>
                  <a:schemeClr val="bg1"/>
                </a:solidFill>
              </a:rPr>
              <a:t>. сеть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72876" y="5152742"/>
            <a:ext cx="10362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 smtClean="0">
                <a:solidFill>
                  <a:schemeClr val="bg1"/>
                </a:solidFill>
              </a:rPr>
              <a:t>Распред</a:t>
            </a:r>
            <a:r>
              <a:rPr lang="ru-RU" sz="800" b="1" dirty="0" smtClean="0">
                <a:solidFill>
                  <a:schemeClr val="bg1"/>
                </a:solidFill>
              </a:rPr>
              <a:t>. сеть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80921" y="3488353"/>
            <a:ext cx="1036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Сбытовые компании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02610" y="5103443"/>
            <a:ext cx="1036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Сбытовые компании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52320" y="3519131"/>
            <a:ext cx="10362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Потребители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52320" y="5368186"/>
            <a:ext cx="10362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Потребители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46499" y="5880316"/>
            <a:ext cx="1036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Инфраструктура ИТ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35164" y="5883707"/>
            <a:ext cx="10362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Услуги ИТ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21799" y="5883707"/>
            <a:ext cx="1036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Средства коммуникаций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92049" y="3519131"/>
            <a:ext cx="10362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Электроприборы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17186" y="5148121"/>
            <a:ext cx="10362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Электроприборы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28314" y="6268349"/>
            <a:ext cx="10362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Электроэнергия</a:t>
            </a:r>
            <a:endParaRPr lang="ru-RU" sz="8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7228314" y="6564233"/>
            <a:ext cx="9070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Информация</a:t>
            </a:r>
            <a:endParaRPr lang="ru-RU" sz="8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652282" y="4474408"/>
            <a:ext cx="38019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Распределенные ресурсы (малая генерация, хранение электроэнергии)</a:t>
            </a:r>
            <a:endParaRPr lang="ru-RU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71488" y="0"/>
            <a:ext cx="8101012" cy="1125538"/>
          </a:xfrm>
          <a:prstGeom prst="rect">
            <a:avLst/>
          </a:prstGeom>
        </p:spPr>
        <p:txBody>
          <a:bodyPr lIns="180000" anchor="ctr">
            <a:normAutofit/>
          </a:bodyPr>
          <a:lstStyle/>
          <a:p>
            <a:pPr algn="ctr" eaLnBrk="0" hangingPunct="0">
              <a:defRPr/>
            </a:pPr>
            <a:r>
              <a:rPr lang="ru-RU" sz="2200" b="1" kern="0" dirty="0" smtClean="0">
                <a:solidFill>
                  <a:srgbClr val="FFFFFF"/>
                </a:solidFill>
                <a:latin typeface="+mn-lt"/>
              </a:rPr>
              <a:t>Проекты Холдинга МРСК</a:t>
            </a:r>
            <a:endParaRPr lang="ru-RU" sz="2200" b="1" kern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216" y="3140968"/>
            <a:ext cx="88655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</a:rPr>
              <a:t>В рамках пилотных зон проводятся работы по выработке и внедрению</a:t>
            </a:r>
          </a:p>
          <a:p>
            <a:r>
              <a:rPr lang="ru-RU" sz="1600" b="1" dirty="0" smtClean="0">
                <a:solidFill>
                  <a:schemeClr val="accent2"/>
                </a:solidFill>
              </a:rPr>
              <a:t>технологий «умного города», включающих в себя:</a:t>
            </a:r>
          </a:p>
          <a:p>
            <a:pPr lvl="1"/>
            <a:r>
              <a:rPr lang="ru-RU" sz="1400" b="1" dirty="0" smtClean="0">
                <a:solidFill>
                  <a:schemeClr val="accent2"/>
                </a:solidFill>
              </a:rPr>
              <a:t>Умный учет</a:t>
            </a:r>
          </a:p>
          <a:p>
            <a:pPr lvl="1"/>
            <a:r>
              <a:rPr lang="ru-RU" sz="1400" b="1" dirty="0" smtClean="0">
                <a:solidFill>
                  <a:schemeClr val="accent2"/>
                </a:solidFill>
              </a:rPr>
              <a:t>Интерактивный портал потребителя</a:t>
            </a:r>
          </a:p>
          <a:p>
            <a:pPr lvl="1"/>
            <a:r>
              <a:rPr lang="ru-RU" sz="1400" b="1" dirty="0" smtClean="0">
                <a:solidFill>
                  <a:schemeClr val="accent2"/>
                </a:solidFill>
              </a:rPr>
              <a:t>Автоматизация уличного освещения</a:t>
            </a:r>
          </a:p>
          <a:p>
            <a:pPr lvl="1"/>
            <a:r>
              <a:rPr lang="ru-RU" sz="1400" b="1" dirty="0" smtClean="0">
                <a:solidFill>
                  <a:schemeClr val="accent2"/>
                </a:solidFill>
              </a:rPr>
              <a:t>Реструктуризация и сегментация сетей</a:t>
            </a:r>
          </a:p>
          <a:p>
            <a:pPr lvl="1"/>
            <a:r>
              <a:rPr lang="ru-RU" sz="1400" b="1" dirty="0" smtClean="0">
                <a:solidFill>
                  <a:schemeClr val="accent2"/>
                </a:solidFill>
              </a:rPr>
              <a:t>Альтернативная энергетика</a:t>
            </a:r>
          </a:p>
          <a:p>
            <a:endParaRPr lang="ru-RU" sz="1600" dirty="0" smtClean="0"/>
          </a:p>
          <a:p>
            <a:r>
              <a:rPr lang="ru-RU" sz="1600" dirty="0" smtClean="0"/>
              <a:t>В </a:t>
            </a:r>
            <a:r>
              <a:rPr lang="ru-RU" sz="1600" dirty="0"/>
              <a:t>рамках рабочей группы </a:t>
            </a:r>
            <a:r>
              <a:rPr lang="ru-RU" sz="1600" dirty="0" smtClean="0"/>
              <a:t>Российско-Американской</a:t>
            </a:r>
          </a:p>
          <a:p>
            <a:r>
              <a:rPr lang="ru-RU" sz="1600" dirty="0" smtClean="0"/>
              <a:t>Президентской </a:t>
            </a:r>
            <a:r>
              <a:rPr lang="ru-RU" sz="1600" dirty="0"/>
              <a:t>комиссии по </a:t>
            </a:r>
            <a:r>
              <a:rPr lang="ru-RU" sz="1600" dirty="0" smtClean="0"/>
              <a:t>энергетике организовано</a:t>
            </a:r>
          </a:p>
          <a:p>
            <a:r>
              <a:rPr lang="ru-RU" sz="1600" dirty="0" smtClean="0"/>
              <a:t>Сотрудничество ОАО «МРСК Центра» и компании</a:t>
            </a:r>
          </a:p>
          <a:p>
            <a:r>
              <a:rPr lang="en-US" sz="1600" dirty="0" smtClean="0"/>
              <a:t>San</a:t>
            </a:r>
            <a:r>
              <a:rPr lang="ru-RU" sz="1600" dirty="0" smtClean="0"/>
              <a:t> </a:t>
            </a:r>
            <a:r>
              <a:rPr lang="en-US" sz="1600" dirty="0"/>
              <a:t>Diego</a:t>
            </a:r>
            <a:r>
              <a:rPr lang="ru-RU" sz="1600" dirty="0" smtClean="0"/>
              <a:t> </a:t>
            </a:r>
            <a:r>
              <a:rPr lang="en-US" sz="1600" dirty="0" smtClean="0"/>
              <a:t>Gas &amp; Electric </a:t>
            </a:r>
            <a:r>
              <a:rPr lang="ru-RU" sz="1600" dirty="0" smtClean="0"/>
              <a:t>с целью двустороннего обмена</a:t>
            </a:r>
          </a:p>
          <a:p>
            <a:r>
              <a:rPr lang="ru-RU" sz="1600" dirty="0" smtClean="0"/>
              <a:t>опытом при реализации проектов «умного города» и </a:t>
            </a:r>
          </a:p>
          <a:p>
            <a:r>
              <a:rPr lang="ru-RU" sz="1600" dirty="0" smtClean="0"/>
              <a:t>интеллектуальных сетей</a:t>
            </a:r>
          </a:p>
          <a:p>
            <a:endParaRPr lang="ru-RU" sz="1600" dirty="0" smtClean="0"/>
          </a:p>
          <a:p>
            <a:endParaRPr lang="ru-RU" sz="16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170" t="-32979" r="24170" b="32979"/>
          <a:stretch/>
        </p:blipFill>
        <p:spPr>
          <a:xfrm>
            <a:off x="4320000" y="1764000"/>
            <a:ext cx="4826000" cy="508000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16489558"/>
              </p:ext>
            </p:extLst>
          </p:nvPr>
        </p:nvGraphicFramePr>
        <p:xfrm>
          <a:off x="89216" y="1196752"/>
          <a:ext cx="894728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7088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200" b="1" dirty="0" smtClean="0">
                <a:solidFill>
                  <a:schemeClr val="bg1"/>
                </a:solidFill>
              </a:rPr>
              <a:t>Цели проекта </a:t>
            </a:r>
            <a:r>
              <a:rPr lang="en-US" sz="2200" b="1" dirty="0" smtClean="0">
                <a:solidFill>
                  <a:schemeClr val="bg1"/>
                </a:solidFill>
              </a:rPr>
              <a:t>Smart Metering</a:t>
            </a:r>
            <a:endParaRPr lang="ru-RU" sz="2200" b="1" dirty="0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440011"/>
            <a:ext cx="7848871" cy="466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7006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1000" b="1" dirty="0" smtClean="0">
              <a:solidFill>
                <a:schemeClr val="bg1"/>
              </a:solidFill>
            </a:endParaRPr>
          </a:p>
          <a:p>
            <a:r>
              <a:rPr lang="ru-RU" sz="2200" b="1" dirty="0" smtClean="0">
                <a:solidFill>
                  <a:schemeClr val="bg1"/>
                </a:solidFill>
              </a:rPr>
              <a:t>Ключевые технические возможности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создаваемой системы</a:t>
            </a:r>
            <a:endParaRPr lang="ru-RU" sz="2200" b="1" dirty="0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7" y="1196752"/>
            <a:ext cx="8870949" cy="53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5540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200" b="1" dirty="0" smtClean="0">
                <a:solidFill>
                  <a:schemeClr val="bg1"/>
                </a:solidFill>
              </a:rPr>
              <a:t>Эффекты, получаемые потребителем</a:t>
            </a:r>
            <a:endParaRPr lang="ru-RU" sz="2200" b="1" dirty="0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156"/>
            <a:ext cx="9144000" cy="56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624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200" b="1" dirty="0" smtClean="0">
                <a:solidFill>
                  <a:schemeClr val="bg1"/>
                </a:solidFill>
              </a:rPr>
              <a:t>Целевая модель телекоммуникаций </a:t>
            </a:r>
            <a:r>
              <a:rPr lang="en-US" sz="2200" b="1" dirty="0" smtClean="0">
                <a:solidFill>
                  <a:schemeClr val="bg1"/>
                </a:solidFill>
              </a:rPr>
              <a:t>(AMI)</a:t>
            </a:r>
            <a:endParaRPr lang="ru-RU" sz="22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Для обеспечения удаленного взаимодействия необходима телекоммуникационная инфраструктура: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534326" y="2480339"/>
            <a:ext cx="3381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Обмен данными:</a:t>
            </a:r>
          </a:p>
          <a:p>
            <a:pPr marL="457200" indent="-457200">
              <a:buAutoNum type="arabicParenR"/>
            </a:pPr>
            <a:r>
              <a:rPr lang="ru-RU" sz="1600" dirty="0" smtClean="0"/>
              <a:t>Потребитель – счетчик</a:t>
            </a:r>
          </a:p>
          <a:p>
            <a:pPr marL="457200" indent="-457200">
              <a:buAutoNum type="arabicParenR"/>
            </a:pPr>
            <a:r>
              <a:rPr lang="ru-RU" sz="1600" dirty="0" smtClean="0"/>
              <a:t>Счетчик – концентратор</a:t>
            </a:r>
          </a:p>
          <a:p>
            <a:pPr marL="457200" indent="-457200">
              <a:buAutoNum type="arabicParenR"/>
            </a:pPr>
            <a:r>
              <a:rPr lang="ru-RU" sz="1600" dirty="0" smtClean="0"/>
              <a:t>концентратор – ЦОД МРСК</a:t>
            </a:r>
            <a:endParaRPr lang="ru-RU" sz="1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569"/>
            <a:ext cx="5124450" cy="25277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4797152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зависимости от ситуации на каждом отрезке возможны разные технологии передачи данных: от различных радио стандартов до передачи сигналов по электрическим проводам.</a:t>
            </a:r>
            <a:endParaRPr lang="en-US" sz="2000" dirty="0" smtClean="0"/>
          </a:p>
          <a:p>
            <a:r>
              <a:rPr lang="ru-RU" sz="2000" dirty="0" smtClean="0"/>
              <a:t>Пример: Калининград – из-за домовых сетей плохого качества сигнал </a:t>
            </a:r>
            <a:r>
              <a:rPr lang="en-US" sz="2000" dirty="0" smtClean="0"/>
              <a:t>PLC </a:t>
            </a:r>
            <a:r>
              <a:rPr lang="ru-RU" sz="2000" dirty="0" smtClean="0"/>
              <a:t>рассыпается, поэтому стали использовать </a:t>
            </a:r>
            <a:r>
              <a:rPr lang="en-US" sz="2000" dirty="0" smtClean="0"/>
              <a:t>Bluetooth.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4948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34712</TotalTime>
  <Words>632</Words>
  <Application>Microsoft Office PowerPoint</Application>
  <PresentationFormat>Экран (4:3)</PresentationFormat>
  <Paragraphs>144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Еженедельный отчет для ГД</dc:title>
  <dc:creator>SolomatinaSS</dc:creator>
  <cp:lastModifiedBy>Вексин А.С.</cp:lastModifiedBy>
  <cp:revision>1806</cp:revision>
  <cp:lastPrinted>2010-10-25T13:29:33Z</cp:lastPrinted>
  <dcterms:created xsi:type="dcterms:W3CDTF">2008-09-12T13:01:30Z</dcterms:created>
  <dcterms:modified xsi:type="dcterms:W3CDTF">2011-09-08T08:27:34Z</dcterms:modified>
</cp:coreProperties>
</file>