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76" r:id="rId2"/>
  </p:sldMasterIdLst>
  <p:notesMasterIdLst>
    <p:notesMasterId r:id="rId11"/>
  </p:notesMasterIdLst>
  <p:handoutMasterIdLst>
    <p:handoutMasterId r:id="rId12"/>
  </p:handoutMasterIdLst>
  <p:sldIdLst>
    <p:sldId id="256" r:id="rId3"/>
    <p:sldId id="331" r:id="rId4"/>
    <p:sldId id="317" r:id="rId5"/>
    <p:sldId id="332" r:id="rId6"/>
    <p:sldId id="335" r:id="rId7"/>
    <p:sldId id="336" r:id="rId8"/>
    <p:sldId id="337" r:id="rId9"/>
    <p:sldId id="338" r:id="rId10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BB040"/>
    <a:srgbClr val="FFF200"/>
    <a:srgbClr val="E86E25"/>
    <a:srgbClr val="ED1C24"/>
    <a:srgbClr val="6587E5"/>
    <a:srgbClr val="BE1E2D"/>
    <a:srgbClr val="F7931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24" autoAdjust="0"/>
    <p:restoredTop sz="89947" autoAdjust="0"/>
  </p:normalViewPr>
  <p:slideViewPr>
    <p:cSldViewPr snapToGrid="0">
      <p:cViewPr varScale="1">
        <p:scale>
          <a:sx n="76" d="100"/>
          <a:sy n="76" d="100"/>
        </p:scale>
        <p:origin x="-114" y="-84"/>
      </p:cViewPr>
      <p:guideLst>
        <p:guide orient="horz" pos="799"/>
        <p:guide orient="horz" pos="3974"/>
        <p:guide orient="horz" pos="4319"/>
        <p:guide pos="295"/>
        <p:guide pos="5511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-3396" y="-102"/>
      </p:cViewPr>
      <p:guideLst>
        <p:guide orient="horz" pos="3128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EF1EF0F6-3CF3-4FE0-A36D-28D16EF8927D}" type="datetimeFigureOut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79413B2A-0225-48BB-88F6-D43F9E054F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4DEEB5D6-3A29-4781-8500-80057653BA86}" type="datetimeFigureOut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88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2F5ACC9B-E5F5-4630-9E94-5E1EEE2896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5ACC9B-E5F5-4630-9E94-5E1EEE2896B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5ACC9B-E5F5-4630-9E94-5E1EEE2896B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5ACC9B-E5F5-4630-9E94-5E1EEE2896B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5ACC9B-E5F5-4630-9E94-5E1EEE2896B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5ACC9B-E5F5-4630-9E94-5E1EEE2896B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5ACC9B-E5F5-4630-9E94-5E1EEE2896B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5ACC9B-E5F5-4630-9E94-5E1EEE2896B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87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903538" y="3435350"/>
            <a:ext cx="5976937" cy="2054225"/>
          </a:xfrm>
        </p:spPr>
        <p:txBody>
          <a:bodyPr anchor="ctr"/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903538" y="5895975"/>
            <a:ext cx="5938837" cy="962025"/>
          </a:xfrm>
        </p:spPr>
        <p:txBody>
          <a:bodyPr/>
          <a:lstStyle>
            <a:lvl1pPr marL="0" indent="0">
              <a:buFont typeface="Arial" pitchFamily="34" charset="0"/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EFA31-E0C2-4799-81C6-95FC873BF212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rIns="91440" anchor="t"/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6DCFEEA-7DE3-47D1-99CD-50FA5D3625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AAFC6-92C7-4B37-B1EA-B3D801D2D45E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A5096-0E56-48F5-9601-ACB43B9BB6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2275" y="0"/>
            <a:ext cx="2192338" cy="6711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0500" y="0"/>
            <a:ext cx="6429375" cy="6711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B43CC-EC36-4437-A6DC-B1C1DBC75910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95803-8886-4B07-861D-626C04BAE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87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903538" y="3435350"/>
            <a:ext cx="5976937" cy="2054225"/>
          </a:xfrm>
        </p:spPr>
        <p:txBody>
          <a:bodyPr anchor="ctr"/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903538" y="5895975"/>
            <a:ext cx="5938837" cy="962025"/>
          </a:xfrm>
        </p:spPr>
        <p:txBody>
          <a:bodyPr/>
          <a:lstStyle>
            <a:lvl1pPr marL="0" indent="0">
              <a:buFont typeface="Arial" pitchFamily="34" charset="0"/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CC097-549C-4F71-BEF9-152F2FCD6901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rIns="91440" anchor="t"/>
          <a:lstStyle>
            <a:lvl1pPr algn="r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B70E4A5-2937-410D-AF86-7248A6A4F9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18496-4C42-4BFD-AE6D-F368D00E5075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B4A78-1A71-4614-AFBC-E7650A6E7F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A17F7-193B-48AF-8944-A5DDE3A3F616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E801-CEBD-418D-8002-5FBCA9C876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0500" y="1209675"/>
            <a:ext cx="4310063" cy="5502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2963" y="1209675"/>
            <a:ext cx="4311650" cy="5502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0152F-5877-48E1-9462-F0686718C08E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4BF26-6EDC-4671-B64D-F5043DA509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7434A-3762-44D4-9B5E-D8D406A4E4B4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508AD-6E75-4136-ABBD-70F466A611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9BC38-B14A-45F7-9BAB-73B2B758EB1D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FBAA9-F624-4B0A-984B-568DD1A86C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28AD6-6CA6-4712-BDE5-F48348D7F4FE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5A4DB-4F3B-4526-8E07-79F5E5EF6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40787-4507-4E96-BDC3-A4ECA0A43C4F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33FA-0883-4E26-B943-C409812DF7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F52FF-1EE1-4A0B-88F8-4DA379802E79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7EEFA-5937-48E3-A6FF-466888F29C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D508C-E848-449C-AABB-120270082A6A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87867-0E9D-41B2-8064-C1C34028D6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7A5EE-52F8-46B2-8A12-D9AD4C2C7C8E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2FA12-D989-4918-AD32-AB98541880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2275" y="0"/>
            <a:ext cx="2192338" cy="6711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0500" y="0"/>
            <a:ext cx="6429375" cy="6711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0ECC5-B456-4148-A159-51A8CC126147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A9F5B-198E-4CD9-95DE-E52C1387E1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00175-485D-41E8-8B07-34F1ED2013A2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3F6CA-488A-4C05-912E-45EF241580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0500" y="1209675"/>
            <a:ext cx="4310063" cy="5502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2963" y="1209675"/>
            <a:ext cx="4311650" cy="5502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E9AB5-CD24-4290-9E27-BF8E2E7AB9C7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9B0F7-7011-4CAB-9731-4DC1E711FC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D89A1-7EB0-4235-B75D-DB0F36BE0F1A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450A9-950F-4A3C-9C2B-B5E0E68B89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0BFAA-3169-4D7D-BEDC-A13142ED1FF9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FD884-1997-469F-A83B-0069D3029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B1A7E-474E-4E5F-AAD2-4CD52A83DD0A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E5A91-0CEF-4582-99B8-956311D6DE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019E7-9AF5-4BEC-B416-D0609FACB020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EAC0E-E501-49EE-97B4-CE1004876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6353F-5D40-451F-963F-040687819CD1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AF360-5203-413C-8BFD-9C10D891F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4200" y="0"/>
            <a:ext cx="6721475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209675"/>
            <a:ext cx="8774113" cy="550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4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ADFAA2-7777-4754-B847-CB065ACED453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4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93138" y="0"/>
            <a:ext cx="550862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3600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800">
                <a:solidFill>
                  <a:srgbClr val="007DD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0CDA76F-6700-438D-ACA9-50F5ED4F1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ransition>
    <p:split orient="vert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5996"/>
        </a:buClr>
        <a:buFont typeface="Arial" charset="0"/>
        <a:buChar char="■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5996"/>
        </a:buClr>
        <a:buFont typeface="Arial" charset="0"/>
        <a:buChar char="■"/>
        <a:defRPr sz="16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5996"/>
        </a:buClr>
        <a:buFont typeface="Arial" charset="0"/>
        <a:buChar char="■"/>
        <a:defRPr sz="1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5996"/>
        </a:buClr>
        <a:buFont typeface="Arial" charset="0"/>
        <a:buChar char="■"/>
        <a:defRPr sz="12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5996"/>
        </a:buClr>
        <a:buFont typeface="Arial" charset="0"/>
        <a:buChar char="■"/>
        <a:defRPr sz="1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5996"/>
        </a:buClr>
        <a:buFont typeface="Arial" pitchFamily="34" charset="0"/>
        <a:buChar char="■"/>
        <a:defRPr sz="1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5996"/>
        </a:buClr>
        <a:buFont typeface="Arial" pitchFamily="34" charset="0"/>
        <a:buChar char="■"/>
        <a:defRPr sz="1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5996"/>
        </a:buClr>
        <a:buFont typeface="Arial" pitchFamily="34" charset="0"/>
        <a:buChar char="■"/>
        <a:defRPr sz="1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5996"/>
        </a:buClr>
        <a:buFont typeface="Arial" pitchFamily="34" charset="0"/>
        <a:buChar char="■"/>
        <a:defRPr sz="1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4200" y="0"/>
            <a:ext cx="6721475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209675"/>
            <a:ext cx="8774113" cy="550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400" b="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9B55F32-4397-4178-888E-6BB9C32AB1F7}" type="datetime1">
              <a:rPr lang="ru-RU"/>
              <a:pPr>
                <a:defRPr/>
              </a:pPr>
              <a:t>07.09.2011</a:t>
            </a:fld>
            <a:endParaRPr lang="ru-RU"/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400" b="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93138" y="0"/>
            <a:ext cx="550862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3600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800">
                <a:solidFill>
                  <a:srgbClr val="007DD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8258530-ECC6-4A48-8AAF-8D13D78EA5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ransition>
    <p:split orient="vert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5996"/>
        </a:buClr>
        <a:buFont typeface="Arial" charset="0"/>
        <a:buChar char="■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5996"/>
        </a:buClr>
        <a:buFont typeface="Arial" charset="0"/>
        <a:buChar char="■"/>
        <a:defRPr sz="16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5996"/>
        </a:buClr>
        <a:buFont typeface="Arial" charset="0"/>
        <a:buChar char="■"/>
        <a:defRPr sz="1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5996"/>
        </a:buClr>
        <a:buFont typeface="Arial" charset="0"/>
        <a:buChar char="■"/>
        <a:defRPr sz="12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5996"/>
        </a:buClr>
        <a:buFont typeface="Arial" charset="0"/>
        <a:buChar char="■"/>
        <a:defRPr sz="1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5996"/>
        </a:buClr>
        <a:buFont typeface="Arial" pitchFamily="34" charset="0"/>
        <a:buChar char="■"/>
        <a:defRPr sz="1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5996"/>
        </a:buClr>
        <a:buFont typeface="Arial" pitchFamily="34" charset="0"/>
        <a:buChar char="■"/>
        <a:defRPr sz="1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5996"/>
        </a:buClr>
        <a:buFont typeface="Arial" pitchFamily="34" charset="0"/>
        <a:buChar char="■"/>
        <a:defRPr sz="1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5996"/>
        </a:buClr>
        <a:buFont typeface="Arial" pitchFamily="34" charset="0"/>
        <a:buChar char="■"/>
        <a:defRPr sz="1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30834" y="2921068"/>
            <a:ext cx="5976937" cy="2728912"/>
          </a:xfrm>
        </p:spPr>
        <p:txBody>
          <a:bodyPr/>
          <a:lstStyle/>
          <a:p>
            <a:pPr eaLnBrk="1" hangingPunct="1"/>
            <a:r>
              <a:rPr lang="ru-RU" sz="2000" dirty="0" smtClean="0">
                <a:latin typeface="Calibri" pitchFamily="34" charset="0"/>
                <a:cs typeface="Calibri" pitchFamily="34" charset="0"/>
              </a:rPr>
              <a:t>ГИС ТЭК - новый уровень информационно-аналитического обеспечения деятельности </a:t>
            </a:r>
            <a:br>
              <a:rPr lang="ru-RU" sz="2000" dirty="0" smtClean="0">
                <a:latin typeface="Calibri" pitchFamily="34" charset="0"/>
                <a:cs typeface="Calibri" pitchFamily="34" charset="0"/>
              </a:rPr>
            </a:br>
            <a:r>
              <a:rPr lang="ru-RU" sz="2000" dirty="0" smtClean="0">
                <a:latin typeface="Calibri" pitchFamily="34" charset="0"/>
                <a:cs typeface="Calibri" pitchFamily="34" charset="0"/>
              </a:rPr>
              <a:t>государства в ТЭК 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5421997"/>
            <a:ext cx="9144000" cy="124777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buFont typeface="Arial" charset="0"/>
              <a:buNone/>
            </a:pPr>
            <a:endParaRPr lang="ru-RU" dirty="0" smtClean="0"/>
          </a:p>
          <a:p>
            <a:pPr algn="ctr" eaLnBrk="1" hangingPunct="1">
              <a:spcBef>
                <a:spcPct val="0"/>
              </a:spcBef>
              <a:buClrTx/>
              <a:buFont typeface="Arial" charset="0"/>
              <a:buNone/>
            </a:pPr>
            <a:endParaRPr lang="ru-RU" dirty="0" smtClean="0"/>
          </a:p>
          <a:p>
            <a:pPr algn="ctr" eaLnBrk="1" hangingPunct="1">
              <a:spcBef>
                <a:spcPct val="0"/>
              </a:spcBef>
              <a:buClrTx/>
              <a:buFont typeface="Arial" charset="0"/>
              <a:buNone/>
            </a:pPr>
            <a:endParaRPr lang="ru-RU" dirty="0" smtClean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8 Сентября 2011 г.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г. Москва</a:t>
            </a:r>
          </a:p>
          <a:p>
            <a:pPr algn="ctr" eaLnBrk="1" hangingPunct="1">
              <a:buFont typeface="Arial" charset="0"/>
              <a:buNone/>
            </a:pPr>
            <a:endParaRPr lang="ru-RU" dirty="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854200" y="-54592"/>
            <a:ext cx="6721475" cy="1041400"/>
          </a:xfrm>
        </p:spPr>
        <p:txBody>
          <a:bodyPr/>
          <a:lstStyle/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Проблемы информационно-аналитического обеспечения деятельности государства</a:t>
            </a:r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AEEF02-FBD6-45C1-987A-D90D5A020FC2}" type="slidenum">
              <a:rPr lang="ru-RU" smtClean="0">
                <a:latin typeface="Arial" charset="0"/>
                <a:cs typeface="Arial" charset="0"/>
              </a:rPr>
              <a:pPr/>
              <a:t>2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2838" y="1188942"/>
            <a:ext cx="898116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Отсутствие единого целостного информационного пространства  </a:t>
            </a:r>
          </a:p>
          <a:p>
            <a:r>
              <a:rPr lang="ru-RU" sz="1600" dirty="0" smtClean="0">
                <a:solidFill>
                  <a:srgbClr val="0070C0"/>
                </a:solidFill>
              </a:rPr>
              <a:t>				в системе государственного управления</a:t>
            </a:r>
          </a:p>
          <a:p>
            <a:endParaRPr lang="ru-RU" sz="1600" dirty="0">
              <a:solidFill>
                <a:srgbClr val="0070C0"/>
              </a:solidFill>
            </a:endParaRPr>
          </a:p>
          <a:p>
            <a:pPr algn="r"/>
            <a:r>
              <a:rPr lang="ru-RU" sz="1600" dirty="0" smtClean="0">
                <a:solidFill>
                  <a:srgbClr val="0070C0"/>
                </a:solidFill>
              </a:rPr>
              <a:t>Отсутствие официального органа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представляющего и гарантирующего достоверность и полноту отражения информационной 	</a:t>
            </a:r>
          </a:p>
          <a:p>
            <a:pPr algn="r"/>
            <a:r>
              <a:rPr lang="ru-RU" sz="1600" dirty="0" smtClean="0">
                <a:solidFill>
                  <a:srgbClr val="0070C0"/>
                </a:solidFill>
              </a:rPr>
              <a:t>картины ситуации в отрасли (</a:t>
            </a:r>
            <a:r>
              <a:rPr lang="en-US" sz="1600" dirty="0" smtClean="0">
                <a:solidFill>
                  <a:srgbClr val="0070C0"/>
                </a:solidFill>
              </a:rPr>
              <a:t>point of truth</a:t>
            </a:r>
            <a:r>
              <a:rPr lang="ru-RU" sz="1600" dirty="0" smtClean="0">
                <a:solidFill>
                  <a:srgbClr val="0070C0"/>
                </a:solidFill>
              </a:rPr>
              <a:t>)	    </a:t>
            </a:r>
          </a:p>
          <a:p>
            <a:endParaRPr lang="ru-RU" sz="1400" dirty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bg2">
                    <a:lumMod val="75000"/>
                  </a:schemeClr>
                </a:solidFill>
              </a:rPr>
              <a:t> Дублирование затрат на сбор одних данных различными  федеральными, региональными и местными ОИВ</a:t>
            </a:r>
          </a:p>
          <a:p>
            <a:pPr>
              <a:buFont typeface="Arial" pitchFamily="34" charset="0"/>
              <a:buChar char="•"/>
            </a:pPr>
            <a:endParaRPr lang="ru-RU" sz="1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bg2">
                    <a:lumMod val="75000"/>
                  </a:schemeClr>
                </a:solidFill>
              </a:rPr>
              <a:t> Обмен информацией между ОИВ затруднен, оценки ситуации разными ОИВ расходятся, прямая проверка достоверности и обоснованности оценок невозможна, выработка решений затруднена</a:t>
            </a:r>
          </a:p>
          <a:p>
            <a:pPr>
              <a:buFont typeface="Arial" pitchFamily="34" charset="0"/>
              <a:buChar char="•"/>
            </a:pPr>
            <a:endParaRPr lang="ru-RU" sz="1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bg2">
                    <a:lumMod val="75000"/>
                  </a:schemeClr>
                </a:solidFill>
              </a:rPr>
              <a:t> Отношение респондентов к сбору данных в целом отрицательное т. к. имеется дублирование запросов на представление одних данных в разных формах, отсутствуют гарантии конфиденциальности и защищенности данных</a:t>
            </a:r>
          </a:p>
          <a:p>
            <a:pPr>
              <a:buFont typeface="Arial" pitchFamily="34" charset="0"/>
              <a:buChar char="•"/>
            </a:pPr>
            <a:endParaRPr lang="ru-RU" sz="1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bg2">
                    <a:lumMod val="75000"/>
                  </a:schemeClr>
                </a:solidFill>
              </a:rPr>
              <a:t> Различные центры компетенций конкурируют по принципу «удержания» потоков данных, а не по принципу наличия уникальных компетенций, моделей предметных областей </a:t>
            </a:r>
          </a:p>
          <a:p>
            <a:pPr>
              <a:buFont typeface="Arial" pitchFamily="34" charset="0"/>
              <a:buChar char="•"/>
            </a:pPr>
            <a:endParaRPr lang="ru-RU" sz="1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bg2">
                    <a:lumMod val="75000"/>
                  </a:schemeClr>
                </a:solidFill>
              </a:rPr>
              <a:t> Отсутствие единой НСИ, единых согласованных политик учета затрудняет свод и сопоставление данных  </a:t>
            </a:r>
          </a:p>
        </p:txBody>
      </p:sp>
    </p:spTree>
  </p:cSld>
  <p:clrMapOvr>
    <a:masterClrMapping/>
  </p:clrMapOvr>
  <p:transition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854200" y="187890"/>
            <a:ext cx="6721475" cy="585975"/>
          </a:xfrm>
        </p:spPr>
        <p:txBody>
          <a:bodyPr/>
          <a:lstStyle/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Принятый подход к решению указанных проблем  </a:t>
            </a:r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AEEF02-FBD6-45C1-987A-D90D5A020FC2}" type="slidenum">
              <a:rPr lang="ru-RU" smtClean="0">
                <a:latin typeface="Arial" charset="0"/>
                <a:cs typeface="Arial" charset="0"/>
              </a:rPr>
              <a:pPr/>
              <a:t>3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1353" y="1077240"/>
            <a:ext cx="795402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	    </a:t>
            </a:r>
          </a:p>
          <a:p>
            <a:endParaRPr lang="ru-RU" sz="1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bg2">
                    <a:lumMod val="75000"/>
                  </a:schemeClr>
                </a:solidFill>
              </a:rPr>
              <a:t>  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</a:rPr>
              <a:t>Обеспечить разработку 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и принятие закона о ГИС ТЭК, а также комплект подзаконных актов, обеспечивающих основания для доступа к системам сбора данных ОИВ всех уровней, отраслевых центров компетенций, обеспечения обмена данными между ОИВ, сбора данных с субъектов ТЭК</a:t>
            </a:r>
          </a:p>
          <a:p>
            <a:pPr>
              <a:buFont typeface="Arial" pitchFamily="34" charset="0"/>
              <a:buChar char="•"/>
            </a:pPr>
            <a:endParaRPr lang="ru-RU" sz="16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Сформировать орган отвечающий за создание и  эксплуатацию ГИС ТЭК, ответственный за формирование  официальной информационной картины ситуации в энергетике</a:t>
            </a:r>
          </a:p>
          <a:p>
            <a:pPr>
              <a:buFont typeface="Arial" pitchFamily="34" charset="0"/>
              <a:buChar char="•"/>
            </a:pPr>
            <a:endParaRPr lang="ru-RU" sz="16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Сформировать кооперацию на основе действующих центров компетенций для эффективного управления процессами сбора и консолидации данных</a:t>
            </a:r>
          </a:p>
          <a:p>
            <a:pPr>
              <a:buFont typeface="Arial" pitchFamily="34" charset="0"/>
              <a:buChar char="•"/>
            </a:pPr>
            <a:endParaRPr lang="ru-RU" sz="16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Сформировать экспертное сообщество на основе действующих центров компетенций, ОИВ, отраслевых институтов и т. 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</a:rPr>
              <a:t>п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. с целью обеспечения высокого уровня аналитического сопровождения </a:t>
            </a:r>
          </a:p>
          <a:p>
            <a:pPr>
              <a:buFont typeface="Arial" pitchFamily="34" charset="0"/>
              <a:buChar char="•"/>
            </a:pPr>
            <a:endParaRPr lang="ru-RU" sz="16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Поэтапно разработать  и запустить в эксплуатацию систему ГИС ТЭК: центральный компонент, ее отдельные сегменты, компоненты разных уровней </a:t>
            </a:r>
          </a:p>
        </p:txBody>
      </p:sp>
    </p:spTree>
  </p:cSld>
  <p:clrMapOvr>
    <a:masterClrMapping/>
  </p:clrMapOvr>
  <p:transition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854200" y="187890"/>
            <a:ext cx="6721475" cy="585975"/>
          </a:xfrm>
        </p:spPr>
        <p:txBody>
          <a:bodyPr/>
          <a:lstStyle/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Ожидаемые результаты</a:t>
            </a:r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AEEF02-FBD6-45C1-987A-D90D5A020FC2}" type="slidenum">
              <a:rPr lang="ru-RU" smtClean="0">
                <a:latin typeface="Arial" charset="0"/>
                <a:cs typeface="Arial" charset="0"/>
              </a:rPr>
              <a:pPr/>
              <a:t>4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7995" y="688934"/>
            <a:ext cx="865548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	    </a:t>
            </a:r>
          </a:p>
          <a:p>
            <a:endParaRPr lang="ru-RU" sz="1400" dirty="0">
              <a:solidFill>
                <a:srgbClr val="0070C0"/>
              </a:solidFill>
            </a:endParaRPr>
          </a:p>
          <a:p>
            <a:r>
              <a:rPr lang="ru-RU" sz="1600" dirty="0" smtClean="0">
                <a:solidFill>
                  <a:srgbClr val="0070C0"/>
                </a:solidFill>
              </a:rPr>
              <a:t>ГИС ТЭК обеспечит: </a:t>
            </a:r>
          </a:p>
          <a:p>
            <a:r>
              <a:rPr lang="ru-RU" sz="1300" dirty="0" smtClean="0">
                <a:solidFill>
                  <a:srgbClr val="0070C0"/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 Формирование  официальной, актуальной и достоверной информационной картины ситуации в энергетике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Интеграция всех уровней государственного управления на основе общего и равного доступа к данным</a:t>
            </a:r>
          </a:p>
          <a:p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 Сквозной доступ к БД ОИВ, центров компетенций, субъектов ТЭК, в части касающейся типов данных определенных законом о ГИС ТЭК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 Строгое соответствие политикам безопасности и конфиденциальности для отдельных типов данных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 Гармонизацию и нормализацию процессов сбора данных разными операторами сбора данных, использование согласованных справочников и классификаторов, политик учета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 Централизованное управление к контроль за процессами сбора данных и доступом к ним </a:t>
            </a:r>
          </a:p>
          <a:p>
            <a:pPr>
              <a:buFont typeface="Arial" pitchFamily="34" charset="0"/>
              <a:buChar char="•"/>
            </a:pPr>
            <a:endParaRPr lang="ru-RU" sz="13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Формирование широкого спектра экспертных оценок и заключений на основе доступных исходных данных, явных предположений и моделей пригодных для </a:t>
            </a:r>
            <a:r>
              <a:rPr lang="ru-RU" sz="1300" dirty="0" err="1" smtClean="0">
                <a:solidFill>
                  <a:schemeClr val="bg2">
                    <a:lumMod val="75000"/>
                  </a:schemeClr>
                </a:solidFill>
              </a:rPr>
              <a:t>валидации</a:t>
            </a: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и верификации </a:t>
            </a:r>
          </a:p>
          <a:p>
            <a:pPr>
              <a:buFont typeface="Arial" pitchFamily="34" charset="0"/>
              <a:buChar char="•"/>
            </a:pPr>
            <a:endParaRPr lang="ru-RU" sz="13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Формирование целостной картины состояния ТЭК, его положения в Мире и перспективах развития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Устранение ситуации двойного сбора одних данных  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854200" y="187890"/>
            <a:ext cx="6721475" cy="585975"/>
          </a:xfrm>
        </p:spPr>
        <p:txBody>
          <a:bodyPr/>
          <a:lstStyle/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Границы предметной области ГИС ТЭК</a:t>
            </a:r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AEEF02-FBD6-45C1-987A-D90D5A020FC2}" type="slidenum">
              <a:rPr lang="ru-RU" smtClean="0">
                <a:latin typeface="Arial" charset="0"/>
                <a:cs typeface="Arial" charset="0"/>
              </a:rPr>
              <a:pPr/>
              <a:t>5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3693" y="645449"/>
            <a:ext cx="2442575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	    </a:t>
            </a:r>
          </a:p>
          <a:p>
            <a:endParaRPr lang="ru-RU" sz="1400" dirty="0">
              <a:solidFill>
                <a:srgbClr val="0070C0"/>
              </a:solidFill>
            </a:endParaRPr>
          </a:p>
          <a:p>
            <a:r>
              <a:rPr lang="ru-RU" sz="1600" dirty="0" smtClean="0">
                <a:solidFill>
                  <a:srgbClr val="0070C0"/>
                </a:solidFill>
              </a:rPr>
              <a:t>Отрасли: </a:t>
            </a:r>
          </a:p>
          <a:p>
            <a:r>
              <a:rPr lang="ru-RU" sz="1300" dirty="0" smtClean="0">
                <a:solidFill>
                  <a:srgbClr val="0070C0"/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НЕФТЬ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ГАЗ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УГОЛЬ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Электроэнергетика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Атомная Энергетика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Теплоснабжение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ВИЭ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300" dirty="0" err="1" smtClean="0">
                <a:solidFill>
                  <a:schemeClr val="bg2">
                    <a:lumMod val="75000"/>
                  </a:schemeClr>
                </a:solidFill>
              </a:rPr>
              <a:t>Энергоэффективность</a:t>
            </a:r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9234" y="614627"/>
            <a:ext cx="36555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	    </a:t>
            </a:r>
          </a:p>
          <a:p>
            <a:endParaRPr lang="ru-RU" sz="1400" dirty="0">
              <a:solidFill>
                <a:srgbClr val="0070C0"/>
              </a:solidFill>
            </a:endParaRPr>
          </a:p>
          <a:p>
            <a:r>
              <a:rPr lang="ru-RU" sz="1600" dirty="0" smtClean="0">
                <a:solidFill>
                  <a:srgbClr val="0070C0"/>
                </a:solidFill>
              </a:rPr>
              <a:t>Аспекты: </a:t>
            </a:r>
          </a:p>
          <a:p>
            <a:r>
              <a:rPr lang="ru-RU" sz="1300" dirty="0" smtClean="0">
                <a:solidFill>
                  <a:srgbClr val="0070C0"/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инциденты, ЧП, травматизм 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рынки, ценообразование, тарифы и экономические факторы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экология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использование, потребление, потребность в ресурсах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запасы</a:t>
            </a:r>
          </a:p>
          <a:p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качество ресурсов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производство 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транспортировка и потери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состояние средств производства и транспортировки 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субъекты и юр. лица </a:t>
            </a:r>
          </a:p>
          <a:p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  <a:p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и т. п. всего  19 видов информации</a:t>
            </a:r>
          </a:p>
          <a:p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644" y="4646340"/>
            <a:ext cx="365551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	    </a:t>
            </a:r>
          </a:p>
          <a:p>
            <a:endParaRPr lang="ru-RU" sz="1400" dirty="0">
              <a:solidFill>
                <a:srgbClr val="0070C0"/>
              </a:solidFill>
            </a:endParaRPr>
          </a:p>
          <a:p>
            <a:r>
              <a:rPr lang="ru-RU" sz="1600" dirty="0" smtClean="0">
                <a:solidFill>
                  <a:srgbClr val="0070C0"/>
                </a:solidFill>
              </a:rPr>
              <a:t>Территориальные границы: </a:t>
            </a:r>
          </a:p>
          <a:p>
            <a:r>
              <a:rPr lang="ru-RU" sz="1300" dirty="0" smtClean="0">
                <a:solidFill>
                  <a:srgbClr val="0070C0"/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Регионы 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Россия 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Мир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43341" y="611864"/>
            <a:ext cx="3655512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	    </a:t>
            </a:r>
          </a:p>
          <a:p>
            <a:endParaRPr lang="ru-RU" sz="1400" dirty="0">
              <a:solidFill>
                <a:srgbClr val="0070C0"/>
              </a:solidFill>
            </a:endParaRPr>
          </a:p>
          <a:p>
            <a:r>
              <a:rPr lang="ru-RU" sz="1600" dirty="0" smtClean="0">
                <a:solidFill>
                  <a:srgbClr val="0070C0"/>
                </a:solidFill>
              </a:rPr>
              <a:t>Субъекты: </a:t>
            </a:r>
          </a:p>
          <a:p>
            <a:r>
              <a:rPr lang="ru-RU" sz="1300" dirty="0" smtClean="0">
                <a:solidFill>
                  <a:srgbClr val="0070C0"/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Федеральные, </a:t>
            </a:r>
          </a:p>
          <a:p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региональные и </a:t>
            </a:r>
          </a:p>
          <a:p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муниципальные ОИВ </a:t>
            </a:r>
          </a:p>
          <a:p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 (Минэнерго,  ФСТ, </a:t>
            </a:r>
          </a:p>
          <a:p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           </a:t>
            </a:r>
            <a:r>
              <a:rPr lang="ru-RU" sz="1300" dirty="0" err="1" smtClean="0">
                <a:solidFill>
                  <a:schemeClr val="bg2">
                    <a:lumMod val="75000"/>
                  </a:schemeClr>
                </a:solidFill>
              </a:rPr>
              <a:t>Деп</a:t>
            </a: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ТЭХ Москвы …)</a:t>
            </a:r>
          </a:p>
          <a:p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 Центры компетенций </a:t>
            </a:r>
          </a:p>
          <a:p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и операторы сбора  данных </a:t>
            </a:r>
          </a:p>
          <a:p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 (РЭА, ЦДУ ТЭК, СО ЕЭС, </a:t>
            </a:r>
          </a:p>
          <a:p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	АПБЭ и т.п.)  </a:t>
            </a:r>
          </a:p>
          <a:p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Хозяйствующие </a:t>
            </a:r>
          </a:p>
          <a:p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 субъекты ТЭК</a:t>
            </a:r>
          </a:p>
          <a:p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Потребители энергетических </a:t>
            </a:r>
          </a:p>
          <a:p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   ресурсов только в части </a:t>
            </a:r>
            <a:r>
              <a:rPr lang="ru-RU" sz="1300" dirty="0" err="1" smtClean="0">
                <a:solidFill>
                  <a:schemeClr val="bg2">
                    <a:lumMod val="75000"/>
                  </a:schemeClr>
                </a:solidFill>
              </a:rPr>
              <a:t>Энергоэффективности</a:t>
            </a: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854200" y="187890"/>
            <a:ext cx="6721475" cy="585975"/>
          </a:xfrm>
        </p:spPr>
        <p:txBody>
          <a:bodyPr/>
          <a:lstStyle/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Структура ГИС ТЭК</a:t>
            </a:r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AEEF02-FBD6-45C1-987A-D90D5A020FC2}" type="slidenum">
              <a:rPr lang="ru-RU" smtClean="0">
                <a:latin typeface="Arial" charset="0"/>
                <a:cs typeface="Arial" charset="0"/>
              </a:rPr>
              <a:pPr/>
              <a:t>6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3693" y="1121437"/>
            <a:ext cx="244257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	    </a:t>
            </a:r>
          </a:p>
          <a:p>
            <a:endParaRPr lang="ru-RU" sz="1400" dirty="0">
              <a:solidFill>
                <a:srgbClr val="0070C0"/>
              </a:solidFill>
            </a:endParaRPr>
          </a:p>
          <a:p>
            <a:r>
              <a:rPr lang="ru-RU" sz="1600" dirty="0" smtClean="0">
                <a:solidFill>
                  <a:srgbClr val="0070C0"/>
                </a:solidFill>
              </a:rPr>
              <a:t>Сегменты: </a:t>
            </a:r>
          </a:p>
          <a:p>
            <a:r>
              <a:rPr lang="ru-RU" sz="1300" dirty="0" smtClean="0">
                <a:solidFill>
                  <a:srgbClr val="0070C0"/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Центральный  интеграционный сегмент</a:t>
            </a:r>
          </a:p>
          <a:p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НЕФТЬ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ГАЗ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УГОЛЬ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Электроэнергетика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Атомная Энергетика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Теплоснабжение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ВИЭ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300" dirty="0" err="1" smtClean="0">
                <a:solidFill>
                  <a:schemeClr val="bg2">
                    <a:lumMod val="75000"/>
                  </a:schemeClr>
                </a:solidFill>
              </a:rPr>
              <a:t>Энергоэффективность</a:t>
            </a: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                  	(ГИС ЭЭ) </a:t>
            </a:r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50954" y="3504918"/>
            <a:ext cx="365551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Операторы сегментов: </a:t>
            </a:r>
          </a:p>
          <a:p>
            <a:r>
              <a:rPr lang="ru-RU" sz="1300" dirty="0" smtClean="0">
                <a:solidFill>
                  <a:srgbClr val="0070C0"/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Центральный сегмент и   	</a:t>
            </a:r>
            <a:r>
              <a:rPr lang="ru-RU" sz="1300" dirty="0" err="1" smtClean="0">
                <a:solidFill>
                  <a:schemeClr val="bg2">
                    <a:lumMod val="75000"/>
                  </a:schemeClr>
                </a:solidFill>
              </a:rPr>
              <a:t>Энергоэффективность</a:t>
            </a: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– РЭА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Нефть, Газ  и Уголь – ЦДУ ТЭК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Электроэнергетика и теплоснабжение – 	  РЭА или АПБЭ</a:t>
            </a:r>
          </a:p>
          <a:p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и т. д.</a:t>
            </a:r>
          </a:p>
          <a:p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93653" y="725672"/>
            <a:ext cx="36555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	    </a:t>
            </a:r>
          </a:p>
          <a:p>
            <a:endParaRPr lang="ru-RU" sz="1400" dirty="0">
              <a:solidFill>
                <a:srgbClr val="0070C0"/>
              </a:solidFill>
            </a:endParaRPr>
          </a:p>
          <a:p>
            <a:r>
              <a:rPr lang="ru-RU" sz="1600" dirty="0" smtClean="0">
                <a:solidFill>
                  <a:srgbClr val="0070C0"/>
                </a:solidFill>
              </a:rPr>
              <a:t> Уровни:</a:t>
            </a:r>
          </a:p>
          <a:p>
            <a:r>
              <a:rPr lang="ru-RU" sz="1300" dirty="0" smtClean="0">
                <a:solidFill>
                  <a:srgbClr val="0070C0"/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Федеральный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Региональные компоненты</a:t>
            </a:r>
          </a:p>
          <a:p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Компоненты ГИС ТЭК </a:t>
            </a:r>
          </a:p>
          <a:p>
            <a:r>
              <a:rPr lang="ru-RU" sz="1300" dirty="0" smtClean="0">
                <a:solidFill>
                  <a:schemeClr val="bg2">
                    <a:lumMod val="75000"/>
                  </a:schemeClr>
                </a:solidFill>
              </a:rPr>
              <a:t>          размещаемые на предприятиях ТЭК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854200" y="187890"/>
            <a:ext cx="6721475" cy="585975"/>
          </a:xfrm>
        </p:spPr>
        <p:txBody>
          <a:bodyPr/>
          <a:lstStyle/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Этапы создания системы</a:t>
            </a:r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AEEF02-FBD6-45C1-987A-D90D5A020FC2}" type="slidenum">
              <a:rPr lang="ru-RU" smtClean="0">
                <a:latin typeface="Arial" charset="0"/>
                <a:cs typeface="Arial" charset="0"/>
              </a:rPr>
              <a:pPr/>
              <a:t>7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7995" y="688934"/>
            <a:ext cx="8655484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	    </a:t>
            </a:r>
          </a:p>
          <a:p>
            <a:endParaRPr lang="ru-RU" sz="1400" dirty="0">
              <a:solidFill>
                <a:srgbClr val="0070C0"/>
              </a:solidFill>
            </a:endParaRPr>
          </a:p>
          <a:p>
            <a:endParaRPr lang="ru-RU" sz="1300" dirty="0" smtClean="0">
              <a:solidFill>
                <a:srgbClr val="0070C0"/>
              </a:solidFill>
            </a:endParaRPr>
          </a:p>
          <a:p>
            <a:endParaRPr lang="ru-RU" sz="1300" dirty="0" smtClean="0">
              <a:solidFill>
                <a:srgbClr val="0070C0"/>
              </a:solidFill>
            </a:endParaRPr>
          </a:p>
          <a:p>
            <a:r>
              <a:rPr lang="ru-RU" sz="1300" dirty="0" smtClean="0">
                <a:solidFill>
                  <a:srgbClr val="0070C0"/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   2012                    создание центрального интеграционного сегмента </a:t>
            </a:r>
          </a:p>
          <a:p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	ГИС ТЭК, платформы </a:t>
            </a:r>
          </a:p>
          <a:p>
            <a:pPr>
              <a:buFont typeface="Arial" pitchFamily="34" charset="0"/>
              <a:buChar char="•"/>
            </a:pPr>
            <a:endParaRPr lang="ru-RU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   2013 – 2014        создание отраслевых сегментов федерального уровня, 	интеграция информационных систем ФОИВ и отраслевых 	центров компетенций</a:t>
            </a:r>
          </a:p>
          <a:p>
            <a:pPr>
              <a:buFont typeface="Arial" pitchFamily="34" charset="0"/>
              <a:buChar char="•"/>
            </a:pPr>
            <a:endParaRPr lang="ru-RU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  2014 – 2016          создание региональных компонент ГИС ТЭК,  		интеграция с региональными и муниципальными ИС ОИВ</a:t>
            </a:r>
          </a:p>
          <a:p>
            <a:pPr>
              <a:buFont typeface="Arial" pitchFamily="34" charset="0"/>
              <a:buChar char="•"/>
            </a:pPr>
            <a:endParaRPr lang="ru-RU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   2013 – 2016        внедрение компонент сбора данных на предприятиях ТЭК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854200" y="187890"/>
            <a:ext cx="6721475" cy="585975"/>
          </a:xfrm>
        </p:spPr>
        <p:txBody>
          <a:bodyPr/>
          <a:lstStyle/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Влияние закона на бизнес</a:t>
            </a:r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AEEF02-FBD6-45C1-987A-D90D5A020FC2}" type="slidenum">
              <a:rPr lang="ru-RU" smtClean="0">
                <a:latin typeface="Arial" charset="0"/>
                <a:cs typeface="Arial" charset="0"/>
              </a:rPr>
              <a:pPr/>
              <a:t>8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3463" y="1377864"/>
            <a:ext cx="831728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	    </a:t>
            </a:r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Закон о ГИС ТЭК явно запрещает разработку компонент сбора данных за счет предприятий ТЭК</a:t>
            </a:r>
          </a:p>
          <a:p>
            <a:endParaRPr lang="ru-RU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	По закону расходы на оборудование для работы систем сбора  ложатся на предприятия ТЭК</a:t>
            </a:r>
          </a:p>
          <a:p>
            <a:endParaRPr lang="ru-RU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	Введение новых форм, систем справочников и классификаторов, требований к политикам учета может косвенно потребовать модернизацию учетных систем на предприятиях</a:t>
            </a:r>
          </a:p>
          <a:p>
            <a:endParaRPr lang="ru-RU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	По закону Министерство Энергетики или уполномоченный оператор ГИС ТЭК сможет формировать перечисленные артефакты и создавать дополнительные требования к учетным системам предприятий ТЭК </a:t>
            </a:r>
          </a:p>
          <a:p>
            <a:endParaRPr lang="ru-RU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	Предприятия ТЭК имеют основания надеться на оптимизацию отчетности в направлении государственных органов, на основе запрещения законом повторного сбора данных    </a:t>
            </a:r>
          </a:p>
        </p:txBody>
      </p:sp>
    </p:spTree>
  </p:cSld>
  <p:clrMapOvr>
    <a:masterClrMapping/>
  </p:clrMapOvr>
  <p:transition>
    <p:split orient="vert"/>
  </p:transition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ru-RU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ru-RU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ru-RU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ru-RU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27392</TotalTime>
  <Words>72</Words>
  <Application>Microsoft Office PowerPoint</Application>
  <PresentationFormat>Экран (4:3)</PresentationFormat>
  <Paragraphs>211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Специальное оформление</vt:lpstr>
      <vt:lpstr>1_Специальное оформление</vt:lpstr>
      <vt:lpstr>ГИС ТЭК - новый уровень информационно-аналитического обеспечения деятельности  государства в ТЭК </vt:lpstr>
      <vt:lpstr>Проблемы информационно-аналитического обеспечения деятельности государства</vt:lpstr>
      <vt:lpstr>Принятый подход к решению указанных проблем  </vt:lpstr>
      <vt:lpstr>Ожидаемые результаты</vt:lpstr>
      <vt:lpstr>Границы предметной области ГИС ТЭК</vt:lpstr>
      <vt:lpstr>Структура ГИС ТЭК</vt:lpstr>
      <vt:lpstr>Этапы создания системы</vt:lpstr>
      <vt:lpstr>Влияние закона на бизнес</vt:lpstr>
    </vt:vector>
  </TitlesOfParts>
  <Company>EnergoData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belkin-dy</dc:creator>
  <cp:lastModifiedBy>admin</cp:lastModifiedBy>
  <cp:revision>2637</cp:revision>
  <dcterms:created xsi:type="dcterms:W3CDTF">2009-08-18T07:16:29Z</dcterms:created>
  <dcterms:modified xsi:type="dcterms:W3CDTF">2011-09-07T15:45:20Z</dcterms:modified>
</cp:coreProperties>
</file>