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3" r:id="rId2"/>
    <p:sldId id="380" r:id="rId3"/>
    <p:sldId id="381" r:id="rId4"/>
    <p:sldId id="370" r:id="rId5"/>
    <p:sldId id="382" r:id="rId6"/>
    <p:sldId id="383" r:id="rId7"/>
    <p:sldId id="374" r:id="rId8"/>
    <p:sldId id="385" r:id="rId9"/>
    <p:sldId id="384" r:id="rId10"/>
    <p:sldId id="386" r:id="rId11"/>
    <p:sldId id="369" r:id="rId12"/>
  </p:sldIdLst>
  <p:sldSz cx="9144000" cy="6858000" type="screen4x3"/>
  <p:notesSz cx="6797675" cy="9798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138F3C"/>
    <a:srgbClr val="C5E3C3"/>
    <a:srgbClr val="CFE8CE"/>
    <a:srgbClr val="F07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5182" autoAdjust="0"/>
  </p:normalViewPr>
  <p:slideViewPr>
    <p:cSldViewPr>
      <p:cViewPr>
        <p:scale>
          <a:sx n="81" d="100"/>
          <a:sy n="81" d="100"/>
        </p:scale>
        <p:origin x="-1434" y="-234"/>
      </p:cViewPr>
      <p:guideLst>
        <p:guide orient="horz" pos="815"/>
        <p:guide pos="3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C82CC39-91BC-4FB0-AF9C-F4ADE541ABE1}" type="datetimeFigureOut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5925"/>
            <a:ext cx="29448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305925"/>
            <a:ext cx="29448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3A9EAA9-7416-452F-B7AA-68B73A32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42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78F797-AB2E-4637-80A1-BD8D584F1BDF}" type="datetimeFigureOut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5013"/>
            <a:ext cx="4899025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54550"/>
            <a:ext cx="5438775" cy="4408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5925"/>
            <a:ext cx="29448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05925"/>
            <a:ext cx="29448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61D4CF-7B75-495C-8305-58B0E7390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2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5FC03-616F-4663-B917-22DDE4A5059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DDD9-58C6-41AA-8C28-DAA7FD7002C5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44DB-C0F1-45CA-AA56-38650CD94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D54A-6857-4DE7-9A58-432F0D761CC0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995E-C6DF-412E-AD5D-E1088DF4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6DE4-B3ED-4276-89AA-FB90055B7FD9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C3B1-2E70-4683-A4FD-77A62C893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D485-47DC-45F2-A77F-2EC80D86CD9B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3AF6-9492-4759-BBE3-ADB567203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3A48C-955D-46C4-B0F0-59E65C011918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43DB-36C4-4FB5-A8A1-FB455EECF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4C72-6460-46FE-947F-738523EBC3AE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03BA-4CF1-4F4C-B698-0FD5D2566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F494-C375-4A52-A994-3AD38402494E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8B45-1D8F-441B-B9EB-85F967160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D95C-E075-475E-AC4A-1898074230A9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507D-F709-4CC3-9E10-82CAF097D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1247-1453-4D30-AC6C-250AA0D75440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EC55-CA5B-48E3-88F6-226F664B7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B10F-D1D7-47EC-A3E5-3E2414ED67E5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BD5E-C4AE-457E-996F-BDA69FEAB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3B20-8034-429C-AFAD-3E7687F11657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8C70-88BB-4155-B07F-15A898A77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A758B-CCC8-4497-BA4E-E1601D440358}" type="datetime1">
              <a:rPr lang="ru-RU"/>
              <a:pPr>
                <a:defRPr/>
              </a:pPr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C259E9-0A9C-4533-91FE-D7EC78B37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7.pn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0300" y="5392738"/>
            <a:ext cx="6743700" cy="60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525" y="2954338"/>
            <a:ext cx="9163050" cy="1338758"/>
          </a:xfrm>
          <a:prstGeom prst="rect">
            <a:avLst/>
          </a:prstGeom>
          <a:solidFill>
            <a:srgbClr val="00A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5765800" y="6011863"/>
            <a:ext cx="3095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300" dirty="0">
                <a:solidFill>
                  <a:srgbClr val="000000"/>
                </a:solidFill>
              </a:rPr>
              <a:t>www.i-teco.ru</a:t>
            </a:r>
            <a:endParaRPr lang="ru-RU" sz="1300" dirty="0">
              <a:solidFill>
                <a:srgbClr val="000000"/>
              </a:solidFill>
            </a:endParaRPr>
          </a:p>
        </p:txBody>
      </p:sp>
      <p:grpSp>
        <p:nvGrpSpPr>
          <p:cNvPr id="2056" name="Группа 11"/>
          <p:cNvGrpSpPr>
            <a:grpSpLocks/>
          </p:cNvGrpSpPr>
          <p:nvPr/>
        </p:nvGrpSpPr>
        <p:grpSpPr bwMode="auto">
          <a:xfrm>
            <a:off x="2400300" y="4362549"/>
            <a:ext cx="6743700" cy="1082675"/>
            <a:chOff x="2436961" y="4374971"/>
            <a:chExt cx="6743551" cy="1082225"/>
          </a:xfrm>
        </p:grpSpPr>
        <p:pic>
          <p:nvPicPr>
            <p:cNvPr id="2057" name="Рисунок 12"/>
            <p:cNvPicPr>
              <a:picLocks noChangeAspect="1"/>
            </p:cNvPicPr>
            <p:nvPr/>
          </p:nvPicPr>
          <p:blipFill>
            <a:blip r:embed="rId2" cstate="print"/>
            <a:srcRect b="6001"/>
            <a:stretch>
              <a:fillRect/>
            </a:stretch>
          </p:blipFill>
          <p:spPr bwMode="auto">
            <a:xfrm>
              <a:off x="2436961" y="4377196"/>
              <a:ext cx="164133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Рисунок 13"/>
            <p:cNvPicPr>
              <a:picLocks noChangeAspect="1"/>
            </p:cNvPicPr>
            <p:nvPr/>
          </p:nvPicPr>
          <p:blipFill>
            <a:blip r:embed="rId3" cstate="print"/>
            <a:srcRect b="6001"/>
            <a:stretch>
              <a:fillRect/>
            </a:stretch>
          </p:blipFill>
          <p:spPr bwMode="auto">
            <a:xfrm>
              <a:off x="5839385" y="4374971"/>
              <a:ext cx="164133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Рисунок 14"/>
            <p:cNvPicPr>
              <a:picLocks noChangeAspect="1"/>
            </p:cNvPicPr>
            <p:nvPr/>
          </p:nvPicPr>
          <p:blipFill>
            <a:blip r:embed="rId4" cstate="print"/>
            <a:srcRect b="6001"/>
            <a:stretch>
              <a:fillRect/>
            </a:stretch>
          </p:blipFill>
          <p:spPr bwMode="auto">
            <a:xfrm>
              <a:off x="4138173" y="4377196"/>
              <a:ext cx="164133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Рисунок 15"/>
            <p:cNvPicPr>
              <a:picLocks noChangeAspect="1"/>
            </p:cNvPicPr>
            <p:nvPr/>
          </p:nvPicPr>
          <p:blipFill>
            <a:blip r:embed="rId5" cstate="print"/>
            <a:srcRect b="5917"/>
            <a:stretch>
              <a:fillRect/>
            </a:stretch>
          </p:blipFill>
          <p:spPr bwMode="auto">
            <a:xfrm>
              <a:off x="7540599" y="4377196"/>
              <a:ext cx="1639913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0" y="306896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5E3C3"/>
                </a:solidFill>
                <a:ea typeface="+mj-ea"/>
                <a:cs typeface="+mj-cs"/>
              </a:rPr>
              <a:t>Инновации для энергетики:</a:t>
            </a:r>
            <a:endParaRPr lang="ru-RU" sz="3600" b="1" noProof="0" dirty="0" smtClean="0">
              <a:solidFill>
                <a:srgbClr val="C5E3C3"/>
              </a:solidFill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бизнес на</a:t>
            </a:r>
            <a:r>
              <a:rPr kumimoji="0" lang="ru-RU" sz="36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ладони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2440316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8481" y="427606"/>
            <a:ext cx="985170" cy="98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45618" y="5873076"/>
            <a:ext cx="3766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Сергей </a:t>
            </a:r>
            <a:r>
              <a:rPr lang="ru-RU" b="1" dirty="0" err="1" smtClean="0"/>
              <a:t>Шургин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менеджер по развитию бизнеса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10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0" y="609881"/>
            <a:ext cx="4995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FE8CE"/>
                </a:solidFill>
              </a:rPr>
              <a:t>Опыт консалтинга</a:t>
            </a:r>
            <a:endParaRPr lang="ru-RU" sz="2400" b="1" dirty="0">
              <a:solidFill>
                <a:srgbClr val="CFE8CE"/>
              </a:solidFill>
            </a:endParaRPr>
          </a:p>
        </p:txBody>
      </p:sp>
      <p:pic>
        <p:nvPicPr>
          <p:cNvPr id="8" name="Picture 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363" y="5445224"/>
            <a:ext cx="626418" cy="6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un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70298"/>
            <a:ext cx="7731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log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2" y="3918223"/>
            <a:ext cx="13604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logo_Nid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5018360"/>
            <a:ext cx="15001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583010"/>
            <a:ext cx="1708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418035"/>
            <a:ext cx="1397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lfa capit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2803798"/>
            <a:ext cx="19494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beel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769123"/>
            <a:ext cx="9239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omst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066110"/>
            <a:ext cx="976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gmkcr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856435"/>
            <a:ext cx="10017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meche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2" y="4858023"/>
            <a:ext cx="9493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mt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6085160"/>
            <a:ext cx="10001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reins_ifd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7" y="3346723"/>
            <a:ext cx="17716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5489575" y="6083573"/>
            <a:ext cx="3221037" cy="469900"/>
            <a:chOff x="1643" y="1986"/>
            <a:chExt cx="2654" cy="387"/>
          </a:xfrm>
        </p:grpSpPr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2083" y="2018"/>
              <a:ext cx="221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ru-RU" sz="1100" b="1" i="1">
                  <a:latin typeface="Tahoma" pitchFamily="34" charset="0"/>
                </a:rPr>
                <a:t>Федеральный фонд обязательного</a:t>
              </a:r>
            </a:p>
            <a:p>
              <a:pPr eaLnBrk="1" hangingPunct="1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ru-RU" sz="1100" b="1" i="1">
                  <a:latin typeface="Tahoma" pitchFamily="34" charset="0"/>
                </a:rPr>
                <a:t>медицинского страхования</a:t>
              </a:r>
            </a:p>
          </p:txBody>
        </p:sp>
        <p:pic>
          <p:nvPicPr>
            <p:cNvPr id="37" name="Picture 22" descr="ffoms_logo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1986"/>
              <a:ext cx="383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487885"/>
            <a:ext cx="121126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6061348"/>
            <a:ext cx="12366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novarti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4188098"/>
            <a:ext cx="14176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RFB_tran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489348"/>
            <a:ext cx="12684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logo_dixi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2676798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834085"/>
            <a:ext cx="800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1" descr="gedeon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275285"/>
            <a:ext cx="1536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153173"/>
            <a:ext cx="190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027885"/>
            <a:ext cx="1514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2" y="2418035"/>
            <a:ext cx="1905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613173"/>
            <a:ext cx="12350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7" y="1454423"/>
            <a:ext cx="1619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815035"/>
            <a:ext cx="1200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1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Pa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9144000" cy="3672408"/>
          </a:xfrm>
          <a:prstGeom prst="rect">
            <a:avLst/>
          </a:prstGeom>
        </p:spPr>
      </p:pic>
      <p:sp>
        <p:nvSpPr>
          <p:cNvPr id="15" name="Номер слайда 7"/>
          <p:cNvSpPr txBox="1">
            <a:spLocks noGrp="1"/>
          </p:cNvSpPr>
          <p:nvPr/>
        </p:nvSpPr>
        <p:spPr bwMode="auto">
          <a:xfrm>
            <a:off x="6953250" y="63579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11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16" name="Рисунок 2" descr="dow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6490317"/>
            <a:ext cx="742952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7"/>
          <p:cNvSpPr txBox="1">
            <a:spLocks noGrp="1"/>
          </p:cNvSpPr>
          <p:nvPr/>
        </p:nvSpPr>
        <p:spPr bwMode="auto">
          <a:xfrm>
            <a:off x="6867525" y="641350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F8C64C-C813-41C7-981A-74CC43A3294D}" type="slidenum">
              <a:rPr lang="ru-RU" sz="1200" b="1">
                <a:solidFill>
                  <a:schemeClr val="bg1"/>
                </a:solidFill>
              </a:rPr>
              <a:pPr algn="r"/>
              <a:t>11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1" y="6500834"/>
            <a:ext cx="13557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0" y="428604"/>
            <a:ext cx="4995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FE8CE"/>
                </a:solidFill>
              </a:rPr>
              <a:t>«Бизнес на Ладони» </a:t>
            </a: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 для разумных компаний</a:t>
            </a:r>
            <a:endParaRPr lang="ru-RU" sz="2400" b="1" dirty="0">
              <a:solidFill>
                <a:srgbClr val="CFE8CE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29499"/>
              </p:ext>
            </p:extLst>
          </p:nvPr>
        </p:nvGraphicFramePr>
        <p:xfrm>
          <a:off x="71406" y="1357298"/>
          <a:ext cx="9001155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7"/>
                <a:gridCol w="4143404"/>
                <a:gridCol w="26431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A249"/>
                          </a:solidFill>
                        </a:rPr>
                        <a:t>Андрей Ким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Директор по продажам УВИТС </a:t>
                      </a:r>
                      <a:r>
                        <a:rPr lang="ru-RU" sz="16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Ай-Теко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A249"/>
                          </a:solidFill>
                        </a:rPr>
                        <a:t>Akim@i-teco.ru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A249"/>
                          </a:solidFill>
                        </a:rPr>
                        <a:t>Анатолий Рукавица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Директор по корпоративным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продажам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Yota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A249"/>
                          </a:solidFill>
                        </a:rPr>
                        <a:t>ARukavitsa@yotateam.com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A249"/>
                          </a:solidFill>
                        </a:rPr>
                        <a:t>Сергей </a:t>
                      </a:r>
                      <a:r>
                        <a:rPr lang="ru-RU" sz="1600" b="1" dirty="0" err="1" smtClean="0">
                          <a:solidFill>
                            <a:srgbClr val="00A249"/>
                          </a:solidFill>
                        </a:rPr>
                        <a:t>Шургин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Менеджер по развитию бизнеса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 Partner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A249"/>
                          </a:solidFill>
                        </a:rPr>
                        <a:t>shurgin@bipartner.ru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07504" y="500042"/>
            <a:ext cx="4852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Зачем </a:t>
            </a:r>
            <a:r>
              <a:rPr lang="ru-RU" sz="2000" b="1" dirty="0" smtClean="0">
                <a:solidFill>
                  <a:srgbClr val="CFE8CE"/>
                </a:solidFill>
              </a:rPr>
              <a:t>работать с </a:t>
            </a:r>
            <a:r>
              <a:rPr lang="en-US" sz="2000" b="1" dirty="0" smtClean="0">
                <a:solidFill>
                  <a:srgbClr val="CFE8CE"/>
                </a:solidFill>
              </a:rPr>
              <a:t>BI </a:t>
            </a:r>
            <a:r>
              <a:rPr lang="ru-RU" sz="2000" b="1" dirty="0" smtClean="0">
                <a:solidFill>
                  <a:srgbClr val="CFE8CE"/>
                </a:solidFill>
              </a:rPr>
              <a:t>по </a:t>
            </a:r>
            <a:r>
              <a:rPr lang="ru-RU" sz="2000" b="1" dirty="0" smtClean="0">
                <a:solidFill>
                  <a:schemeClr val="bg1"/>
                </a:solidFill>
              </a:rPr>
              <a:t>«старинке»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0" y="17144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8F3C"/>
                </a:solidFill>
              </a:rPr>
              <a:t>Особенности </a:t>
            </a:r>
            <a:r>
              <a:rPr lang="en-US" sz="2800" b="1" dirty="0" err="1" smtClean="0">
                <a:solidFill>
                  <a:srgbClr val="138F3C"/>
                </a:solidFill>
              </a:rPr>
              <a:t>BaaS</a:t>
            </a:r>
            <a:r>
              <a:rPr lang="en-US" sz="2800" b="1" dirty="0" smtClean="0">
                <a:solidFill>
                  <a:srgbClr val="138F3C"/>
                </a:solidFill>
              </a:rPr>
              <a:t> </a:t>
            </a:r>
            <a:r>
              <a:rPr lang="ru-RU" sz="2800" b="1" dirty="0" smtClean="0">
                <a:solidFill>
                  <a:srgbClr val="00A249"/>
                </a:solidFill>
              </a:rPr>
              <a:t>(</a:t>
            </a:r>
            <a:r>
              <a:rPr lang="en-US" sz="2800" b="1" dirty="0" smtClean="0">
                <a:solidFill>
                  <a:srgbClr val="00A249"/>
                </a:solidFill>
              </a:rPr>
              <a:t>BI as a Service)</a:t>
            </a:r>
            <a:endParaRPr lang="ru-RU" sz="2800" b="1" dirty="0">
              <a:solidFill>
                <a:srgbClr val="00A249"/>
              </a:solidFill>
            </a:endParaRPr>
          </a:p>
        </p:txBody>
      </p:sp>
      <p:sp>
        <p:nvSpPr>
          <p:cNvPr id="17" name="TextBox 59"/>
          <p:cNvSpPr txBox="1">
            <a:spLocks noChangeArrowheads="1"/>
          </p:cNvSpPr>
          <p:nvPr/>
        </p:nvSpPr>
        <p:spPr bwMode="auto">
          <a:xfrm>
            <a:off x="285720" y="2786058"/>
            <a:ext cx="857256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A249"/>
                </a:solidFill>
              </a:rPr>
              <a:t>Уникальность (для </a:t>
            </a:r>
            <a:r>
              <a:rPr lang="en-US" sz="1400" b="1" dirty="0" smtClean="0">
                <a:solidFill>
                  <a:srgbClr val="00A249"/>
                </a:solidFill>
              </a:rPr>
              <a:t>LE)</a:t>
            </a:r>
            <a:endParaRPr lang="ru-RU" sz="1200" dirty="0" smtClean="0"/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Создание системы под уникальные задачи бизнеса</a:t>
            </a:r>
            <a:endParaRPr lang="en-US" sz="1200" dirty="0" smtClean="0"/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en-US" sz="1200" dirty="0" smtClean="0"/>
              <a:t> </a:t>
            </a:r>
            <a:r>
              <a:rPr lang="ru-RU" sz="1200" dirty="0" smtClean="0"/>
              <a:t>Настройка интеграционных интерфейсов на уникальный набор источников данных</a:t>
            </a:r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Отсутствие полностью готовых решений</a:t>
            </a:r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Любая инсталляция – уникальный ПРОЕКТ!</a:t>
            </a:r>
          </a:p>
          <a:p>
            <a:pPr>
              <a:buClr>
                <a:srgbClr val="00A249"/>
              </a:buClr>
            </a:pPr>
            <a:endParaRPr lang="ru-RU" sz="1200" dirty="0" smtClean="0"/>
          </a:p>
          <a:p>
            <a:r>
              <a:rPr lang="en-US" sz="1400" b="1" dirty="0" smtClean="0">
                <a:solidFill>
                  <a:srgbClr val="00A249"/>
                </a:solidFill>
              </a:rPr>
              <a:t>BI</a:t>
            </a:r>
            <a:r>
              <a:rPr lang="ru-RU" sz="1400" b="1" dirty="0" smtClean="0">
                <a:solidFill>
                  <a:srgbClr val="00A249"/>
                </a:solidFill>
              </a:rPr>
              <a:t> – не система, </a:t>
            </a:r>
            <a:r>
              <a:rPr lang="en-US" sz="1400" b="1" dirty="0" smtClean="0">
                <a:solidFill>
                  <a:srgbClr val="00A249"/>
                </a:solidFill>
              </a:rPr>
              <a:t>BI </a:t>
            </a:r>
            <a:r>
              <a:rPr lang="ru-RU" sz="1400" b="1" dirty="0" smtClean="0">
                <a:solidFill>
                  <a:srgbClr val="00A249"/>
                </a:solidFill>
              </a:rPr>
              <a:t>- инфраструктура</a:t>
            </a:r>
            <a:endParaRPr lang="ru-RU" sz="1200" dirty="0" smtClean="0"/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Хранилище данных</a:t>
            </a:r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Интеграционные процессы / процессы контроля и управления качеством данных</a:t>
            </a:r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en-US" sz="1200" b="1" dirty="0" smtClean="0"/>
              <a:t>BI</a:t>
            </a:r>
            <a:r>
              <a:rPr lang="ru-RU" sz="1200" b="1" dirty="0" smtClean="0"/>
              <a:t>-подсистема</a:t>
            </a:r>
          </a:p>
          <a:p>
            <a:pPr>
              <a:buClr>
                <a:srgbClr val="00A249"/>
              </a:buClr>
            </a:pPr>
            <a:endParaRPr lang="en-US" sz="1200" dirty="0" smtClean="0"/>
          </a:p>
          <a:p>
            <a:r>
              <a:rPr lang="ru-RU" sz="1400" b="1" dirty="0" smtClean="0">
                <a:solidFill>
                  <a:srgbClr val="00A249"/>
                </a:solidFill>
              </a:rPr>
              <a:t>Безопасность</a:t>
            </a:r>
            <a:endParaRPr lang="ru-RU" sz="1200" dirty="0" smtClean="0"/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ХД –</a:t>
            </a:r>
            <a:r>
              <a:rPr lang="en-US" sz="1200" b="1" dirty="0" smtClean="0"/>
              <a:t> </a:t>
            </a:r>
            <a:r>
              <a:rPr lang="ru-RU" sz="1200" b="1" dirty="0" smtClean="0"/>
              <a:t>наиболее коммерчески ценный источник информации</a:t>
            </a:r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b="1" dirty="0" smtClean="0"/>
              <a:t> Контроль управления доступом к ХД через </a:t>
            </a:r>
            <a:r>
              <a:rPr lang="en-US" sz="1200" b="1" dirty="0" smtClean="0"/>
              <a:t>BI-</a:t>
            </a:r>
            <a:r>
              <a:rPr lang="ru-RU" sz="1200" b="1" dirty="0" smtClean="0"/>
              <a:t>подсистему</a:t>
            </a:r>
          </a:p>
          <a:p>
            <a:pPr>
              <a:buClr>
                <a:srgbClr val="00A249"/>
              </a:buClr>
            </a:pPr>
            <a:endParaRPr lang="ru-RU" sz="1200" dirty="0" smtClean="0"/>
          </a:p>
          <a:p>
            <a:pPr>
              <a:buClr>
                <a:srgbClr val="00A249"/>
              </a:buClr>
            </a:pPr>
            <a:endParaRPr lang="ru-RU" sz="1200" dirty="0" smtClean="0"/>
          </a:p>
        </p:txBody>
      </p:sp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6953250" y="63579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2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5" name="Рисунок 2" descr="dow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6490317"/>
            <a:ext cx="742952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Номер слайда 7"/>
          <p:cNvSpPr txBox="1">
            <a:spLocks noGrp="1"/>
          </p:cNvSpPr>
          <p:nvPr/>
        </p:nvSpPr>
        <p:spPr bwMode="auto">
          <a:xfrm>
            <a:off x="6867525" y="641350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F8C64C-C813-41C7-981A-74CC43A3294D}" type="slidenum">
              <a:rPr lang="ru-RU" sz="1200" b="1">
                <a:solidFill>
                  <a:schemeClr val="bg1"/>
                </a:solidFill>
              </a:rPr>
              <a:pPr algn="r"/>
              <a:t>2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1" y="6500834"/>
            <a:ext cx="13557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363" y="5731520"/>
            <a:ext cx="626418" cy="6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07504" y="692696"/>
            <a:ext cx="4852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Применимость </a:t>
            </a:r>
            <a:r>
              <a:rPr lang="en-US" sz="2000" b="1" dirty="0" err="1" smtClean="0">
                <a:solidFill>
                  <a:srgbClr val="CFE8CE"/>
                </a:solidFill>
              </a:rPr>
              <a:t>BaaS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6953250" y="63579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3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25" name="Рисунок 2" descr="dow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6490317"/>
            <a:ext cx="742952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Номер слайда 7"/>
          <p:cNvSpPr txBox="1">
            <a:spLocks noGrp="1"/>
          </p:cNvSpPr>
          <p:nvPr/>
        </p:nvSpPr>
        <p:spPr bwMode="auto">
          <a:xfrm>
            <a:off x="6867525" y="641350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F8C64C-C813-41C7-981A-74CC43A3294D}" type="slidenum">
              <a:rPr lang="ru-RU" sz="1200" b="1">
                <a:solidFill>
                  <a:schemeClr val="bg1"/>
                </a:solidFill>
              </a:rPr>
              <a:pPr algn="r"/>
              <a:t>3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1" y="6500834"/>
            <a:ext cx="13557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8596" y="1571612"/>
          <a:ext cx="8501124" cy="450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900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138F3C"/>
                          </a:solidFill>
                        </a:rPr>
                        <a:t>Хранилище</a:t>
                      </a:r>
                      <a:r>
                        <a:rPr lang="ru-RU" baseline="0" dirty="0" smtClean="0">
                          <a:solidFill>
                            <a:srgbClr val="138F3C"/>
                          </a:solidFill>
                        </a:rPr>
                        <a:t> данных</a:t>
                      </a:r>
                      <a:endParaRPr lang="ru-RU" dirty="0">
                        <a:solidFill>
                          <a:srgbClr val="138F3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138F3C"/>
                          </a:solidFill>
                        </a:rPr>
                        <a:t>ETL</a:t>
                      </a:r>
                      <a:endParaRPr lang="ru-RU" dirty="0">
                        <a:solidFill>
                          <a:srgbClr val="138F3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138F3C"/>
                          </a:solidFill>
                        </a:rPr>
                        <a:t>BI</a:t>
                      </a:r>
                      <a:endParaRPr lang="ru-RU" dirty="0">
                        <a:solidFill>
                          <a:srgbClr val="138F3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Эксплуатация</a:t>
                      </a:r>
                      <a:endParaRPr lang="ru-RU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E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E8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Аренда</a:t>
                      </a:r>
                      <a:r>
                        <a:rPr lang="ru-RU" sz="1400" baseline="0" dirty="0" smtClean="0"/>
                        <a:t> оборудования</a:t>
                      </a:r>
                    </a:p>
                    <a:p>
                      <a:r>
                        <a:rPr lang="ru-RU" sz="1400" baseline="0" dirty="0" smtClean="0"/>
                        <a:t>Аренда приложений</a:t>
                      </a:r>
                    </a:p>
                    <a:p>
                      <a:r>
                        <a:rPr lang="ru-RU" sz="1400" baseline="0" dirty="0" smtClean="0"/>
                        <a:t>Сервисы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Доработки</a:t>
                      </a:r>
                      <a:endParaRPr lang="ru-RU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E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E8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оборудования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приложений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Проект</a:t>
                      </a:r>
                      <a:endParaRPr lang="ru-RU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E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E8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оборудования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приложений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Предпроект</a:t>
                      </a:r>
                      <a:endParaRPr lang="ru-RU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FE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E8C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E8CE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363" y="5731520"/>
            <a:ext cx="626418" cy="6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0" y="476672"/>
            <a:ext cx="5000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FE8CE"/>
                </a:solidFill>
              </a:rPr>
              <a:t>Совместная</a:t>
            </a:r>
            <a:r>
              <a:rPr lang="ru-RU" sz="2000" b="1" dirty="0" smtClean="0">
                <a:solidFill>
                  <a:schemeClr val="bg1"/>
                </a:solidFill>
              </a:rPr>
              <a:t> инициатива </a:t>
            </a:r>
          </a:p>
          <a:p>
            <a:pPr algn="r"/>
            <a:r>
              <a:rPr lang="ru-RU" sz="2000" b="1" dirty="0" err="1" smtClean="0">
                <a:solidFill>
                  <a:srgbClr val="CFE8CE"/>
                </a:solidFill>
              </a:rPr>
              <a:t>Ай-Теко</a:t>
            </a:r>
            <a:r>
              <a:rPr lang="ru-RU" sz="2000" b="1" dirty="0" smtClean="0">
                <a:solidFill>
                  <a:srgbClr val="CFE8CE"/>
                </a:solidFill>
              </a:rPr>
              <a:t>, </a:t>
            </a:r>
            <a:r>
              <a:rPr lang="en-US" sz="2000" b="1" dirty="0" smtClean="0">
                <a:solidFill>
                  <a:srgbClr val="CFE8CE"/>
                </a:solidFill>
              </a:rPr>
              <a:t>SAP</a:t>
            </a:r>
            <a:r>
              <a:rPr lang="ru-RU" sz="2000" b="1" dirty="0" smtClean="0">
                <a:solidFill>
                  <a:srgbClr val="CFE8CE"/>
                </a:solidFill>
              </a:rPr>
              <a:t> и </a:t>
            </a:r>
            <a:r>
              <a:rPr lang="en-US" sz="2000" b="1" dirty="0" err="1" smtClean="0">
                <a:solidFill>
                  <a:srgbClr val="CFE8CE"/>
                </a:solidFill>
              </a:rPr>
              <a:t>Yota</a:t>
            </a:r>
            <a:endParaRPr lang="ru-RU" sz="2000" b="1" dirty="0">
              <a:solidFill>
                <a:srgbClr val="CFE8C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A249"/>
                </a:solidFill>
              </a:rPr>
              <a:t>Инновации.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C5E3C3"/>
                </a:solidFill>
              </a:rPr>
              <a:t>Мобильность.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00A249"/>
                </a:solidFill>
              </a:rPr>
              <a:t>Эффективность.</a:t>
            </a:r>
            <a:endParaRPr lang="ru-RU" sz="2800" b="1" dirty="0">
              <a:solidFill>
                <a:srgbClr val="00A249"/>
              </a:solidFill>
            </a:endParaRPr>
          </a:p>
        </p:txBody>
      </p:sp>
      <p:sp>
        <p:nvSpPr>
          <p:cNvPr id="15" name="TextBox 59"/>
          <p:cNvSpPr txBox="1">
            <a:spLocks noChangeArrowheads="1"/>
          </p:cNvSpPr>
          <p:nvPr/>
        </p:nvSpPr>
        <p:spPr bwMode="auto">
          <a:xfrm>
            <a:off x="4572000" y="2071678"/>
            <a:ext cx="435597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A249"/>
                </a:solidFill>
              </a:rPr>
              <a:t>1. Доступ к </a:t>
            </a:r>
            <a:r>
              <a:rPr lang="en-US" sz="1400" b="1" dirty="0" smtClean="0">
                <a:solidFill>
                  <a:srgbClr val="00A249"/>
                </a:solidFill>
              </a:rPr>
              <a:t>BI</a:t>
            </a:r>
            <a:r>
              <a:rPr lang="ru-RU" sz="1400" b="1" dirty="0" smtClean="0">
                <a:solidFill>
                  <a:srgbClr val="00A249"/>
                </a:solidFill>
              </a:rPr>
              <a:t>-приложениям по подписке</a:t>
            </a:r>
            <a:endParaRPr lang="ru-RU" sz="1200" dirty="0" smtClean="0"/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С 2011 компания </a:t>
            </a:r>
            <a:r>
              <a:rPr lang="en-US" sz="1200" dirty="0" smtClean="0"/>
              <a:t>SAP </a:t>
            </a:r>
            <a:r>
              <a:rPr lang="ru-RU" sz="1200" dirty="0" smtClean="0"/>
              <a:t>расширила действие программы </a:t>
            </a:r>
            <a:r>
              <a:rPr lang="en-US" sz="1200" dirty="0" smtClean="0"/>
              <a:t>SAP Subscription Hosting Program </a:t>
            </a:r>
            <a:r>
              <a:rPr lang="ru-RU" sz="1200" dirty="0" smtClean="0"/>
              <a:t>на</a:t>
            </a:r>
            <a:r>
              <a:rPr lang="en-US" sz="1200" dirty="0" smtClean="0"/>
              <a:t> </a:t>
            </a:r>
            <a:r>
              <a:rPr lang="ru-RU" sz="1200" dirty="0" smtClean="0"/>
              <a:t>Россию</a:t>
            </a:r>
            <a:endParaRPr lang="en-US" sz="1200" dirty="0" smtClean="0"/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en-US" sz="1200" dirty="0" smtClean="0"/>
              <a:t> BI Partner </a:t>
            </a:r>
            <a:r>
              <a:rPr lang="ru-RU" sz="1200" dirty="0" smtClean="0"/>
              <a:t>(ГК «Ай-Теко») </a:t>
            </a:r>
            <a:r>
              <a:rPr lang="en-US" sz="1200" dirty="0" smtClean="0"/>
              <a:t> - </a:t>
            </a:r>
            <a:r>
              <a:rPr lang="ru-RU" sz="1200" dirty="0" smtClean="0"/>
              <a:t>сертифицированный партнер по развитию программы</a:t>
            </a:r>
          </a:p>
          <a:p>
            <a:pPr>
              <a:buClr>
                <a:srgbClr val="00A249"/>
              </a:buClr>
            </a:pPr>
            <a:endParaRPr lang="ru-RU" sz="1200" dirty="0" smtClean="0"/>
          </a:p>
          <a:p>
            <a:r>
              <a:rPr lang="ru-RU" sz="1400" b="1" dirty="0" smtClean="0">
                <a:solidFill>
                  <a:srgbClr val="00A249"/>
                </a:solidFill>
              </a:rPr>
              <a:t>2. Аренда вычислительных ресурсов в датацентре</a:t>
            </a:r>
            <a:endParaRPr lang="ru-RU" sz="1200" dirty="0" smtClean="0"/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«ТрастИнфо» (ГК «Ай-Теко») – крупнейший </a:t>
            </a:r>
            <a:r>
              <a:rPr lang="ru-RU" sz="1200" dirty="0" err="1" smtClean="0"/>
              <a:t>датацентр</a:t>
            </a:r>
            <a:r>
              <a:rPr lang="ru-RU" sz="1200" dirty="0" smtClean="0"/>
              <a:t> в Европе, сертифицированный по </a:t>
            </a:r>
            <a:r>
              <a:rPr lang="en-US" sz="1200" dirty="0" smtClean="0"/>
              <a:t>Tier III</a:t>
            </a:r>
            <a:endParaRPr lang="ru-RU" sz="1200" dirty="0" smtClean="0"/>
          </a:p>
          <a:p>
            <a:pPr>
              <a:buClr>
                <a:srgbClr val="00A249"/>
              </a:buClr>
            </a:pPr>
            <a:endParaRPr lang="en-US" sz="1200" dirty="0" smtClean="0"/>
          </a:p>
          <a:p>
            <a:r>
              <a:rPr lang="en-US" sz="1400" b="1" dirty="0" smtClean="0">
                <a:solidFill>
                  <a:srgbClr val="00A249"/>
                </a:solidFill>
              </a:rPr>
              <a:t>3</a:t>
            </a:r>
            <a:r>
              <a:rPr lang="ru-RU" sz="1400" b="1" dirty="0" smtClean="0">
                <a:solidFill>
                  <a:srgbClr val="00A249"/>
                </a:solidFill>
              </a:rPr>
              <a:t>. Удобный доступ к аналитическим службам со своих мобильных устройств через </a:t>
            </a:r>
            <a:r>
              <a:rPr lang="en-US" sz="1400" b="1" dirty="0" smtClean="0">
                <a:solidFill>
                  <a:srgbClr val="00A249"/>
                </a:solidFill>
              </a:rPr>
              <a:t>WiMax</a:t>
            </a:r>
            <a:endParaRPr lang="ru-RU" sz="1200" dirty="0" smtClean="0"/>
          </a:p>
          <a:p>
            <a:pPr>
              <a:buClr>
                <a:srgbClr val="00A249"/>
              </a:buCl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en-US" sz="1200" dirty="0" smtClean="0"/>
              <a:t>Yota </a:t>
            </a:r>
            <a:r>
              <a:rPr lang="ru-RU" sz="1200" dirty="0" smtClean="0"/>
              <a:t>– крупнейший в России оператор мобильного интернет </a:t>
            </a:r>
            <a:r>
              <a:rPr lang="en-US" sz="1200" dirty="0" smtClean="0"/>
              <a:t>WiMax</a:t>
            </a:r>
            <a:endParaRPr lang="ru-RU" sz="1200" dirty="0" smtClean="0"/>
          </a:p>
          <a:p>
            <a:pPr>
              <a:buClr>
                <a:srgbClr val="00A249"/>
              </a:buClr>
            </a:pPr>
            <a:endParaRPr lang="ru-RU" sz="1200" dirty="0" smtClean="0"/>
          </a:p>
          <a:p>
            <a:pPr>
              <a:buClr>
                <a:srgbClr val="00A249"/>
              </a:buClr>
            </a:pPr>
            <a:endParaRPr lang="ru-RU" sz="1200" dirty="0" smtClean="0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2555776" y="1916832"/>
            <a:ext cx="1800200" cy="4392488"/>
          </a:xfrm>
          <a:prstGeom prst="leftBrace">
            <a:avLst>
              <a:gd name="adj1" fmla="val 32428"/>
              <a:gd name="adj2" fmla="val 49466"/>
            </a:avLst>
          </a:prstGeom>
          <a:solidFill>
            <a:srgbClr val="C5E3C3"/>
          </a:solidFill>
          <a:ln>
            <a:solidFill>
              <a:srgbClr val="00A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3691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1102186" cy="110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725144"/>
            <a:ext cx="859251" cy="85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7"/>
          <p:cNvSpPr txBox="1">
            <a:spLocks noGrp="1"/>
          </p:cNvSpPr>
          <p:nvPr/>
        </p:nvSpPr>
        <p:spPr bwMode="auto">
          <a:xfrm>
            <a:off x="6953250" y="63579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4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17" name="Рисунок 2" descr="dow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6490317"/>
            <a:ext cx="742952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6867525" y="641350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F8C64C-C813-41C7-981A-74CC43A3294D}" type="slidenum">
              <a:rPr lang="ru-RU" sz="1200" b="1">
                <a:solidFill>
                  <a:schemeClr val="bg1"/>
                </a:solidFill>
              </a:rPr>
              <a:pPr algn="r"/>
              <a:t>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1" y="6500834"/>
            <a:ext cx="13557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363" y="5731520"/>
            <a:ext cx="626418" cy="6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0" y="642918"/>
            <a:ext cx="5000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FE8CE"/>
                </a:solidFill>
              </a:rPr>
              <a:t>Наши </a:t>
            </a:r>
            <a:r>
              <a:rPr lang="ru-RU" sz="2000" b="1" dirty="0" smtClean="0">
                <a:solidFill>
                  <a:schemeClr val="bg1"/>
                </a:solidFill>
              </a:rPr>
              <a:t>сильные </a:t>
            </a:r>
            <a:r>
              <a:rPr lang="ru-RU" sz="2000" b="1" dirty="0" smtClean="0">
                <a:solidFill>
                  <a:srgbClr val="CFE8CE"/>
                </a:solidFill>
              </a:rPr>
              <a:t>стороны</a:t>
            </a:r>
            <a:endParaRPr lang="ru-RU" sz="2000" b="1" dirty="0">
              <a:solidFill>
                <a:srgbClr val="CFE8CE"/>
              </a:solidFill>
            </a:endParaRPr>
          </a:p>
        </p:txBody>
      </p:sp>
      <p:sp>
        <p:nvSpPr>
          <p:cNvPr id="16" name="Номер слайда 7"/>
          <p:cNvSpPr txBox="1">
            <a:spLocks noGrp="1"/>
          </p:cNvSpPr>
          <p:nvPr/>
        </p:nvSpPr>
        <p:spPr bwMode="auto">
          <a:xfrm>
            <a:off x="6953250" y="63579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5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17" name="Рисунок 2" descr="dow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6490317"/>
            <a:ext cx="742952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омер слайда 7"/>
          <p:cNvSpPr txBox="1">
            <a:spLocks noGrp="1"/>
          </p:cNvSpPr>
          <p:nvPr/>
        </p:nvSpPr>
        <p:spPr bwMode="auto">
          <a:xfrm>
            <a:off x="6867525" y="641350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F8C64C-C813-41C7-981A-74CC43A3294D}" type="slidenum">
              <a:rPr lang="ru-RU" sz="1200" b="1">
                <a:solidFill>
                  <a:schemeClr val="bg1"/>
                </a:solidFill>
              </a:rPr>
              <a:pPr algn="r"/>
              <a:t>5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1" y="6500834"/>
            <a:ext cx="13557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59"/>
          <p:cNvSpPr txBox="1">
            <a:spLocks noChangeArrowheads="1"/>
          </p:cNvSpPr>
          <p:nvPr/>
        </p:nvSpPr>
        <p:spPr bwMode="auto">
          <a:xfrm>
            <a:off x="251520" y="1357298"/>
            <a:ext cx="36775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38F3C"/>
                </a:solidFill>
              </a:rPr>
              <a:t>Стоимость </a:t>
            </a:r>
          </a:p>
          <a:p>
            <a:endParaRPr lang="ru-RU" sz="2000" b="1" dirty="0" smtClean="0">
              <a:solidFill>
                <a:srgbClr val="138F3C"/>
              </a:solidFill>
            </a:endParaRP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dirty="0" smtClean="0"/>
              <a:t> Эксплуатация без капиталовложений</a:t>
            </a:r>
            <a:endParaRPr lang="ru-RU" sz="1200" b="1" dirty="0" smtClean="0">
              <a:solidFill>
                <a:srgbClr val="00A249"/>
              </a:solidFill>
            </a:endParaRP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00A249"/>
                </a:solidFill>
              </a:rPr>
              <a:t> </a:t>
            </a:r>
            <a:r>
              <a:rPr lang="ru-RU" sz="1200" dirty="0" smtClean="0"/>
              <a:t>Выигрыш в общей стоимости владения даже в </a:t>
            </a:r>
          </a:p>
          <a:p>
            <a:pPr>
              <a:buClr>
                <a:srgbClr val="138F3C"/>
              </a:buClr>
            </a:pPr>
            <a:r>
              <a:rPr lang="ru-RU" sz="1200" dirty="0" smtClean="0"/>
              <a:t>долгосрочной перспективе</a:t>
            </a: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dirty="0" smtClean="0"/>
              <a:t> Бесплатная </a:t>
            </a:r>
            <a:r>
              <a:rPr lang="ru-RU" sz="1200" dirty="0" err="1" smtClean="0"/>
              <a:t>масштабируемость</a:t>
            </a:r>
            <a:endParaRPr lang="en-US" sz="1200" dirty="0" smtClean="0"/>
          </a:p>
          <a:p>
            <a:pPr>
              <a:buClr>
                <a:srgbClr val="00ADF9"/>
              </a:buClr>
            </a:pPr>
            <a:endParaRPr lang="en-US" sz="1200" b="1" dirty="0" smtClean="0">
              <a:solidFill>
                <a:srgbClr val="00A249"/>
              </a:solidFill>
            </a:endParaRPr>
          </a:p>
          <a:p>
            <a:r>
              <a:rPr lang="en-US" sz="2000" b="1" dirty="0" smtClean="0">
                <a:solidFill>
                  <a:srgbClr val="138F3C"/>
                </a:solidFill>
              </a:rPr>
              <a:t>Best Of…</a:t>
            </a:r>
            <a:endParaRPr lang="ru-RU" sz="2000" b="1" dirty="0" smtClean="0">
              <a:solidFill>
                <a:srgbClr val="138F3C"/>
              </a:solidFill>
            </a:endParaRPr>
          </a:p>
          <a:p>
            <a:endParaRPr lang="ru-RU" sz="2000" b="1" dirty="0" smtClean="0">
              <a:solidFill>
                <a:srgbClr val="138F3C"/>
              </a:solidFill>
            </a:endParaRP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dirty="0" smtClean="0"/>
              <a:t> Лучший пакет для бизнес-аналитики</a:t>
            </a: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dirty="0" smtClean="0"/>
              <a:t> Высоконадежный </a:t>
            </a:r>
            <a:r>
              <a:rPr lang="ru-RU" sz="1200" dirty="0" err="1" smtClean="0"/>
              <a:t>датацентр</a:t>
            </a:r>
            <a:endParaRPr lang="ru-RU" sz="1200" dirty="0" smtClean="0"/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dirty="0" smtClean="0"/>
              <a:t> Партнер </a:t>
            </a:r>
            <a:r>
              <a:rPr lang="en-US" sz="1200" dirty="0" smtClean="0"/>
              <a:t>BusinessObjects c 2003 </a:t>
            </a:r>
            <a:r>
              <a:rPr lang="ru-RU" sz="1200" dirty="0" smtClean="0"/>
              <a:t>года</a:t>
            </a:r>
            <a:endParaRPr lang="ru-RU" sz="2000" b="1" dirty="0" smtClean="0">
              <a:solidFill>
                <a:srgbClr val="00ADF9"/>
              </a:solidFill>
            </a:endParaRPr>
          </a:p>
          <a:p>
            <a:endParaRPr lang="ru-RU" sz="2000" b="1" dirty="0" smtClean="0">
              <a:solidFill>
                <a:srgbClr val="00ADF9"/>
              </a:solidFill>
            </a:endParaRPr>
          </a:p>
          <a:p>
            <a:r>
              <a:rPr lang="ru-RU" sz="2000" b="1" dirty="0" smtClean="0">
                <a:solidFill>
                  <a:srgbClr val="138F3C"/>
                </a:solidFill>
              </a:rPr>
              <a:t>Безопасность</a:t>
            </a:r>
          </a:p>
          <a:p>
            <a:endParaRPr lang="en-US" sz="1200" b="1" dirty="0" smtClean="0">
              <a:solidFill>
                <a:srgbClr val="00ADF9"/>
              </a:solidFill>
            </a:endParaRP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dirty="0" smtClean="0"/>
              <a:t> Соединение пользователя с сервером по зашифрованному протоколу </a:t>
            </a:r>
            <a:r>
              <a:rPr lang="en-US" sz="1200" dirty="0" smtClean="0"/>
              <a:t>SSL</a:t>
            </a:r>
            <a:endParaRPr lang="ru-RU" sz="1200" dirty="0" smtClean="0"/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dirty="0" smtClean="0"/>
              <a:t> Вопросы взаимоотношений внутри компании</a:t>
            </a:r>
          </a:p>
          <a:p>
            <a:pPr>
              <a:buClr>
                <a:srgbClr val="00ADF9"/>
              </a:buClr>
            </a:pPr>
            <a:endParaRPr lang="ru-RU" sz="1200" dirty="0" smtClean="0"/>
          </a:p>
          <a:p>
            <a:r>
              <a:rPr lang="ru-RU" sz="2000" b="1" dirty="0" smtClean="0">
                <a:solidFill>
                  <a:srgbClr val="138F3C"/>
                </a:solidFill>
              </a:rPr>
              <a:t>Единый подрядчик</a:t>
            </a:r>
          </a:p>
        </p:txBody>
      </p:sp>
      <p:pic>
        <p:nvPicPr>
          <p:cNvPr id="18" name="Рисунок 17" descr="saas_tc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1999" y="1357298"/>
            <a:ext cx="5322001" cy="2943184"/>
          </a:xfrm>
          <a:prstGeom prst="rect">
            <a:avLst/>
          </a:prstGeom>
        </p:spPr>
      </p:pic>
      <p:sp>
        <p:nvSpPr>
          <p:cNvPr id="10" name="TextBox 59"/>
          <p:cNvSpPr txBox="1">
            <a:spLocks noChangeArrowheads="1"/>
          </p:cNvSpPr>
          <p:nvPr/>
        </p:nvSpPr>
        <p:spPr bwMode="auto">
          <a:xfrm>
            <a:off x="4000496" y="4286256"/>
            <a:ext cx="492922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38F3C"/>
                </a:solidFill>
              </a:rPr>
              <a:t>Возможность работы вне офиса</a:t>
            </a:r>
          </a:p>
          <a:p>
            <a:endParaRPr lang="ru-RU" sz="2000" b="1" dirty="0" smtClean="0">
              <a:solidFill>
                <a:srgbClr val="138F3C"/>
              </a:solidFill>
            </a:endParaRPr>
          </a:p>
          <a:p>
            <a:endParaRPr lang="ru-RU" sz="2000" b="1" dirty="0" smtClean="0">
              <a:solidFill>
                <a:srgbClr val="138F3C"/>
              </a:solidFill>
            </a:endParaRPr>
          </a:p>
          <a:p>
            <a:endParaRPr lang="ru-RU" sz="2000" b="1" dirty="0" smtClean="0">
              <a:solidFill>
                <a:srgbClr val="138F3C"/>
              </a:solidFill>
            </a:endParaRP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dirty="0" smtClean="0"/>
              <a:t> </a:t>
            </a:r>
            <a:r>
              <a:rPr lang="en-US" sz="1200" dirty="0" err="1" smtClean="0"/>
              <a:t>Yota</a:t>
            </a:r>
            <a:r>
              <a:rPr lang="en-US" sz="1200" dirty="0" smtClean="0"/>
              <a:t> </a:t>
            </a:r>
            <a:r>
              <a:rPr lang="ru-RU" sz="1200" dirty="0" smtClean="0"/>
              <a:t>самая быстрая сейчас. А вырастет в 4 раза</a:t>
            </a:r>
            <a:endParaRPr lang="ru-RU" sz="1200" b="1" dirty="0" smtClean="0">
              <a:solidFill>
                <a:srgbClr val="00A249"/>
              </a:solidFill>
            </a:endParaRP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00A249"/>
                </a:solidFill>
              </a:rPr>
              <a:t> </a:t>
            </a:r>
            <a:r>
              <a:rPr lang="en-US" sz="1200" dirty="0" err="1" smtClean="0"/>
              <a:t>Yota</a:t>
            </a:r>
            <a:r>
              <a:rPr lang="en-US" sz="1200" dirty="0" smtClean="0"/>
              <a:t> </a:t>
            </a:r>
            <a:r>
              <a:rPr lang="ru-RU" sz="1200" dirty="0" smtClean="0"/>
              <a:t>представляет </a:t>
            </a:r>
            <a:r>
              <a:rPr lang="en-US" sz="1200" dirty="0" smtClean="0"/>
              <a:t>VPN MPLS L3. </a:t>
            </a:r>
            <a:r>
              <a:rPr lang="ru-RU" sz="1200" dirty="0" smtClean="0"/>
              <a:t>Безопасно и просто в администрировании</a:t>
            </a:r>
            <a:endParaRPr lang="en-US" sz="1200" dirty="0" smtClean="0"/>
          </a:p>
        </p:txBody>
      </p:sp>
      <p:pic>
        <p:nvPicPr>
          <p:cNvPr id="11" name="Picture 5" descr="slide 3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929198"/>
            <a:ext cx="4339038" cy="8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96888" y="6621463"/>
            <a:ext cx="3136900" cy="131762"/>
          </a:xfrm>
        </p:spPr>
        <p:txBody>
          <a:bodyPr/>
          <a:lstStyle/>
          <a:p>
            <a:pPr>
              <a:defRPr/>
            </a:pPr>
            <a:r>
              <a:rPr lang="en-US" smtClean="0"/>
              <a:t>© Yota 2011</a:t>
            </a:r>
            <a:endParaRPr lang="en-GB" dirty="0"/>
          </a:p>
        </p:txBody>
      </p:sp>
      <p:sp>
        <p:nvSpPr>
          <p:cNvPr id="38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99300" y="6621463"/>
            <a:ext cx="2311400" cy="131762"/>
          </a:xfrm>
        </p:spPr>
        <p:txBody>
          <a:bodyPr/>
          <a:lstStyle/>
          <a:p>
            <a:pPr>
              <a:defRPr/>
            </a:pPr>
            <a:fld id="{CB193BA1-9A77-47C9-9BD8-04ABC56D3E5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" y="3789040"/>
            <a:ext cx="2804391" cy="30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654" y="3946628"/>
            <a:ext cx="2197530" cy="259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6660232" y="5118863"/>
            <a:ext cx="2483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Б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ыстро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вне офиса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40632" y="3861048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Бизнесу – высокий приоритет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712640" y="1700808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ноутбуки с 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Yota</a:t>
            </a:r>
            <a:endParaRPr lang="ru-RU" sz="12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  <a:p>
            <a:pPr defTabSz="55440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USB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модемы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  <a:p>
            <a:pPr defTabSz="554400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смартфоны</a:t>
            </a:r>
          </a:p>
          <a:p>
            <a:pPr defTabSz="554400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планшеты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43702" y="5857892"/>
            <a:ext cx="303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Беспроводной доступ 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  <a:p>
            <a:pPr defTabSz="554400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к BI-сервису без задержек.</a:t>
            </a:r>
          </a:p>
          <a:p>
            <a:pPr defTabSz="554400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Там, где надо.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68724" y="4582869"/>
            <a:ext cx="210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Yota дает повышенный 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QoS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 (качество сервиса)на 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SaaS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-сервисы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4071942"/>
            <a:ext cx="738367" cy="67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22682"/>
            <a:ext cx="1368152" cy="124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8640"/>
            <a:ext cx="55076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6537176" y="234888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Безопасно, </a:t>
            </a:r>
          </a:p>
          <a:p>
            <a:pPr defTabSz="554400"/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без задержек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37176" y="3068960"/>
            <a:ext cx="26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Фактически, все данные будут только в рамках сети </a:t>
            </a:r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Yota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6736" y="2537073"/>
            <a:ext cx="1092009" cy="11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472" y="2079034"/>
            <a:ext cx="1468779" cy="124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Прямоугольник 53"/>
          <p:cNvSpPr/>
          <p:nvPr/>
        </p:nvSpPr>
        <p:spPr>
          <a:xfrm>
            <a:off x="384187" y="1300698"/>
            <a:ext cx="3143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00"/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Разные устройства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504000" y="540000"/>
            <a:ext cx="316474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Verdan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Verdan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Verdan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Verdan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-112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-112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-112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-11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500" b="1" dirty="0" err="1" smtClean="0">
                <a:ea typeface="ＭＳ Ｐゴシック" pitchFamily="34" charset="-128"/>
              </a:rPr>
              <a:t>saaSasSaas</a:t>
            </a:r>
            <a:endParaRPr lang="en-US" sz="3500" b="1" dirty="0">
              <a:ea typeface="ＭＳ Ｐゴシック" pitchFamily="34" charset="-128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1428736"/>
            <a:ext cx="519608" cy="47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7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0" y="500042"/>
            <a:ext cx="4995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FE8CE"/>
                </a:solidFill>
              </a:rPr>
              <a:t>Стоимость </a:t>
            </a:r>
            <a:r>
              <a:rPr lang="ru-RU" sz="2400" b="1" dirty="0" smtClean="0">
                <a:solidFill>
                  <a:schemeClr val="bg1"/>
                </a:solidFill>
              </a:rPr>
              <a:t>аналитических сервисов</a:t>
            </a:r>
            <a:endParaRPr lang="ru-RU" sz="2400" b="1" dirty="0">
              <a:solidFill>
                <a:srgbClr val="CFE8CE"/>
              </a:solidFill>
            </a:endParaRPr>
          </a:p>
        </p:txBody>
      </p:sp>
      <p:pic>
        <p:nvPicPr>
          <p:cNvPr id="3079" name="Рисунок 2" descr="dow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81750"/>
            <a:ext cx="914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F8C64C-C813-41C7-981A-74CC43A3294D}" type="slidenum">
              <a:rPr lang="ru-RU" sz="1200" b="1">
                <a:solidFill>
                  <a:schemeClr val="bg1"/>
                </a:solidFill>
              </a:rPr>
              <a:pPr algn="r"/>
              <a:t>7</a:t>
            </a:fld>
            <a:endParaRPr lang="ru-RU" sz="1200" b="1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500174"/>
          <a:ext cx="8286807" cy="4325855"/>
        </p:xfrm>
        <a:graphic>
          <a:graphicData uri="http://schemas.openxmlformats.org/drawingml/2006/table">
            <a:tbl>
              <a:tblPr/>
              <a:tblGrid>
                <a:gridCol w="2761709"/>
                <a:gridCol w="2762549"/>
                <a:gridCol w="2762549"/>
              </a:tblGrid>
              <a:tr h="540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Услуга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94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2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Стоимость в месяц, включая НДС 18%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9438"/>
                    </a:solidFill>
                  </a:tcPr>
                </a:tc>
              </a:tr>
              <a:tr h="48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SAP </a:t>
                      </a:r>
                      <a:r>
                        <a:rPr lang="en-US" sz="1400" dirty="0" err="1" smtClean="0">
                          <a:latin typeface="Arial"/>
                          <a:ea typeface="Times New Roman"/>
                          <a:cs typeface="Times New Roman"/>
                        </a:rPr>
                        <a:t>BusinessObjects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Subscription Hosting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Пакет на 5 пользователей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От €1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3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53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Аренда оборудования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Вычислительные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ресурсы на 5 пользователей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От €235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3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95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Настройка и администрирование 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SAP BusinessObjects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От €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3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8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Горячая линия поддержки пользователей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Пакет на 5 пользователей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От €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86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Сервисы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Yota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Пакет на 5 пользователей</a:t>
                      </a: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€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8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0" y="500042"/>
            <a:ext cx="4995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CFE8CE"/>
                </a:solidFill>
              </a:rPr>
              <a:t>TCO</a:t>
            </a:r>
            <a:r>
              <a:rPr lang="ru-RU" sz="2400" b="1" dirty="0">
                <a:solidFill>
                  <a:srgbClr val="CFE8CE"/>
                </a:solidFill>
              </a:rPr>
              <a:t> </a:t>
            </a:r>
            <a:r>
              <a:rPr lang="ru-RU" sz="2400" b="1" dirty="0" smtClean="0">
                <a:solidFill>
                  <a:srgbClr val="CFE8CE"/>
                </a:solidFill>
              </a:rPr>
              <a:t>на 1 пользователя </a:t>
            </a:r>
          </a:p>
          <a:p>
            <a:pPr algn="r"/>
            <a:r>
              <a:rPr lang="ru-RU" sz="2400" b="1" dirty="0">
                <a:solidFill>
                  <a:srgbClr val="CFE8CE"/>
                </a:solidFill>
              </a:rPr>
              <a:t>в</a:t>
            </a:r>
            <a:r>
              <a:rPr lang="ru-RU" sz="2400" b="1" dirty="0" smtClean="0">
                <a:solidFill>
                  <a:srgbClr val="CFE8CE"/>
                </a:solidFill>
              </a:rPr>
              <a:t> год </a:t>
            </a:r>
            <a:r>
              <a:rPr lang="en-US" sz="2400" b="1" dirty="0" smtClean="0">
                <a:solidFill>
                  <a:srgbClr val="CFE8CE"/>
                </a:solidFill>
              </a:rPr>
              <a:t> </a:t>
            </a:r>
            <a:endParaRPr lang="ru-RU" sz="2400" b="1" dirty="0">
              <a:solidFill>
                <a:srgbClr val="CFE8CE"/>
              </a:solidFill>
            </a:endParaRPr>
          </a:p>
        </p:txBody>
      </p:sp>
      <p:pic>
        <p:nvPicPr>
          <p:cNvPr id="3079" name="Рисунок 2" descr="dow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81750"/>
            <a:ext cx="914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F8C64C-C813-41C7-981A-74CC43A3294D}" type="slidenum">
              <a:rPr lang="ru-RU" sz="1200" b="1">
                <a:solidFill>
                  <a:schemeClr val="bg1"/>
                </a:solidFill>
              </a:rPr>
              <a:pPr algn="r"/>
              <a:t>8</a:t>
            </a:fld>
            <a:endParaRPr lang="ru-RU" sz="1200" b="1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51463"/>
              </p:ext>
            </p:extLst>
          </p:nvPr>
        </p:nvGraphicFramePr>
        <p:xfrm>
          <a:off x="107504" y="1412776"/>
          <a:ext cx="8928992" cy="4133044"/>
        </p:xfrm>
        <a:graphic>
          <a:graphicData uri="http://schemas.openxmlformats.org/drawingml/2006/table">
            <a:tbl>
              <a:tblPr/>
              <a:tblGrid>
                <a:gridCol w="4721798"/>
                <a:gridCol w="2701039"/>
                <a:gridCol w="1506155"/>
              </a:tblGrid>
              <a:tr h="268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Вид затрат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По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«старинке»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SaaS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ПРЯМЫЕ ЗАТРАТЫ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1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€3 300,36</a:t>
                      </a:r>
                    </a:p>
                    <a:p>
                      <a:pPr algn="ctr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€1 724,12</a:t>
                      </a:r>
                    </a:p>
                    <a:p>
                      <a:pPr algn="ctr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Оборудование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оборудования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поддержки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эксплуатации (электроэнергия, аренда помещения)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Системное ПО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системного ПО, включая стандартную поддержку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администрирования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Прикладное ПО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прикладного ПО, включая стандартную поддержку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администрирования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Служба горячей линии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КОСВЕННЫЕ ЗАТРАТЫ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Самоподдержка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Непредоставление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услуг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59"/>
          <p:cNvSpPr txBox="1">
            <a:spLocks noChangeArrowheads="1"/>
          </p:cNvSpPr>
          <p:nvPr/>
        </p:nvSpPr>
        <p:spPr bwMode="auto">
          <a:xfrm>
            <a:off x="323528" y="5811599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000" dirty="0" smtClean="0"/>
              <a:t> из расчета использования в течении 5 лет</a:t>
            </a:r>
            <a:endParaRPr lang="ru-RU" sz="1000" b="1" dirty="0" smtClean="0">
              <a:solidFill>
                <a:srgbClr val="00A249"/>
              </a:solidFill>
            </a:endParaRPr>
          </a:p>
          <a:p>
            <a:pPr>
              <a:buClr>
                <a:srgbClr val="138F3C"/>
              </a:buClr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A249"/>
                </a:solidFill>
              </a:rPr>
              <a:t> </a:t>
            </a:r>
            <a:r>
              <a:rPr lang="ru-RU" sz="1000" dirty="0" smtClean="0"/>
              <a:t>расчет для среднего количества 10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2748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u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663"/>
            <a:ext cx="9144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Номер слайда 7"/>
          <p:cNvSpPr txBox="1">
            <a:spLocks noGrp="1"/>
          </p:cNvSpPr>
          <p:nvPr/>
        </p:nvSpPr>
        <p:spPr bwMode="auto">
          <a:xfrm>
            <a:off x="6953250" y="62865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FF872B6-8AD8-44D5-A5EE-624632DC3C5C}" type="slidenum">
              <a:rPr lang="ru-RU" sz="1200" b="1">
                <a:solidFill>
                  <a:schemeClr val="bg1"/>
                </a:solidFill>
              </a:rPr>
              <a:pPr algn="r"/>
              <a:t>9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0" y="609881"/>
            <a:ext cx="4995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FE8CE"/>
                </a:solidFill>
              </a:rPr>
              <a:t>Пример: опыт </a:t>
            </a:r>
            <a:r>
              <a:rPr lang="en-US" sz="2400" b="1" smtClean="0">
                <a:solidFill>
                  <a:srgbClr val="CFE8CE"/>
                </a:solidFill>
              </a:rPr>
              <a:t>Yota</a:t>
            </a:r>
            <a:endParaRPr lang="ru-RU" sz="2400" b="1" dirty="0">
              <a:solidFill>
                <a:srgbClr val="CFE8CE"/>
              </a:solidFill>
            </a:endParaRPr>
          </a:p>
        </p:txBody>
      </p:sp>
      <p:pic>
        <p:nvPicPr>
          <p:cNvPr id="3079" name="Рисунок 2" descr="dow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81750"/>
            <a:ext cx="914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Номер слайда 7"/>
          <p:cNvSpPr txBox="1">
            <a:spLocks noGrp="1"/>
          </p:cNvSpPr>
          <p:nvPr/>
        </p:nvSpPr>
        <p:spPr bwMode="auto">
          <a:xfrm>
            <a:off x="6867525" y="63420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FF8C64C-C813-41C7-981A-74CC43A3294D}" type="slidenum">
              <a:rPr lang="ru-RU" sz="1200" b="1">
                <a:solidFill>
                  <a:schemeClr val="bg1"/>
                </a:solidFill>
              </a:rPr>
              <a:pPr algn="r"/>
              <a:t>9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650"/>
            <a:ext cx="9144001" cy="4708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363" y="5445224"/>
            <a:ext cx="626418" cy="6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20423</TotalTime>
  <Words>579</Words>
  <Application>Microsoft Office PowerPoint</Application>
  <PresentationFormat>Экран (4:3)</PresentationFormat>
  <Paragraphs>173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shibalkov</dc:creator>
  <cp:lastModifiedBy>Anatoly Rukavitsa</cp:lastModifiedBy>
  <cp:revision>590</cp:revision>
  <cp:lastPrinted>2010-02-08T15:51:10Z</cp:lastPrinted>
  <dcterms:created xsi:type="dcterms:W3CDTF">2008-03-24T07:42:44Z</dcterms:created>
  <dcterms:modified xsi:type="dcterms:W3CDTF">2011-09-08T07:37:37Z</dcterms:modified>
</cp:coreProperties>
</file>