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5" r:id="rId2"/>
  </p:sldMasterIdLst>
  <p:notesMasterIdLst>
    <p:notesMasterId r:id="rId11"/>
  </p:notesMasterIdLst>
  <p:handoutMasterIdLst>
    <p:handoutMasterId r:id="rId12"/>
  </p:handoutMasterIdLst>
  <p:sldIdLst>
    <p:sldId id="622" r:id="rId3"/>
    <p:sldId id="610" r:id="rId4"/>
    <p:sldId id="621" r:id="rId5"/>
    <p:sldId id="612" r:id="rId6"/>
    <p:sldId id="620" r:id="rId7"/>
    <p:sldId id="616" r:id="rId8"/>
    <p:sldId id="617" r:id="rId9"/>
    <p:sldId id="618" r:id="rId10"/>
  </p:sldIdLst>
  <p:sldSz cx="12192000" cy="6858000"/>
  <p:notesSz cx="6797675" cy="9872663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622"/>
          </p14:sldIdLst>
        </p14:section>
        <p14:section name="ГОСТ" id="{4A7299C1-ADB2-1F40-A88C-0F750A6A1556}">
          <p14:sldIdLst>
            <p14:sldId id="610"/>
            <p14:sldId id="621"/>
            <p14:sldId id="612"/>
            <p14:sldId id="620"/>
            <p14:sldId id="616"/>
            <p14:sldId id="617"/>
            <p14:sldId id="618"/>
          </p14:sldIdLst>
        </p14:section>
      </p14:sectionLst>
    </p:ext>
    <p:ext uri="{EFAFB233-063F-42B5-8137-9DF3F51BA10A}">
      <p15:sldGuideLst xmlns:p15="http://schemas.microsoft.com/office/powerpoint/2012/main" xmlns="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E6F2"/>
    <a:srgbClr val="D9E7F0"/>
    <a:srgbClr val="E9EFF7"/>
    <a:srgbClr val="D52B1E"/>
    <a:srgbClr val="A5A5A5"/>
    <a:srgbClr val="0C5B9D"/>
    <a:srgbClr val="E6E6E6"/>
    <a:srgbClr val="F2F2F2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 autoAdjust="0"/>
    <p:restoredTop sz="95657" autoAdjust="0"/>
  </p:normalViewPr>
  <p:slideViewPr>
    <p:cSldViewPr>
      <p:cViewPr>
        <p:scale>
          <a:sx n="75" d="100"/>
          <a:sy n="75" d="100"/>
        </p:scale>
        <p:origin x="-1968" y="-1278"/>
      </p:cViewPr>
      <p:guideLst>
        <p:guide orient="horz" pos="28"/>
        <p:guide orient="horz" pos="2795"/>
        <p:guide orient="horz" pos="2750"/>
        <p:guide orient="horz" pos="1706"/>
        <p:guide orient="horz" pos="1792"/>
        <p:guide orient="horz" pos="3249"/>
        <p:guide orient="horz" pos="1570"/>
        <p:guide orient="horz" pos="1979"/>
        <p:guide pos="560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8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08.02.2023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2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732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BFC2-05AB-4B78-AA9A-CB1E3E8E1C7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37CEED-933A-4FCB-9E9D-1ECAA10C0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96" y="1052736"/>
            <a:ext cx="2297815" cy="5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7005166-A396-400B-A262-669A2565A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1" y="459869"/>
            <a:ext cx="2385947" cy="5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4DE5F95-17CD-4A3F-B364-D667D9976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F6A9205-F2FD-4695-88A8-52015325C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32066F6-6BDC-4A5C-BE0B-2B8976792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2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BF70733F-1F86-4E40-AF39-D7983EFC7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32AB4B6-EBED-4ACD-BFE5-67E8DADAA2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61569E61-9793-9949-BB60-58FF684F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8731" y="4005064"/>
            <a:ext cx="5354963" cy="1196360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ED8F9A9-912E-B94D-A01A-D51291076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8883" y="957069"/>
            <a:ext cx="5354963" cy="664797"/>
          </a:xfrm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CD25E80B-C106-5C47-B5D6-47EA97A39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8731" y="5669272"/>
            <a:ext cx="5354963" cy="352016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4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  </a:t>
            </a:r>
            <a:r>
              <a:rPr lang="en-US" dirty="0"/>
              <a:t>I  </a:t>
            </a:r>
            <a:r>
              <a:rPr lang="ru-RU" dirty="0"/>
              <a:t>РЕГИОН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836712"/>
            <a:ext cx="2184409" cy="7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837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1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37CEED-933A-4FCB-9E9D-1ECAA10C0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96" y="1052736"/>
            <a:ext cx="2297815" cy="5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69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7005166-A396-400B-A262-669A2565A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1" y="459869"/>
            <a:ext cx="2385947" cy="5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09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009200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9FB3811-9B5A-47B7-9C2D-CD5104311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" y="466279"/>
            <a:ext cx="2119288" cy="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0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679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9FB3811-9B5A-47B7-9C2D-CD5104311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" y="466279"/>
            <a:ext cx="2119288" cy="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20255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0910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9364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A5A5A5"/>
                </a:solidFill>
              </a:rPr>
              <a:t>Макет настроен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не использовать его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0608705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50734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607469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047112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61550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39823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58933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355274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6928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20696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427803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526167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12410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60891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302603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98855516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59511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08172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2925397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610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023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935582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641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4DE5F95-17CD-4A3F-B364-D667D9976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48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F6A9205-F2FD-4695-88A8-52015325C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6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32066F6-6BDC-4A5C-BE0B-2B8976792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58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23592" y="394145"/>
            <a:ext cx="9179128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359D7EC-442E-4A74-AF68-F9F3464FC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" y="335884"/>
            <a:ext cx="1665267" cy="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4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351584" y="379859"/>
            <a:ext cx="9251136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F06D200-80BD-47FF-AE21-E5551AF192B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" y="344506"/>
            <a:ext cx="1559923" cy="3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3" r:id="rId2"/>
    <p:sldLayoutId id="2147483776" r:id="rId3"/>
    <p:sldLayoutId id="2147483777" r:id="rId4"/>
    <p:sldLayoutId id="2147483690" r:id="rId5"/>
    <p:sldLayoutId id="2147483793" r:id="rId6"/>
    <p:sldLayoutId id="2147483691" r:id="rId7"/>
    <p:sldLayoutId id="2147483760" r:id="rId8"/>
    <p:sldLayoutId id="2147483779" r:id="rId9"/>
    <p:sldLayoutId id="2147483748" r:id="rId10"/>
    <p:sldLayoutId id="2147483772" r:id="rId11"/>
    <p:sldLayoutId id="2147483778" r:id="rId12"/>
    <p:sldLayoutId id="2147483762" r:id="rId13"/>
    <p:sldLayoutId id="2147483763" r:id="rId14"/>
    <p:sldLayoutId id="2147483765" r:id="rId15"/>
    <p:sldLayoutId id="2147483768" r:id="rId16"/>
    <p:sldLayoutId id="2147483769" r:id="rId17"/>
    <p:sldLayoutId id="2147483746" r:id="rId18"/>
    <p:sldLayoutId id="2147483764" r:id="rId19"/>
    <p:sldLayoutId id="2147483771" r:id="rId20"/>
    <p:sldLayoutId id="2147483774" r:id="rId21"/>
    <p:sldLayoutId id="2147483775" r:id="rId22"/>
    <p:sldLayoutId id="2147483770" r:id="rId23"/>
    <p:sldLayoutId id="2147483695" r:id="rId24"/>
    <p:sldLayoutId id="2147483697" r:id="rId25"/>
    <p:sldLayoutId id="2147483759" r:id="rId26"/>
    <p:sldLayoutId id="2147483698" r:id="rId27"/>
    <p:sldLayoutId id="2147483767" r:id="rId28"/>
    <p:sldLayoutId id="2147483799" r:id="rId29"/>
    <p:sldLayoutId id="2147483800" r:id="rId30"/>
    <p:sldLayoutId id="2147483798" r:id="rId31"/>
    <p:sldLayoutId id="2147483803" r:id="rId32"/>
    <p:sldLayoutId id="2147483804" r:id="rId33"/>
    <p:sldLayoutId id="2147483842" r:id="rId3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EEECE1"/>
                </a:solidFill>
              </a:rPr>
              <a:t>Gazprom </a:t>
            </a:r>
            <a:r>
              <a:rPr lang="en-US" sz="1000" dirty="0" err="1">
                <a:solidFill>
                  <a:srgbClr val="EEECE1"/>
                </a:solidFill>
              </a:rPr>
              <a:t>Neft</a:t>
            </a:r>
            <a:endParaRPr lang="ru-RU" sz="1000" dirty="0">
              <a:solidFill>
                <a:srgbClr val="EEECE1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351584" y="379859"/>
            <a:ext cx="9251136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F06D200-80BD-47FF-AE21-E5551AF192B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" y="344506"/>
            <a:ext cx="1559923" cy="3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30A643-3C2C-0942-82AA-D22A8ABD4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8731" y="3888824"/>
            <a:ext cx="7457829" cy="1196360"/>
          </a:xfrm>
        </p:spPr>
        <p:txBody>
          <a:bodyPr/>
          <a:lstStyle/>
          <a:p>
            <a:r>
              <a:rPr lang="ru-RU" sz="2000" b="0" dirty="0">
                <a:latin typeface="+mj-lt"/>
              </a:rPr>
              <a:t>Д.А. Пушкарский</a:t>
            </a:r>
          </a:p>
          <a:p>
            <a:r>
              <a:rPr lang="ru-RU" sz="1400" b="0" dirty="0">
                <a:latin typeface="PF Din Text Cond Pro Light (Основной текст)"/>
              </a:rPr>
              <a:t>Заместитель главного инженера по оперативно-технологическому и противоаварийному управлению – директор Ситуационно-аналитического центра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359BF2A-FA8C-1A40-A5F1-344DE7D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883" y="1556792"/>
            <a:ext cx="6665589" cy="997196"/>
          </a:xfrm>
        </p:spPr>
        <p:txBody>
          <a:bodyPr/>
          <a:lstStyle/>
          <a:p>
            <a:r>
              <a:rPr lang="ru-RU" dirty="0"/>
              <a:t>Проблемы использования единой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информационной </a:t>
            </a:r>
            <a:r>
              <a:rPr lang="ru-RU" dirty="0"/>
              <a:t>модели сети в ПТК АСТУ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разных </a:t>
            </a:r>
            <a:r>
              <a:rPr lang="ru-RU" dirty="0"/>
              <a:t>производителей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D37B83-4210-C54F-9707-36B376A9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февраль 2023 г.  </a:t>
            </a:r>
            <a:r>
              <a:rPr lang="en-US" dirty="0"/>
              <a:t>I  </a:t>
            </a:r>
            <a:r>
              <a:rPr lang="ru-RU" dirty="0"/>
              <a:t>г. </a:t>
            </a:r>
            <a:r>
              <a:rPr lang="ru-RU" dirty="0" smtClean="0"/>
              <a:t>Сочи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3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80728"/>
            <a:ext cx="109982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-2" y="4293097"/>
            <a:ext cx="2783634" cy="2041718"/>
          </a:xfrm>
          <a:prstGeom prst="rect">
            <a:avLst/>
          </a:prstGeom>
          <a:solidFill>
            <a:srgbClr val="D9E7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9125" y="1101223"/>
            <a:ext cx="777066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/>
              <a:t>Национальные стандарты </a:t>
            </a:r>
            <a:r>
              <a:rPr lang="ru-RU" sz="1600" dirty="0"/>
              <a:t>Российской Федерации. Единая энергетическая система и изолированно работающие энергосистемы. </a:t>
            </a:r>
            <a:r>
              <a:rPr lang="ru-RU" sz="1600" dirty="0" smtClean="0"/>
              <a:t>Информационная </a:t>
            </a:r>
            <a:r>
              <a:rPr lang="ru-RU" sz="1600" dirty="0"/>
              <a:t>модель </a:t>
            </a:r>
            <a:r>
              <a:rPr lang="ru-RU" sz="1600" dirty="0" smtClean="0"/>
              <a:t>электроэнергетики</a:t>
            </a:r>
            <a:r>
              <a:rPr lang="en-US" sz="1600" dirty="0"/>
              <a:t>.</a:t>
            </a:r>
            <a:endParaRPr lang="ru-RU" sz="1600" dirty="0"/>
          </a:p>
        </p:txBody>
      </p:sp>
      <p:graphicFrame>
        <p:nvGraphicFramePr>
          <p:cNvPr id="1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597701"/>
              </p:ext>
            </p:extLst>
          </p:nvPr>
        </p:nvGraphicFramePr>
        <p:xfrm>
          <a:off x="911424" y="2132856"/>
          <a:ext cx="10153128" cy="1759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562">
                  <a:extLst>
                    <a:ext uri="{9D8B030D-6E8A-4147-A177-3AD203B41FA5}">
                      <a16:colId xmlns:a16="http://schemas.microsoft.com/office/drawing/2014/main" xmlns="" val="2568100652"/>
                    </a:ext>
                  </a:extLst>
                </a:gridCol>
                <a:gridCol w="8539566">
                  <a:extLst>
                    <a:ext uri="{9D8B030D-6E8A-4147-A177-3AD203B41FA5}">
                      <a16:colId xmlns:a16="http://schemas.microsoft.com/office/drawing/2014/main" xmlns="" val="3924955138"/>
                    </a:ext>
                  </a:extLst>
                </a:gridCol>
              </a:tblGrid>
              <a:tr h="277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58651.1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Основные положения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622983"/>
                  </a:ext>
                </a:extLst>
              </a:tr>
              <a:tr h="277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Базисный профиль информационной модели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447998"/>
                  </a:ext>
                </a:extLst>
              </a:tr>
              <a:tr h="277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Профиль информационной модели линий электропередачи и электросетевого оборудования напряжением 110 - 750 </a:t>
                      </a:r>
                      <a:r>
                        <a:rPr lang="ru-RU" sz="1400" b="0" dirty="0" err="1" smtClean="0"/>
                        <a:t>кВ</a:t>
                      </a:r>
                      <a:endParaRPr lang="ru-RU" sz="1400" b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902492"/>
                  </a:ext>
                </a:extLst>
              </a:tr>
              <a:tr h="277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Профиль информационной модели генерирующего оборудования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824896"/>
                  </a:ext>
                </a:extLst>
              </a:tr>
              <a:tr h="308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Профиль информационной модели коммерческого учета электрической энергии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9918"/>
                  </a:ext>
                </a:extLst>
              </a:tr>
              <a:tr h="308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+mj-lt"/>
                        </a:rPr>
                        <a:t>ГОСТ Р 58651.6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0" dirty="0" smtClean="0"/>
                        <a:t>Профиль информационной</a:t>
                      </a:r>
                      <a:r>
                        <a:rPr lang="ru-RU" sz="1400" b="0" baseline="0" dirty="0" smtClean="0"/>
                        <a:t> модели линий электропередачи и электросетевого оборудования напряжением 0,4-35 </a:t>
                      </a:r>
                      <a:r>
                        <a:rPr lang="ru-RU" sz="1400" b="0" baseline="0" dirty="0" err="1" smtClean="0"/>
                        <a:t>кВ</a:t>
                      </a:r>
                      <a:endParaRPr lang="ru-RU" sz="14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7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7848" y="4414236"/>
            <a:ext cx="655272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Профиль информационной модели графического обмена данными</a:t>
            </a:r>
            <a:endParaRPr lang="en-US" sz="1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086854" y="4368070"/>
            <a:ext cx="1621432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000" dirty="0" smtClean="0">
                <a:latin typeface="+mj-lt"/>
              </a:rPr>
              <a:t>Отсутствующие стандарты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7848" y="4934018"/>
            <a:ext cx="689246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Профиль информационной модели передачи </a:t>
            </a:r>
            <a:r>
              <a:rPr lang="ru-RU" sz="1400" dirty="0"/>
              <a:t>и </a:t>
            </a:r>
            <a:r>
              <a:rPr lang="ru-RU" sz="1400" dirty="0" smtClean="0"/>
              <a:t>распределения </a:t>
            </a:r>
            <a:r>
              <a:rPr lang="ru-RU" sz="1400" dirty="0"/>
              <a:t>электроэнергии</a:t>
            </a:r>
            <a:endParaRPr lang="ru-RU" sz="1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727848" y="5428029"/>
            <a:ext cx="68997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Профиль информационной модели технического обслуживания </a:t>
            </a:r>
            <a:r>
              <a:rPr lang="ru-RU" sz="1400" dirty="0"/>
              <a:t>и </a:t>
            </a:r>
            <a:r>
              <a:rPr lang="ru-RU" sz="1400" dirty="0" smtClean="0"/>
              <a:t>ремонта </a:t>
            </a:r>
            <a:r>
              <a:rPr lang="ru-RU" sz="1400" dirty="0"/>
              <a:t>оборудования</a:t>
            </a:r>
            <a:endParaRPr lang="ru-RU" sz="1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727848" y="5950188"/>
            <a:ext cx="68997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Профиль информационной модели </a:t>
            </a:r>
            <a:r>
              <a:rPr lang="ru-RU" sz="1400" dirty="0" smtClean="0"/>
              <a:t>технологического </a:t>
            </a:r>
            <a:r>
              <a:rPr lang="ru-RU" sz="1400" dirty="0"/>
              <a:t>присоединения и перспективного развития</a:t>
            </a:r>
            <a:endParaRPr lang="ru-RU" sz="1400" dirty="0" smtClean="0"/>
          </a:p>
        </p:txBody>
      </p:sp>
      <p:sp>
        <p:nvSpPr>
          <p:cNvPr id="30" name="Полилиния 29"/>
          <p:cNvSpPr/>
          <p:nvPr/>
        </p:nvSpPr>
        <p:spPr>
          <a:xfrm>
            <a:off x="3135428" y="4293495"/>
            <a:ext cx="631132" cy="2041320"/>
          </a:xfrm>
          <a:custGeom>
            <a:avLst/>
            <a:gdLst>
              <a:gd name="connsiteX0" fmla="*/ 91048 w 706679"/>
              <a:gd name="connsiteY0" fmla="*/ 4930975 h 4930975"/>
              <a:gd name="connsiteX1" fmla="*/ 91048 w 706679"/>
              <a:gd name="connsiteY1" fmla="*/ 0 h 4930975"/>
              <a:gd name="connsiteX2" fmla="*/ 160480 w 706679"/>
              <a:gd name="connsiteY2" fmla="*/ 0 h 4930975"/>
              <a:gd name="connsiteX3" fmla="*/ 706679 w 706679"/>
              <a:gd name="connsiteY3" fmla="*/ 2465489 h 4930975"/>
              <a:gd name="connsiteX4" fmla="*/ 160480 w 706679"/>
              <a:gd name="connsiteY4" fmla="*/ 4930975 h 4930975"/>
              <a:gd name="connsiteX5" fmla="*/ 0 w 706679"/>
              <a:gd name="connsiteY5" fmla="*/ 4930975 h 4930975"/>
              <a:gd name="connsiteX6" fmla="*/ 0 w 706679"/>
              <a:gd name="connsiteY6" fmla="*/ 0 h 4930975"/>
              <a:gd name="connsiteX7" fmla="*/ 58608 w 706679"/>
              <a:gd name="connsiteY7" fmla="*/ 0 h 4930975"/>
              <a:gd name="connsiteX8" fmla="*/ 58608 w 706679"/>
              <a:gd name="connsiteY8" fmla="*/ 4930975 h 49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679" h="4930975">
                <a:moveTo>
                  <a:pt x="91048" y="4930975"/>
                </a:moveTo>
                <a:lnTo>
                  <a:pt x="91048" y="0"/>
                </a:lnTo>
                <a:lnTo>
                  <a:pt x="160480" y="0"/>
                </a:lnTo>
                <a:lnTo>
                  <a:pt x="706679" y="2465489"/>
                </a:lnTo>
                <a:lnTo>
                  <a:pt x="160480" y="4930975"/>
                </a:lnTo>
                <a:close/>
                <a:moveTo>
                  <a:pt x="0" y="4930975"/>
                </a:moveTo>
                <a:lnTo>
                  <a:pt x="0" y="0"/>
                </a:lnTo>
                <a:lnTo>
                  <a:pt x="58608" y="0"/>
                </a:lnTo>
                <a:lnTo>
                  <a:pt x="58608" y="4930975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343817"/>
            <a:ext cx="378196" cy="378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863599"/>
            <a:ext cx="378196" cy="3781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395292"/>
            <a:ext cx="378196" cy="3781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951165"/>
            <a:ext cx="378196" cy="37819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279576" y="354795"/>
            <a:ext cx="9251136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ctr"/>
            <a:r>
              <a:rPr lang="ru-RU" sz="2000" dirty="0" smtClean="0"/>
              <a:t>Существующее состояние описания информационных моделей сети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20336" y="692696"/>
            <a:ext cx="2736304" cy="5904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SCADA</a:t>
            </a:r>
            <a:endParaRPr lang="ru-RU" sz="2800" dirty="0"/>
          </a:p>
        </p:txBody>
      </p:sp>
      <p:sp>
        <p:nvSpPr>
          <p:cNvPr id="36" name="Объект 35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660797"/>
          </a:xfrm>
          <a:solidFill>
            <a:srgbClr val="DCE6F2"/>
          </a:solidFill>
        </p:spPr>
        <p:txBody>
          <a:bodyPr/>
          <a:lstStyle/>
          <a:p>
            <a:pPr marL="85725"/>
            <a:r>
              <a:rPr lang="ru-RU" dirty="0" smtClean="0"/>
              <a:t>Тренажер </a:t>
            </a:r>
            <a:r>
              <a:rPr lang="ru-RU" dirty="0"/>
              <a:t>диспетчера по переключениям и ликвидации технологических нарушений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Функциональность ПТК АСТУ и применение ГОСТов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3469109"/>
          </a:xfrm>
          <a:solidFill>
            <a:srgbClr val="DCE6F2"/>
          </a:solidFill>
        </p:spPr>
        <p:txBody>
          <a:bodyPr/>
          <a:lstStyle/>
          <a:p>
            <a:pPr marL="180975" indent="-95250">
              <a:buFont typeface="Arial" panose="020B0604020202020204" pitchFamily="34" charset="0"/>
              <a:buChar char="•"/>
            </a:pPr>
            <a:r>
              <a:rPr lang="ru-RU" dirty="0"/>
              <a:t>Управление режимами работы сети</a:t>
            </a:r>
            <a:endParaRPr lang="en-US" dirty="0"/>
          </a:p>
          <a:p>
            <a:pPr marL="180975" indent="-95250">
              <a:buFont typeface="Arial" panose="020B0604020202020204" pitchFamily="34" charset="0"/>
              <a:buChar char="•"/>
            </a:pPr>
            <a:r>
              <a:rPr lang="ru-RU" dirty="0"/>
              <a:t>Расчетные функции оценки состояния электрической сети, в </a:t>
            </a:r>
            <a:r>
              <a:rPr lang="ru-RU" dirty="0" err="1"/>
              <a:t>т.ч</a:t>
            </a:r>
            <a:r>
              <a:rPr lang="ru-RU" dirty="0"/>
              <a:t>. анализ потерь электроэнергии</a:t>
            </a:r>
          </a:p>
          <a:p>
            <a:pPr marL="180975" indent="-95250">
              <a:buFont typeface="Arial" panose="020B0604020202020204" pitchFamily="34" charset="0"/>
              <a:buChar char="•"/>
            </a:pPr>
            <a:r>
              <a:rPr lang="ru-RU" dirty="0"/>
              <a:t>Выполнение электротехнических расчетов и оптимизации режимов работы </a:t>
            </a:r>
            <a:r>
              <a:rPr lang="ru-RU" dirty="0" smtClean="0"/>
              <a:t>сети, ТКЗ</a:t>
            </a:r>
            <a:endParaRPr lang="ru-RU" dirty="0"/>
          </a:p>
          <a:p>
            <a:pPr marL="180975" indent="-95250">
              <a:buFont typeface="Arial" panose="020B0604020202020204" pitchFamily="34" charset="0"/>
              <a:buChar char="•"/>
            </a:pPr>
            <a:r>
              <a:rPr lang="ru-RU" dirty="0"/>
              <a:t>Прогнозирование режимов работы  электрической сети</a:t>
            </a:r>
          </a:p>
          <a:p>
            <a:pPr lvl="1" indent="-95250">
              <a:spcBef>
                <a:spcPts val="800"/>
              </a:spcBef>
              <a:buClr>
                <a:schemeClr val="accent1"/>
              </a:buClr>
              <a:buSzPct val="90000"/>
              <a:buNone/>
            </a:pPr>
            <a:endParaRPr lang="ru-RU" sz="1300" b="1" dirty="0">
              <a:solidFill>
                <a:srgbClr val="3C3C3C"/>
              </a:solidFill>
            </a:endParaRPr>
          </a:p>
          <a:p>
            <a:pPr lvl="1" indent="-95250">
              <a:spcBef>
                <a:spcPts val="800"/>
              </a:spcBef>
              <a:buClr>
                <a:schemeClr val="accent1"/>
              </a:buClr>
              <a:buSzPct val="90000"/>
              <a:buNone/>
            </a:pPr>
            <a:r>
              <a:rPr lang="ru-RU" sz="1300" dirty="0">
                <a:solidFill>
                  <a:srgbClr val="3C3C3C"/>
                </a:solidFill>
                <a:latin typeface="+mj-lt"/>
              </a:rPr>
              <a:t>ГОСТ Р 58651.2, ГОСТ Р 58651.3.</a:t>
            </a:r>
          </a:p>
          <a:p>
            <a:pPr marL="85725" lvl="1" indent="0">
              <a:spcBef>
                <a:spcPts val="800"/>
              </a:spcBef>
              <a:buClr>
                <a:schemeClr val="accent1"/>
              </a:buClr>
              <a:buSzPct val="90000"/>
              <a:buNone/>
            </a:pPr>
            <a:r>
              <a:rPr lang="ru-RU" dirty="0" smtClean="0"/>
              <a:t>Неполное описание существующими </a:t>
            </a:r>
            <a:r>
              <a:rPr lang="ru-RU" dirty="0"/>
              <a:t>ГОСТ 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611120" cy="4621237"/>
          </a:xfrm>
          <a:solidFill>
            <a:srgbClr val="DCE6F2"/>
          </a:solidFill>
          <a:ln>
            <a:noFill/>
          </a:ln>
        </p:spPr>
        <p:txBody>
          <a:bodyPr/>
          <a:lstStyle/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Фиксация отключений на основе анализа сигналов устройств (УТМ, ИКЗ, приборы учета и т.д.) и информации, полученной по звонкам потребителей</a:t>
            </a:r>
          </a:p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Определение поврежденного участка</a:t>
            </a:r>
          </a:p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Изолирование повреждения и восстановление нормальной схем сети</a:t>
            </a:r>
          </a:p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Информирование, отчетность  по отключениям потребителей</a:t>
            </a:r>
          </a:p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Автоматический расчет показателей надежности, </a:t>
            </a:r>
            <a:r>
              <a:rPr lang="ru-RU" sz="1300" dirty="0" err="1"/>
              <a:t>недоотпуска</a:t>
            </a:r>
            <a:r>
              <a:rPr lang="ru-RU" sz="1300" dirty="0"/>
              <a:t> электроэнергии и времени прекращения электроснабжения</a:t>
            </a:r>
          </a:p>
          <a:p>
            <a:pPr lvl="1" indent="-95250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Управление заявками на изменение эксплуатационного состояния оборудования</a:t>
            </a:r>
          </a:p>
          <a:p>
            <a:pPr marL="85725" lvl="1" indent="0">
              <a:spcAft>
                <a:spcPts val="300"/>
              </a:spcAft>
              <a:buClr>
                <a:schemeClr val="accent1"/>
              </a:buClr>
              <a:buNone/>
            </a:pPr>
            <a:r>
              <a:rPr lang="ru-RU" sz="1300" dirty="0" smtClean="0">
                <a:solidFill>
                  <a:srgbClr val="3C3C3C"/>
                </a:solidFill>
                <a:latin typeface="+mj-lt"/>
              </a:rPr>
              <a:t>ГОСТ </a:t>
            </a:r>
            <a:r>
              <a:rPr lang="ru-RU" sz="1300" dirty="0">
                <a:solidFill>
                  <a:srgbClr val="3C3C3C"/>
                </a:solidFill>
                <a:latin typeface="+mj-lt"/>
              </a:rPr>
              <a:t>Р 58651.2, ГОСТ Р 58651.3, ГОСТ Р 58651.5.</a:t>
            </a:r>
          </a:p>
          <a:p>
            <a:pPr marL="85725" lvl="1" indent="0">
              <a:spcAft>
                <a:spcPts val="300"/>
              </a:spcAft>
              <a:buClr>
                <a:schemeClr val="accent1"/>
              </a:buClr>
              <a:buNone/>
            </a:pPr>
            <a:r>
              <a:rPr lang="ru-RU" sz="1300" dirty="0"/>
              <a:t>ГОСТы содержат избыточный набор атрибутов для организации </a:t>
            </a:r>
            <a:r>
              <a:rPr lang="en-US" sz="1300" dirty="0" smtClean="0"/>
              <a:t>OMS</a:t>
            </a:r>
            <a:endParaRPr lang="ru-RU" sz="1300" dirty="0">
              <a:solidFill>
                <a:srgbClr val="D52B1E"/>
              </a:solidFill>
              <a:latin typeface="+mj-lt"/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2533005"/>
          </a:xfrm>
          <a:solidFill>
            <a:srgbClr val="DCE6F2"/>
          </a:solidFill>
        </p:spPr>
        <p:txBody>
          <a:bodyPr/>
          <a:lstStyle/>
          <a:p>
            <a:pPr lvl="1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Сбор, передача и отображение телеинформации (ТИ, ТС, АПТС), схемы сети, объектов</a:t>
            </a:r>
          </a:p>
          <a:p>
            <a:pPr lvl="1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Дистанционное управление коммутационными аппаратами</a:t>
            </a:r>
          </a:p>
          <a:p>
            <a:pPr lvl="1">
              <a:spcAft>
                <a:spcPts val="300"/>
              </a:spcAft>
              <a:buClr>
                <a:schemeClr val="accent1"/>
              </a:buClr>
            </a:pPr>
            <a:r>
              <a:rPr lang="ru-RU" sz="1300" dirty="0"/>
              <a:t>Формирование АПП</a:t>
            </a:r>
          </a:p>
          <a:p>
            <a:pPr lvl="1">
              <a:spcAft>
                <a:spcPts val="300"/>
              </a:spcAft>
              <a:buClr>
                <a:schemeClr val="accent1"/>
              </a:buClr>
            </a:pPr>
            <a:endParaRPr lang="ru-RU" sz="1300" dirty="0"/>
          </a:p>
          <a:p>
            <a:pPr lvl="1">
              <a:spcAft>
                <a:spcPts val="300"/>
              </a:spcAft>
              <a:buClr>
                <a:schemeClr val="accent1"/>
              </a:buClr>
              <a:buNone/>
            </a:pPr>
            <a:r>
              <a:rPr lang="ru-RU" sz="1300" b="1" dirty="0"/>
              <a:t>ГОСТ Р 58651.2, ГОСТ Р 58651.3. </a:t>
            </a:r>
          </a:p>
          <a:p>
            <a:pPr marL="0" lvl="1" indent="0">
              <a:spcAft>
                <a:spcPts val="300"/>
              </a:spcAft>
              <a:buClr>
                <a:schemeClr val="accent1"/>
              </a:buClr>
              <a:buNone/>
            </a:pPr>
            <a:r>
              <a:rPr lang="ru-RU" sz="1300" dirty="0"/>
              <a:t>ГОСТы содержат избыточный набор атрибутов для организации </a:t>
            </a:r>
            <a:r>
              <a:rPr lang="en-US" sz="1300" dirty="0"/>
              <a:t>SCADA</a:t>
            </a:r>
            <a:endParaRPr lang="ru-RU" sz="1300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2800" dirty="0"/>
              <a:t>OMS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2800" dirty="0"/>
              <a:t>DMS</a:t>
            </a:r>
            <a:endParaRPr lang="ru-RU" sz="2800" dirty="0"/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800" dirty="0"/>
              <a:t>DTS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264352" y="980730"/>
            <a:ext cx="0" cy="504054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9336" y="2826919"/>
            <a:ext cx="859904" cy="29523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260648"/>
            <a:ext cx="5184576" cy="431355"/>
          </a:xfrm>
        </p:spPr>
        <p:txBody>
          <a:bodyPr/>
          <a:lstStyle/>
          <a:p>
            <a:pPr algn="ctr"/>
            <a:r>
              <a:rPr lang="ru-RU" sz="2000" dirty="0" smtClean="0"/>
              <a:t>Существующий  обмен информации</a:t>
            </a:r>
            <a:endParaRPr lang="ru-RU" sz="2000" dirty="0"/>
          </a:p>
        </p:txBody>
      </p:sp>
      <p:graphicFrame>
        <p:nvGraphicFramePr>
          <p:cNvPr id="5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71927"/>
              </p:ext>
            </p:extLst>
          </p:nvPr>
        </p:nvGraphicFramePr>
        <p:xfrm>
          <a:off x="839415" y="2571527"/>
          <a:ext cx="11040125" cy="3466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647"/>
                <a:gridCol w="1431912"/>
                <a:gridCol w="6928434"/>
                <a:gridCol w="2111132">
                  <a:extLst>
                    <a:ext uri="{9D8B030D-6E8A-4147-A177-3AD203B41FA5}">
                      <a16:colId xmlns:a16="http://schemas.microsoft.com/office/drawing/2014/main" xmlns="" val="2568100652"/>
                    </a:ext>
                  </a:extLst>
                </a:gridCol>
              </a:tblGrid>
              <a:tr h="420036">
                <a:tc>
                  <a:txBody>
                    <a:bodyPr/>
                    <a:lstStyle/>
                    <a:p>
                      <a:endParaRPr lang="ru-RU" sz="12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СУПА</a:t>
                      </a:r>
                      <a:endParaRPr lang="ru-RU" sz="1200" b="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Данные по объектам электросетевой инфраструктуры. Данные по топологии сети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ГОСТ Р 58651.2 ГОСТ Р 58651.3 </a:t>
                      </a:r>
                      <a:r>
                        <a:rPr lang="ru-RU" sz="1200" baseline="0" dirty="0" smtClean="0"/>
                        <a:t>Неполный охват</a:t>
                      </a:r>
                      <a:endParaRPr lang="ru-RU" sz="1200" b="0" baseline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447998"/>
                  </a:ext>
                </a:extLst>
              </a:tr>
              <a:tr h="332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ПК «ОЖУР»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effectLst/>
                        </a:rPr>
                        <a:t>Электронный оперативный журнал, с элементами системы поддержки принятия решений диспетчером.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 утвержденного профиля</a:t>
                      </a:r>
                      <a:endParaRPr lang="ru-RU" sz="12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902492"/>
                  </a:ext>
                </a:extLst>
              </a:tr>
              <a:tr h="3323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ПК «Аварийность»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effectLst/>
                        </a:rPr>
                        <a:t>Информация</a:t>
                      </a:r>
                      <a:r>
                        <a:rPr lang="ru-RU" sz="1200" kern="1200" baseline="0" dirty="0" smtClean="0">
                          <a:effectLst/>
                        </a:rPr>
                        <a:t> об отключениях. </a:t>
                      </a:r>
                      <a:r>
                        <a:rPr lang="ru-RU" sz="1200" kern="1200" dirty="0" smtClean="0">
                          <a:effectLst/>
                        </a:rPr>
                        <a:t>Программный продукт, обеспечивающий учёт аварийности Общества.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Нет утвержденного профиля</a:t>
                      </a:r>
                      <a:endParaRPr lang="ru-RU" sz="12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824896"/>
                  </a:ext>
                </a:extLst>
              </a:tr>
              <a:tr h="42003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ОЖУР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САЦ Минэнерго</a:t>
                      </a:r>
                      <a:endParaRPr lang="ru-RU" sz="1200" b="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effectLst/>
                        </a:rPr>
                        <a:t>Сводка отключений зарегистрированных в ОЖУР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Нет утвержденного профиля</a:t>
                      </a:r>
                      <a:endParaRPr lang="ru-RU" sz="12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9918"/>
                  </a:ext>
                </a:extLst>
              </a:tr>
              <a:tr h="2445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1С: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CRM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effectLst/>
                        </a:rPr>
                        <a:t>Система взаимодействия с клиентами. Информирование потребителей об </a:t>
                      </a:r>
                      <a:r>
                        <a:rPr lang="ru-RU" sz="1200" kern="1200" dirty="0" err="1" smtClean="0">
                          <a:effectLst/>
                        </a:rPr>
                        <a:t>обесточениях</a:t>
                      </a:r>
                      <a:r>
                        <a:rPr lang="ru-RU" sz="1200" kern="1200" dirty="0" smtClean="0">
                          <a:effectLst/>
                        </a:rPr>
                        <a:t>.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</a:t>
                      </a:r>
                      <a:r>
                        <a:rPr lang="ru-RU" sz="1200" baseline="0" dirty="0" smtClean="0"/>
                        <a:t> утвержденного профиля</a:t>
                      </a:r>
                      <a:endParaRPr lang="ru-RU" sz="12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356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АИС «КИС Баланс»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Формирование и функционирование единого информационного пространства в сфере учета электроэнергии в электрических сетях 0,4-220 </a:t>
                      </a:r>
                      <a:r>
                        <a:rPr lang="ru-RU" sz="1200" kern="1200" dirty="0" err="1" smtClean="0">
                          <a:effectLst/>
                        </a:rPr>
                        <a:t>кВ.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ГОСТ Р 58651.2, ГОСТ Р 58651.3, ГОСТ Р 58651.5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Неполный охват</a:t>
                      </a:r>
                      <a:endParaRPr lang="ru-RU" sz="1200" b="0" baseline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3323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КГИС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effectLst/>
                        </a:rPr>
                        <a:t>Корпоративная геоинформационная система, содержащая информацию о </a:t>
                      </a:r>
                      <a:r>
                        <a:rPr lang="ru-RU" sz="1200" kern="1200" dirty="0" err="1" smtClean="0">
                          <a:effectLst/>
                        </a:rPr>
                        <a:t>геокоординатах</a:t>
                      </a:r>
                      <a:r>
                        <a:rPr lang="ru-RU" sz="1200" kern="1200" dirty="0" smtClean="0">
                          <a:effectLst/>
                        </a:rPr>
                        <a:t> электросетевых объектов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Нет утвержденного профиля</a:t>
                      </a:r>
                      <a:endParaRPr lang="ru-RU" sz="1200" b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955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/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ОИК 6-20 </a:t>
                      </a:r>
                      <a:r>
                        <a:rPr lang="ru-RU" sz="1200" dirty="0" err="1" smtClean="0"/>
                        <a:t>кВ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Оперативно-информационный комплекс, предназначенный для получения данных о текущем режиме энергетической системы, обработки поступающей информации и выдачи оперативному персоналу всех изменений режима, состояния оборудования и аварийно-предупредительных сообщений в режиме реального времени.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ГОСТ Р 58651.3 Неполный охват</a:t>
                      </a:r>
                      <a:endParaRPr lang="ru-RU" sz="1200" b="0" baseline="0" dirty="0" smtClean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cxnSp>
        <p:nvCxnSpPr>
          <p:cNvPr id="57" name="Прямая со стрелкой 56"/>
          <p:cNvCxnSpPr>
            <a:stCxn id="7" idx="3"/>
          </p:cNvCxnSpPr>
          <p:nvPr/>
        </p:nvCxnSpPr>
        <p:spPr>
          <a:xfrm>
            <a:off x="1042407" y="2132856"/>
            <a:ext cx="28803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998365" y="3186959"/>
            <a:ext cx="277291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998365" y="4725144"/>
            <a:ext cx="277291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998365" y="3546999"/>
            <a:ext cx="288032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998365" y="5347199"/>
            <a:ext cx="277291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998365" y="3907039"/>
            <a:ext cx="277291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998365" y="5779247"/>
            <a:ext cx="268907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998365" y="4223584"/>
            <a:ext cx="268907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998365" y="2826919"/>
            <a:ext cx="288032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983432" y="2826919"/>
            <a:ext cx="4192" cy="2952328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6255" y="6055404"/>
            <a:ext cx="11593288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dirty="0" smtClean="0">
                <a:latin typeface="+mj-lt"/>
              </a:rPr>
              <a:t>Примечание: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100" dirty="0" smtClean="0"/>
              <a:t>Интеграция между программными комплексами создавалась до выхода </a:t>
            </a:r>
            <a:r>
              <a:rPr lang="ru-RU" sz="1100" dirty="0"/>
              <a:t>ГОСТ серии Р </a:t>
            </a:r>
            <a:r>
              <a:rPr lang="ru-RU" sz="1100" dirty="0" smtClean="0"/>
              <a:t>58651.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42246"/>
              </p:ext>
            </p:extLst>
          </p:nvPr>
        </p:nvGraphicFramePr>
        <p:xfrm>
          <a:off x="837531" y="1276865"/>
          <a:ext cx="11040127" cy="1179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5"/>
                <a:gridCol w="1440160"/>
                <a:gridCol w="6912768"/>
                <a:gridCol w="2111134"/>
              </a:tblGrid>
              <a:tr h="4865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1" dirty="0" smtClean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="0" dirty="0" smtClean="0">
                          <a:latin typeface="+mj-lt"/>
                        </a:rPr>
                        <a:t>ПТК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="0" dirty="0" smtClean="0">
                          <a:latin typeface="+mj-lt"/>
                        </a:rPr>
                        <a:t>Основные функции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j-lt"/>
                        </a:rPr>
                        <a:t>ГОСТ, содержащий атрибуты передаваемой</a:t>
                      </a:r>
                      <a:r>
                        <a:rPr lang="ru-RU" sz="1200" b="0" baseline="0" dirty="0" smtClean="0">
                          <a:latin typeface="+mj-lt"/>
                        </a:rPr>
                        <a:t> информации</a:t>
                      </a:r>
                      <a:endParaRPr lang="ru-RU" sz="12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6301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dirty="0" smtClean="0"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="0" dirty="0" smtClean="0"/>
                        <a:t>СК-11</a:t>
                      </a:r>
                      <a:r>
                        <a:rPr lang="ru-RU" sz="1200" b="0" baseline="0" dirty="0" smtClean="0"/>
                        <a:t> СО ЕЭС</a:t>
                      </a:r>
                      <a:endParaRPr lang="ru-RU" sz="1200" b="0" dirty="0" smtClean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b="0" dirty="0" smtClean="0"/>
                        <a:t>Передача данных по приказу</a:t>
                      </a:r>
                      <a:r>
                        <a:rPr lang="ru-RU" sz="1200" b="0" baseline="0" dirty="0" smtClean="0"/>
                        <a:t> Минэнерго РФ от 13.02.19 </a:t>
                      </a:r>
                      <a:r>
                        <a:rPr lang="ru-RU" sz="1200" b="0" dirty="0" smtClean="0"/>
                        <a:t>№102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ГОСТ Р 58651.3. Неполный охват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</a:tr>
              <a:tr h="280216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000" b="1" dirty="0" smtClean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b="0" dirty="0" smtClean="0"/>
                        <a:t>Передача данных базисного</a:t>
                      </a:r>
                      <a:r>
                        <a:rPr lang="ru-RU" sz="1200" b="0" baseline="0" dirty="0" smtClean="0"/>
                        <a:t> профиля </a:t>
                      </a:r>
                      <a:r>
                        <a:rPr lang="ru-RU" sz="1200" b="0" dirty="0" smtClean="0"/>
                        <a:t>СО ЕЭС. Информация об изменении состояния объектов, оборудования (изменения положения коммутационных аппаратов на схеме, ТС о срабатывании РЗА)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ГОСТ Р 58651.2.</a:t>
                      </a:r>
                      <a:r>
                        <a:rPr lang="ru-RU" sz="1200" b="0" baseline="0" dirty="0" smtClean="0"/>
                        <a:t> Неполный охват</a:t>
                      </a:r>
                      <a:endParaRPr lang="ru-RU" sz="1200" b="0" dirty="0"/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700" y="4023529"/>
            <a:ext cx="95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CIM </a:t>
            </a:r>
            <a:r>
              <a:rPr lang="en-US" dirty="0" smtClean="0">
                <a:latin typeface="+mj-lt"/>
              </a:rPr>
              <a:t>Q3</a:t>
            </a:r>
            <a:endParaRPr lang="en-US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336" y="1809690"/>
            <a:ext cx="923071" cy="64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Проект ПТК </a:t>
            </a:r>
            <a:r>
              <a:rPr lang="en-US" dirty="0">
                <a:latin typeface="+mj-lt"/>
              </a:rPr>
              <a:t>CIM</a:t>
            </a:r>
          </a:p>
        </p:txBody>
      </p:sp>
    </p:spTree>
    <p:extLst>
      <p:ext uri="{BB962C8B-B14F-4D97-AF65-F5344CB8AC3E}">
        <p14:creationId xmlns:p14="http://schemas.microsoft.com/office/powerpoint/2010/main" val="30689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FDC136-E339-40A3-9C20-FFF56678BE8D}"/>
              </a:ext>
            </a:extLst>
          </p:cNvPr>
          <p:cNvSpPr txBox="1"/>
          <p:nvPr/>
        </p:nvSpPr>
        <p:spPr>
          <a:xfrm>
            <a:off x="2356332" y="304868"/>
            <a:ext cx="7960754" cy="36932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dirty="0"/>
              <a:t>Подходы </a:t>
            </a:r>
            <a:r>
              <a:rPr lang="ru-RU" dirty="0" smtClean="0"/>
              <a:t>по реализации моделей в </a:t>
            </a:r>
            <a:r>
              <a:rPr lang="ru-RU" dirty="0"/>
              <a:t>различных системах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56096"/>
              </p:ext>
            </p:extLst>
          </p:nvPr>
        </p:nvGraphicFramePr>
        <p:xfrm>
          <a:off x="573675" y="980728"/>
          <a:ext cx="10972931" cy="1257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132"/>
                <a:gridCol w="2329191"/>
                <a:gridCol w="1998160"/>
                <a:gridCol w="2395498"/>
                <a:gridCol w="224095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Система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классов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системах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 них описанных</a:t>
                      </a:r>
                      <a:r>
                        <a:rPr lang="ru-RU" sz="1400" baseline="0" dirty="0" smtClean="0"/>
                        <a:t> в ГОСТах </a:t>
                      </a:r>
                      <a:r>
                        <a:rPr lang="en-US" sz="1400" baseline="0" dirty="0" smtClean="0"/>
                        <a:t>CIM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Имеющиеся классы необходимые</a:t>
                      </a:r>
                      <a:r>
                        <a:rPr lang="ru-RU" sz="1400" baseline="0" dirty="0" smtClean="0"/>
                        <a:t> для </a:t>
                      </a:r>
                      <a:r>
                        <a:rPr lang="en-US" sz="1400" baseline="0" dirty="0" smtClean="0"/>
                        <a:t>SCADA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Классы требующие описание для </a:t>
                      </a:r>
                      <a:r>
                        <a:rPr lang="en-US" sz="1400" baseline="0" dirty="0" smtClean="0"/>
                        <a:t>SCADA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Рассматриваемая ПТК АСТУ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Система </a:t>
                      </a:r>
                      <a:r>
                        <a:rPr lang="en-US" sz="1400" dirty="0" smtClean="0"/>
                        <a:t>q3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18809"/>
              </p:ext>
            </p:extLst>
          </p:nvPr>
        </p:nvGraphicFramePr>
        <p:xfrm>
          <a:off x="573674" y="2616552"/>
          <a:ext cx="10994934" cy="2762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34"/>
                <a:gridCol w="2592288"/>
                <a:gridCol w="3517969"/>
                <a:gridCol w="2890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Система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7F0"/>
                    </a:solidFill>
                  </a:tcPr>
                </a:tc>
              </a:tr>
              <a:tr h="12336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Рассматриваемая ПТК АСТУ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PFDinTextCondPro-Medium"/>
                        </a:rPr>
                        <a:t>73 класса не описанных действующими и разрабатываемыми ГОСТами </a:t>
                      </a:r>
                      <a:r>
                        <a:rPr lang="en-US" sz="1400" dirty="0" smtClean="0">
                          <a:sym typeface="PFDinTextCondPro-Medium"/>
                        </a:rPr>
                        <a:t>CIM</a:t>
                      </a:r>
                      <a:endParaRPr lang="ru-RU" sz="1400" dirty="0" smtClean="0">
                        <a:sym typeface="PFDinTextCondPro-Medium"/>
                      </a:endParaRPr>
                    </a:p>
                    <a:p>
                      <a:pPr marL="180975" indent="-18097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PFDinTextCondPro-Medium"/>
                        </a:rPr>
                        <a:t>18 классов генерирующее оборудование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PFDinTextCondPro-Medium"/>
                        </a:rPr>
                        <a:t>избыточные требования к профилю обмена информации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не работает с существующей базой </a:t>
                      </a:r>
                      <a:r>
                        <a:rPr lang="ru-RU" sz="1400" dirty="0" err="1" smtClean="0"/>
                        <a:t>АСУТОиР</a:t>
                      </a:r>
                      <a:endParaRPr lang="ru-RU" sz="1400" dirty="0" smtClean="0"/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подход</a:t>
                      </a:r>
                      <a:r>
                        <a:rPr lang="ru-RU" sz="1400" baseline="0" dirty="0" smtClean="0"/>
                        <a:t> к моделированию ЛЭП отличны от ГОСТ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PFDinTextCondPro-Medium"/>
                        </a:rPr>
                        <a:t>Изменение подхода к профилю информационного обмена с системами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PFDinTextCondPro-Medium"/>
                        </a:rPr>
                        <a:t>Создание базы данных оборудования по</a:t>
                      </a:r>
                      <a:r>
                        <a:rPr lang="ru-RU" sz="1400" baseline="0" dirty="0" smtClean="0">
                          <a:sym typeface="PFDinTextCondPro-Medium"/>
                        </a:rPr>
                        <a:t> требованиям </a:t>
                      </a:r>
                      <a:r>
                        <a:rPr lang="ru-RU" sz="1400" baseline="0" dirty="0" err="1" smtClean="0">
                          <a:sym typeface="PFDinTextCondPro-Medium"/>
                        </a:rPr>
                        <a:t>АСУТОиР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PFDinTextCondPro-Medium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Существующая информационная модель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единая модель сети 6 </a:t>
                      </a:r>
                      <a:r>
                        <a:rPr lang="ru-RU" sz="1400" baseline="0" dirty="0" err="1" smtClean="0"/>
                        <a:t>кВ</a:t>
                      </a:r>
                      <a:r>
                        <a:rPr lang="ru-RU" sz="1400" baseline="0" dirty="0" smtClean="0"/>
                        <a:t> и выше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ОЖУР журнал на модели сети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взаимодействие с потребителями</a:t>
                      </a:r>
                      <a:endParaRPr lang="en-US" sz="1400" baseline="0" dirty="0" smtClean="0"/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работа с существующей базой </a:t>
                      </a:r>
                      <a:r>
                        <a:rPr lang="ru-RU" sz="1400" baseline="0" dirty="0" err="1" smtClean="0"/>
                        <a:t>АСУТОиР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PFDinTextCondPro-Medium"/>
                        </a:rPr>
                        <a:t>не содержит всех классов</a:t>
                      </a:r>
                      <a:r>
                        <a:rPr lang="ru-RU" sz="1400" baseline="0" dirty="0" smtClean="0">
                          <a:sym typeface="PFDinTextCondPro-Medium"/>
                        </a:rPr>
                        <a:t> </a:t>
                      </a:r>
                      <a:r>
                        <a:rPr lang="ru-RU" sz="1400" dirty="0" smtClean="0">
                          <a:sym typeface="PFDinTextCondPro-Medium"/>
                        </a:rPr>
                        <a:t>для </a:t>
                      </a:r>
                      <a:r>
                        <a:rPr lang="en-US" sz="1400" dirty="0" smtClean="0">
                          <a:sym typeface="PFDinTextCondPro-Medium"/>
                        </a:rPr>
                        <a:t>SCADA </a:t>
                      </a:r>
                      <a:r>
                        <a:rPr lang="ru-RU" sz="1400" dirty="0" smtClean="0">
                          <a:sym typeface="PFDinTextCondPro-Medium"/>
                        </a:rPr>
                        <a:t>системы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ru-RU" sz="1400" dirty="0" smtClean="0">
                          <a:sym typeface="PFDinTextCondPro-Medium"/>
                        </a:rPr>
                        <a:t>Описание недостающих классов с учетом решаемых задач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PFDinTextCondPro-Medium"/>
                      </a:endParaRPr>
                    </a:p>
                  </a:txBody>
                  <a:tcPr marL="91072" marR="9107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71464" y="6084827"/>
            <a:ext cx="8570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Существующая информационная модель - задаче-ориентированный </a:t>
            </a:r>
            <a:r>
              <a:rPr lang="ru-RU" sz="1600" dirty="0"/>
              <a:t>подход </a:t>
            </a:r>
            <a:r>
              <a:rPr lang="ru-RU" sz="1600" dirty="0" smtClean="0"/>
              <a:t>, разработка приоритетных задач.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71464" y="5613272"/>
            <a:ext cx="843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Рассматриваемая ПТК АСТУ  - избыточность требований, жесткий подход к профилю загрузки информации.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7" y="5563969"/>
            <a:ext cx="432048" cy="4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6034236"/>
            <a:ext cx="4333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 flipH="1">
            <a:off x="-3" y="6021288"/>
            <a:ext cx="3927785" cy="576064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939" y="332656"/>
            <a:ext cx="5959341" cy="431355"/>
          </a:xfrm>
        </p:spPr>
        <p:txBody>
          <a:bodyPr/>
          <a:lstStyle/>
          <a:p>
            <a:r>
              <a:rPr lang="ru-RU" sz="2000" dirty="0" smtClean="0"/>
              <a:t>Проектируемая система интеграционных решений</a:t>
            </a:r>
            <a:endParaRPr lang="ru-RU" sz="20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248128" y="955856"/>
            <a:ext cx="4536504" cy="5065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32" name="Текст 13"/>
          <p:cNvSpPr txBox="1">
            <a:spLocks/>
          </p:cNvSpPr>
          <p:nvPr/>
        </p:nvSpPr>
        <p:spPr>
          <a:xfrm>
            <a:off x="7594730" y="1204586"/>
            <a:ext cx="4048116" cy="41410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j-lt"/>
              </a:rPr>
              <a:t>Планируемая интеграция </a:t>
            </a:r>
            <a:r>
              <a:rPr lang="en-US" sz="1800" dirty="0" smtClean="0">
                <a:latin typeface="+mj-lt"/>
              </a:rPr>
              <a:t>CIM </a:t>
            </a:r>
            <a:r>
              <a:rPr lang="ru-RU" sz="1800" dirty="0" smtClean="0">
                <a:latin typeface="+mj-lt"/>
              </a:rPr>
              <a:t>моделей</a:t>
            </a:r>
            <a:endParaRPr lang="ru-RU" sz="1800" dirty="0">
              <a:latin typeface="+mj-lt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7536160" y="1204587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бъект 10"/>
          <p:cNvSpPr txBox="1">
            <a:spLocks/>
          </p:cNvSpPr>
          <p:nvPr/>
        </p:nvSpPr>
        <p:spPr>
          <a:xfrm>
            <a:off x="7485144" y="1807536"/>
            <a:ext cx="4248472" cy="4104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Импорт данных по оборудованию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Импорт данных по географическим координатам ОЭЭ, включая опор ЛЭП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КИС Баланс по потребителям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Передача данных по </a:t>
            </a:r>
            <a:r>
              <a:rPr lang="ru-RU" sz="1600" dirty="0" smtClean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нарядам-допускам, распоряжениям, командам, бланкам</a:t>
            </a:r>
            <a:endParaRPr lang="ru-RU" sz="1600" dirty="0">
              <a:latin typeface="PF Din Text Cond Pro Ligh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Передача модели сети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Данные по отключениям в Минэнерго РФ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Данные по отключениям в ПК Аварийность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</a:t>
            </a:r>
            <a:r>
              <a:rPr lang="ru-RU" sz="1600" dirty="0" smtClean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потребителями, информирование</a:t>
            </a:r>
            <a:endParaRPr lang="en-US" sz="1600" dirty="0" smtClean="0">
              <a:latin typeface="PF Din Text Cond Pro Ligh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Экспорт модели в объеме базисного профиля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</a:t>
            </a:r>
            <a:r>
              <a:rPr lang="ru-RU" sz="1600" dirty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с моделями внешних ПТК </a:t>
            </a:r>
            <a:r>
              <a:rPr lang="ru-RU" sz="1600" dirty="0" smtClean="0">
                <a:latin typeface="PF Din Text Cond Pro Ligh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АСТУ</a:t>
            </a:r>
            <a:endParaRPr lang="ru-RU" sz="1600" dirty="0">
              <a:latin typeface="PF Din Text Cond Pro Ligh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08310" y="6165305"/>
            <a:ext cx="301081" cy="301081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11424" y="6165304"/>
            <a:ext cx="301081" cy="301081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15804" y="6165305"/>
            <a:ext cx="234564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ПТК сторонних организаций</a:t>
            </a:r>
          </a:p>
        </p:txBody>
      </p:sp>
      <p:sp>
        <p:nvSpPr>
          <p:cNvPr id="41" name="Овал 40"/>
          <p:cNvSpPr/>
          <p:nvPr/>
        </p:nvSpPr>
        <p:spPr>
          <a:xfrm>
            <a:off x="2466884" y="2573891"/>
            <a:ext cx="892812" cy="892812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CIM Q3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96005" y="2574121"/>
            <a:ext cx="892812" cy="89281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Проект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ПТК 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CIM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3" name="Прямая со стрелкой 42"/>
          <p:cNvCxnSpPr>
            <a:stCxn id="41" idx="2"/>
            <a:endCxn id="42" idx="6"/>
          </p:cNvCxnSpPr>
          <p:nvPr/>
        </p:nvCxnSpPr>
        <p:spPr>
          <a:xfrm flipH="1">
            <a:off x="1688817" y="3020297"/>
            <a:ext cx="778067" cy="230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619012" y="1171659"/>
            <a:ext cx="892812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A5A5A5"/>
                </a:solidFill>
                <a:latin typeface="+mj-lt"/>
              </a:rPr>
              <a:t>КИС</a:t>
            </a:r>
            <a:r>
              <a:rPr lang="ru-RU" sz="1300" dirty="0" smtClean="0">
                <a:solidFill>
                  <a:srgbClr val="A5A5A5"/>
                </a:solidFill>
                <a:latin typeface="+mj-lt"/>
              </a:rPr>
              <a:t> Баланс</a:t>
            </a:r>
          </a:p>
        </p:txBody>
      </p:sp>
      <p:sp>
        <p:nvSpPr>
          <p:cNvPr id="46" name="Овал 45"/>
          <p:cNvSpPr/>
          <p:nvPr/>
        </p:nvSpPr>
        <p:spPr>
          <a:xfrm>
            <a:off x="1314756" y="1147656"/>
            <a:ext cx="892812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A5A5A5"/>
                </a:solidFill>
                <a:latin typeface="+mj-lt"/>
              </a:rPr>
              <a:t>СУПА</a:t>
            </a:r>
          </a:p>
        </p:txBody>
      </p:sp>
      <p:sp>
        <p:nvSpPr>
          <p:cNvPr id="51" name="Овал 50"/>
          <p:cNvSpPr/>
          <p:nvPr/>
        </p:nvSpPr>
        <p:spPr>
          <a:xfrm>
            <a:off x="2337226" y="4252595"/>
            <a:ext cx="928213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D52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rgbClr val="D52B1E"/>
                </a:solidFill>
                <a:latin typeface="+mj-lt"/>
              </a:rPr>
              <a:t>ОЖУР САЦ Минэнерго</a:t>
            </a:r>
          </a:p>
        </p:txBody>
      </p:sp>
      <p:sp>
        <p:nvSpPr>
          <p:cNvPr id="52" name="Овал 51"/>
          <p:cNvSpPr/>
          <p:nvPr/>
        </p:nvSpPr>
        <p:spPr>
          <a:xfrm>
            <a:off x="2495600" y="1147656"/>
            <a:ext cx="892812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A5A5A5"/>
                </a:solidFill>
                <a:latin typeface="+mj-lt"/>
              </a:rPr>
              <a:t>КГИС</a:t>
            </a:r>
          </a:p>
        </p:txBody>
      </p:sp>
      <p:cxnSp>
        <p:nvCxnSpPr>
          <p:cNvPr id="54" name="Прямая со стрелкой 53"/>
          <p:cNvCxnSpPr>
            <a:stCxn id="52" idx="4"/>
            <a:endCxn id="41" idx="0"/>
          </p:cNvCxnSpPr>
          <p:nvPr/>
        </p:nvCxnSpPr>
        <p:spPr>
          <a:xfrm flipH="1">
            <a:off x="2913290" y="2040468"/>
            <a:ext cx="28716" cy="533423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6" idx="5"/>
            <a:endCxn id="41" idx="1"/>
          </p:cNvCxnSpPr>
          <p:nvPr/>
        </p:nvCxnSpPr>
        <p:spPr>
          <a:xfrm>
            <a:off x="2076819" y="1909719"/>
            <a:ext cx="520814" cy="794921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4" idx="4"/>
            <a:endCxn id="67" idx="0"/>
          </p:cNvCxnSpPr>
          <p:nvPr/>
        </p:nvCxnSpPr>
        <p:spPr>
          <a:xfrm>
            <a:off x="4716535" y="3466933"/>
            <a:ext cx="396" cy="785662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45" idx="3"/>
          </p:cNvCxnSpPr>
          <p:nvPr/>
        </p:nvCxnSpPr>
        <p:spPr>
          <a:xfrm flipV="1">
            <a:off x="3134690" y="1933722"/>
            <a:ext cx="615071" cy="703190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1" idx="0"/>
            <a:endCxn id="42" idx="4"/>
          </p:cNvCxnSpPr>
          <p:nvPr/>
        </p:nvCxnSpPr>
        <p:spPr>
          <a:xfrm flipH="1" flipV="1">
            <a:off x="1242411" y="3466933"/>
            <a:ext cx="6524" cy="78566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02529" y="4252595"/>
            <a:ext cx="892812" cy="892812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СО ЕЭС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972003" y="2564904"/>
            <a:ext cx="892812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A5A5A5"/>
                </a:solidFill>
                <a:latin typeface="+mj-lt"/>
              </a:rPr>
              <a:t>АСУ МБ</a:t>
            </a:r>
            <a:endParaRPr lang="ru-RU" sz="1300" dirty="0" smtClean="0">
              <a:solidFill>
                <a:srgbClr val="A5A5A5"/>
              </a:solidFill>
              <a:latin typeface="+mj-lt"/>
            </a:endParaRPr>
          </a:p>
        </p:txBody>
      </p:sp>
      <p:cxnSp>
        <p:nvCxnSpPr>
          <p:cNvPr id="63" name="Прямая со стрелкой 62"/>
          <p:cNvCxnSpPr>
            <a:stCxn id="62" idx="2"/>
            <a:endCxn id="64" idx="6"/>
          </p:cNvCxnSpPr>
          <p:nvPr/>
        </p:nvCxnSpPr>
        <p:spPr>
          <a:xfrm flipH="1">
            <a:off x="5162941" y="3011310"/>
            <a:ext cx="809062" cy="9217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270129" y="2574121"/>
            <a:ext cx="892812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A5A5A5"/>
                </a:solidFill>
                <a:latin typeface="+mj-lt"/>
              </a:rPr>
              <a:t>ПК </a:t>
            </a:r>
            <a:r>
              <a:rPr lang="ru-RU" sz="1300" dirty="0" smtClean="0">
                <a:solidFill>
                  <a:srgbClr val="A5A5A5"/>
                </a:solidFill>
                <a:latin typeface="+mj-lt"/>
              </a:rPr>
              <a:t>ОЖУР</a:t>
            </a:r>
          </a:p>
        </p:txBody>
      </p:sp>
      <p:sp>
        <p:nvSpPr>
          <p:cNvPr id="65" name="Овал 64"/>
          <p:cNvSpPr/>
          <p:nvPr/>
        </p:nvSpPr>
        <p:spPr>
          <a:xfrm>
            <a:off x="5972002" y="4252595"/>
            <a:ext cx="1132110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A5A5A5"/>
                </a:solidFill>
                <a:latin typeface="+mj-lt"/>
              </a:rPr>
              <a:t>1С: </a:t>
            </a:r>
            <a:r>
              <a:rPr lang="en-US" sz="1200" dirty="0" smtClean="0">
                <a:solidFill>
                  <a:srgbClr val="A5A5A5"/>
                </a:solidFill>
                <a:latin typeface="+mj-lt"/>
              </a:rPr>
              <a:t>CRM</a:t>
            </a:r>
            <a:endParaRPr lang="en-US" sz="1200" dirty="0">
              <a:solidFill>
                <a:srgbClr val="A5A5A5"/>
              </a:solidFill>
              <a:latin typeface="+mj-lt"/>
            </a:endParaRPr>
          </a:p>
          <a:p>
            <a:pPr algn="ctr"/>
            <a:r>
              <a:rPr lang="ru-RU" sz="1200" dirty="0" smtClean="0">
                <a:solidFill>
                  <a:srgbClr val="A5A5A5"/>
                </a:solidFill>
                <a:latin typeface="+mj-lt"/>
              </a:rPr>
              <a:t>Системы оповещения</a:t>
            </a:r>
          </a:p>
        </p:txBody>
      </p:sp>
      <p:sp>
        <p:nvSpPr>
          <p:cNvPr id="67" name="Овал 66"/>
          <p:cNvSpPr/>
          <p:nvPr/>
        </p:nvSpPr>
        <p:spPr>
          <a:xfrm>
            <a:off x="4079776" y="4252595"/>
            <a:ext cx="1274309" cy="89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A5A5A5"/>
                </a:solidFill>
                <a:latin typeface="+mj-lt"/>
              </a:rPr>
              <a:t>ПК </a:t>
            </a:r>
            <a:r>
              <a:rPr lang="ru-RU" sz="1300" dirty="0" smtClean="0">
                <a:solidFill>
                  <a:srgbClr val="A5A5A5"/>
                </a:solidFill>
                <a:latin typeface="+mj-lt"/>
              </a:rPr>
              <a:t>Аварийность</a:t>
            </a:r>
          </a:p>
        </p:txBody>
      </p:sp>
      <p:cxnSp>
        <p:nvCxnSpPr>
          <p:cNvPr id="68" name="Прямая со стрелкой 67"/>
          <p:cNvCxnSpPr>
            <a:stCxn id="64" idx="3"/>
            <a:endCxn id="51" idx="7"/>
          </p:cNvCxnSpPr>
          <p:nvPr/>
        </p:nvCxnSpPr>
        <p:spPr>
          <a:xfrm flipH="1">
            <a:off x="3129505" y="3336184"/>
            <a:ext cx="1271373" cy="1047160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1" idx="6"/>
            <a:endCxn id="64" idx="2"/>
          </p:cNvCxnSpPr>
          <p:nvPr/>
        </p:nvCxnSpPr>
        <p:spPr>
          <a:xfrm>
            <a:off x="3359696" y="3020297"/>
            <a:ext cx="910433" cy="230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4" idx="5"/>
            <a:endCxn id="65" idx="0"/>
          </p:cNvCxnSpPr>
          <p:nvPr/>
        </p:nvCxnSpPr>
        <p:spPr>
          <a:xfrm>
            <a:off x="5032192" y="3336184"/>
            <a:ext cx="1505865" cy="916411"/>
          </a:xfrm>
          <a:prstGeom prst="straightConnector1">
            <a:avLst/>
          </a:prstGeom>
          <a:ln w="25400" cmpd="sng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1963889" y="2906149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73" name="Овал 72"/>
          <p:cNvSpPr/>
          <p:nvPr/>
        </p:nvSpPr>
        <p:spPr>
          <a:xfrm>
            <a:off x="2197689" y="2214042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773753" y="2186069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277809" y="2209685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5438049" y="2906149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3608790" y="2903117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647728" y="3698237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80" name="Овал 79"/>
          <p:cNvSpPr/>
          <p:nvPr/>
        </p:nvSpPr>
        <p:spPr>
          <a:xfrm>
            <a:off x="4573953" y="3645024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587004" y="3676979"/>
            <a:ext cx="297911" cy="234819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86" name="Овал 85"/>
          <p:cNvSpPr/>
          <p:nvPr/>
        </p:nvSpPr>
        <p:spPr>
          <a:xfrm>
            <a:off x="1093455" y="3720823"/>
            <a:ext cx="297911" cy="234819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+mj-lt"/>
              </a:rPr>
              <a:t>10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508310" y="5145407"/>
            <a:ext cx="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6" t="16960" r="3794" b="4759"/>
          <a:stretch/>
        </p:blipFill>
        <p:spPr>
          <a:xfrm>
            <a:off x="1090817" y="3501007"/>
            <a:ext cx="9506310" cy="316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36" y="332656"/>
            <a:ext cx="8886328" cy="504056"/>
          </a:xfrm>
        </p:spPr>
        <p:txBody>
          <a:bodyPr/>
          <a:lstStyle/>
          <a:p>
            <a:r>
              <a:rPr lang="ru-RU" dirty="0" smtClean="0"/>
              <a:t>Проблемы интеграции </a:t>
            </a:r>
            <a:r>
              <a:rPr lang="en-US" sz="2000" dirty="0"/>
              <a:t>CIM</a:t>
            </a:r>
            <a:r>
              <a:rPr lang="ru-RU" dirty="0"/>
              <a:t> моделей различных производителей</a:t>
            </a: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767408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695400" y="959210"/>
            <a:ext cx="10297144" cy="2541797"/>
          </a:xfrm>
          <a:prstGeom prst="rect">
            <a:avLst/>
          </a:prstGeom>
          <a:solidFill>
            <a:srgbClr val="D9E7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PF Din Text Cond Pro Light (Основной текст)"/>
            </a:endParaRPr>
          </a:p>
        </p:txBody>
      </p:sp>
      <p:sp>
        <p:nvSpPr>
          <p:cNvPr id="135" name="Объект 10"/>
          <p:cNvSpPr txBox="1">
            <a:spLocks/>
          </p:cNvSpPr>
          <p:nvPr/>
        </p:nvSpPr>
        <p:spPr>
          <a:xfrm>
            <a:off x="767408" y="1052736"/>
            <a:ext cx="10153128" cy="24482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Недостаточный охват существующими ГОСТ Р 58651 описания атрибутов оборудования </a:t>
            </a:r>
            <a:r>
              <a:rPr lang="ru-RU" sz="1600" dirty="0" smtClean="0"/>
              <a:t>для реализации прикладных задач.</a:t>
            </a:r>
            <a:endParaRPr lang="en-US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Различный объем </a:t>
            </a:r>
            <a:r>
              <a:rPr lang="ru-RU" sz="1600" dirty="0" smtClean="0"/>
              <a:t>использования </a:t>
            </a:r>
            <a:r>
              <a:rPr lang="ru-RU" sz="1600" dirty="0" smtClean="0"/>
              <a:t>профилей по оборудованию и наполнения модели  для прикладных задач в программных продуктах.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Различные </a:t>
            </a:r>
            <a:r>
              <a:rPr lang="ru-RU" sz="1600" dirty="0"/>
              <a:t>требования к уровню детализации модели. При обмене «снизу вверх» между ПТК АСТУ филиалов предприятия или субъектов электроэнергетики может нарастать размерность модели</a:t>
            </a:r>
            <a:r>
              <a:rPr lang="ru-RU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Проблема синхронизации топологического и графического представления информационных моделей.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 </a:t>
            </a:r>
            <a:r>
              <a:rPr lang="ru-RU" sz="1600" dirty="0" smtClean="0"/>
              <a:t>Отсутствие Российского стандарта в части графического представления.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0774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0572" y="1"/>
            <a:ext cx="5954192" cy="687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4104456" cy="431355"/>
          </a:xfrm>
        </p:spPr>
        <p:txBody>
          <a:bodyPr/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505002" y="1436699"/>
            <a:ext cx="634090" cy="620788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6625" y="3157268"/>
            <a:ext cx="634090" cy="620788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078" y="1436699"/>
            <a:ext cx="6096000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3C3C3C"/>
                </a:solidFill>
              </a:rPr>
              <a:t>Требуется разработка профилей :</a:t>
            </a:r>
          </a:p>
          <a:p>
            <a:pPr marL="285750" lvl="0" indent="1635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информационной модели графического обмена данными;</a:t>
            </a:r>
          </a:p>
          <a:p>
            <a:pPr marL="285750" lvl="0" indent="1635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передачи и распределения электроэнергии;</a:t>
            </a:r>
          </a:p>
          <a:p>
            <a:pPr marL="285750" lvl="0" indent="1635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технического обслуживания и ремонта оборудования;</a:t>
            </a:r>
          </a:p>
          <a:p>
            <a:pPr marL="285750" lvl="0" indent="1635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технологического присоединения и перспективного </a:t>
            </a:r>
            <a:r>
              <a:rPr lang="ru-RU" dirty="0" smtClean="0">
                <a:solidFill>
                  <a:srgbClr val="3C3C3C"/>
                </a:solidFill>
              </a:rPr>
              <a:t>развития</a:t>
            </a: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4078" y="3167575"/>
            <a:ext cx="6096000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Описание недостающих атрибутов </a:t>
            </a:r>
            <a:r>
              <a:rPr lang="ru-RU" dirty="0" smtClean="0"/>
              <a:t>для </a:t>
            </a:r>
            <a:r>
              <a:rPr lang="ru-RU" dirty="0"/>
              <a:t>полноценного обмена по приказу Минэнерго РФ от 13.02.19 №102 </a:t>
            </a:r>
          </a:p>
        </p:txBody>
      </p:sp>
      <p:sp>
        <p:nvSpPr>
          <p:cNvPr id="9" name="Овал 8"/>
          <p:cNvSpPr/>
          <p:nvPr/>
        </p:nvSpPr>
        <p:spPr>
          <a:xfrm>
            <a:off x="516625" y="4149080"/>
            <a:ext cx="634090" cy="620788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3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4078" y="4149080"/>
            <a:ext cx="6096000" cy="64633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Системы ПТК АСТУ должны быть гибкими в части реализации функционала непосредственно под требования заказчика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6625" y="5029889"/>
            <a:ext cx="634090" cy="620788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7302" y="5029889"/>
            <a:ext cx="6102775" cy="92333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Необходимо приведение данных информационной модели к единому профилю обмена данными согласно стандартизированным профилям и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382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1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11998</TotalTime>
  <Words>996</Words>
  <Application>Microsoft Office PowerPoint</Application>
  <PresentationFormat>Произвольный</PresentationFormat>
  <Paragraphs>181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FSK</vt:lpstr>
      <vt:lpstr>1_FSK</vt:lpstr>
      <vt:lpstr>Проблемы использования единой  информационной модели сети в ПТК АСТУ  разных производителей</vt:lpstr>
      <vt:lpstr>Презентация PowerPoint</vt:lpstr>
      <vt:lpstr>Функциональность ПТК АСТУ и применение ГОСТов</vt:lpstr>
      <vt:lpstr>Существующий  обмен информации</vt:lpstr>
      <vt:lpstr>Презентация PowerPoint</vt:lpstr>
      <vt:lpstr>Проектируемая система интеграционных решений</vt:lpstr>
      <vt:lpstr>Проблемы интеграции CIM моделей различных производителей</vt:lpstr>
      <vt:lpstr>Выводы</vt:lpstr>
    </vt:vector>
  </TitlesOfParts>
  <Company>ПАО "ФСК ЕЭС"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1</cp:lastModifiedBy>
  <cp:revision>328</cp:revision>
  <cp:lastPrinted>2023-02-08T06:43:25Z</cp:lastPrinted>
  <dcterms:created xsi:type="dcterms:W3CDTF">2021-05-11T08:59:45Z</dcterms:created>
  <dcterms:modified xsi:type="dcterms:W3CDTF">2023-02-08T07:18:47Z</dcterms:modified>
</cp:coreProperties>
</file>