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Default Extension="sldx" ContentType="application/vnd.openxmlformats-officedocument.presentationml.slide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0"/>
  </p:notesMasterIdLst>
  <p:sldIdLst>
    <p:sldId id="256" r:id="rId2"/>
    <p:sldId id="257" r:id="rId3"/>
    <p:sldId id="262" r:id="rId4"/>
    <p:sldId id="264" r:id="rId5"/>
    <p:sldId id="258" r:id="rId6"/>
    <p:sldId id="259" r:id="rId7"/>
    <p:sldId id="273" r:id="rId8"/>
    <p:sldId id="276" r:id="rId9"/>
    <p:sldId id="272" r:id="rId10"/>
    <p:sldId id="265" r:id="rId11"/>
    <p:sldId id="266" r:id="rId12"/>
    <p:sldId id="267" r:id="rId13"/>
    <p:sldId id="268" r:id="rId14"/>
    <p:sldId id="274" r:id="rId15"/>
    <p:sldId id="271" r:id="rId16"/>
    <p:sldId id="270" r:id="rId17"/>
    <p:sldId id="275" r:id="rId18"/>
    <p:sldId id="277" r:id="rId19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D828D"/>
    <a:srgbClr val="E3EBF5"/>
    <a:srgbClr val="A0BBDC"/>
    <a:srgbClr val="993366"/>
    <a:srgbClr val="FF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54" autoAdjust="0"/>
    <p:restoredTop sz="88592" autoAdjust="0"/>
  </p:normalViewPr>
  <p:slideViewPr>
    <p:cSldViewPr>
      <p:cViewPr varScale="1">
        <p:scale>
          <a:sx n="66" d="100"/>
          <a:sy n="66" d="100"/>
        </p:scale>
        <p:origin x="-121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51154813-2741-4F13-9411-3FD0C5AAEF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5" name="Freeform 4"/>
          <p:cNvSpPr>
            <a:spLocks/>
          </p:cNvSpPr>
          <p:nvPr/>
        </p:nvSpPr>
        <p:spPr bwMode="blackWhite">
          <a:xfrm>
            <a:off x="328613" y="333375"/>
            <a:ext cx="8405812" cy="4462463"/>
          </a:xfrm>
          <a:custGeom>
            <a:avLst/>
            <a:gdLst/>
            <a:ahLst/>
            <a:cxnLst>
              <a:cxn ang="0">
                <a:pos x="33" y="0"/>
              </a:cxn>
              <a:cxn ang="0">
                <a:pos x="0" y="33"/>
              </a:cxn>
              <a:cxn ang="0">
                <a:pos x="0" y="793"/>
              </a:cxn>
              <a:cxn ang="0">
                <a:pos x="1556" y="793"/>
              </a:cxn>
              <a:cxn ang="0">
                <a:pos x="1589" y="760"/>
              </a:cxn>
              <a:cxn ang="0">
                <a:pos x="1589" y="0"/>
              </a:cxn>
              <a:cxn ang="0">
                <a:pos x="33" y="0"/>
              </a:cxn>
            </a:cxnLst>
            <a:rect l="0" t="0" r="r" b="b"/>
            <a:pathLst>
              <a:path w="1589" h="793">
                <a:moveTo>
                  <a:pt x="33" y="0"/>
                </a:moveTo>
                <a:cubicBezTo>
                  <a:pt x="15" y="0"/>
                  <a:pt x="0" y="15"/>
                  <a:pt x="0" y="33"/>
                </a:cubicBezTo>
                <a:cubicBezTo>
                  <a:pt x="0" y="793"/>
                  <a:pt x="0" y="793"/>
                  <a:pt x="0" y="793"/>
                </a:cubicBezTo>
                <a:cubicBezTo>
                  <a:pt x="1556" y="793"/>
                  <a:pt x="1556" y="793"/>
                  <a:pt x="1556" y="793"/>
                </a:cubicBezTo>
                <a:cubicBezTo>
                  <a:pt x="1574" y="793"/>
                  <a:pt x="1589" y="778"/>
                  <a:pt x="1589" y="760"/>
                </a:cubicBezTo>
                <a:cubicBezTo>
                  <a:pt x="1589" y="0"/>
                  <a:pt x="1589" y="0"/>
                  <a:pt x="1589" y="0"/>
                </a:cubicBezTo>
                <a:lnTo>
                  <a:pt x="33" y="0"/>
                </a:lnTo>
                <a:close/>
              </a:path>
            </a:pathLst>
          </a:custGeom>
          <a:solidFill>
            <a:srgbClr val="7D828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reeform 10"/>
          <p:cNvSpPr>
            <a:spLocks/>
          </p:cNvSpPr>
          <p:nvPr/>
        </p:nvSpPr>
        <p:spPr bwMode="hidden">
          <a:xfrm flipH="1" flipV="1">
            <a:off x="8696151" y="6443489"/>
            <a:ext cx="460375" cy="427037"/>
          </a:xfrm>
          <a:custGeom>
            <a:avLst/>
            <a:gdLst/>
            <a:ahLst/>
            <a:cxnLst>
              <a:cxn ang="0">
                <a:pos x="112" y="0"/>
              </a:cxn>
              <a:cxn ang="0">
                <a:pos x="116" y="0"/>
              </a:cxn>
              <a:cxn ang="0">
                <a:pos x="116" y="0"/>
              </a:cxn>
              <a:cxn ang="0">
                <a:pos x="0" y="0"/>
              </a:cxn>
              <a:cxn ang="0">
                <a:pos x="0" y="101"/>
              </a:cxn>
              <a:cxn ang="0">
                <a:pos x="112" y="0"/>
              </a:cxn>
            </a:cxnLst>
            <a:rect l="0" t="0" r="r" b="b"/>
            <a:pathLst>
              <a:path w="116" h="101">
                <a:moveTo>
                  <a:pt x="112" y="0"/>
                </a:moveTo>
                <a:cubicBezTo>
                  <a:pt x="116" y="0"/>
                  <a:pt x="116" y="0"/>
                  <a:pt x="116" y="0"/>
                </a:cubicBezTo>
                <a:cubicBezTo>
                  <a:pt x="116" y="0"/>
                  <a:pt x="116" y="0"/>
                  <a:pt x="11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01"/>
                  <a:pt x="0" y="101"/>
                  <a:pt x="0" y="101"/>
                </a:cubicBezTo>
                <a:cubicBezTo>
                  <a:pt x="6" y="44"/>
                  <a:pt x="54" y="0"/>
                  <a:pt x="112" y="0"/>
                </a:cubicBez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Freeform 11"/>
          <p:cNvSpPr>
            <a:spLocks/>
          </p:cNvSpPr>
          <p:nvPr userDrawn="1"/>
        </p:nvSpPr>
        <p:spPr bwMode="hidden">
          <a:xfrm>
            <a:off x="-3175" y="-3175"/>
            <a:ext cx="542925" cy="504825"/>
          </a:xfrm>
          <a:custGeom>
            <a:avLst/>
            <a:gdLst/>
            <a:ahLst/>
            <a:cxnLst>
              <a:cxn ang="0">
                <a:pos x="112" y="0"/>
              </a:cxn>
              <a:cxn ang="0">
                <a:pos x="116" y="0"/>
              </a:cxn>
              <a:cxn ang="0">
                <a:pos x="116" y="0"/>
              </a:cxn>
              <a:cxn ang="0">
                <a:pos x="0" y="0"/>
              </a:cxn>
              <a:cxn ang="0">
                <a:pos x="0" y="101"/>
              </a:cxn>
              <a:cxn ang="0">
                <a:pos x="112" y="0"/>
              </a:cxn>
            </a:cxnLst>
            <a:rect l="0" t="0" r="r" b="b"/>
            <a:pathLst>
              <a:path w="116" h="101">
                <a:moveTo>
                  <a:pt x="112" y="0"/>
                </a:moveTo>
                <a:cubicBezTo>
                  <a:pt x="116" y="0"/>
                  <a:pt x="116" y="0"/>
                  <a:pt x="116" y="0"/>
                </a:cubicBezTo>
                <a:cubicBezTo>
                  <a:pt x="116" y="0"/>
                  <a:pt x="116" y="0"/>
                  <a:pt x="11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01"/>
                  <a:pt x="0" y="101"/>
                  <a:pt x="0" y="101"/>
                </a:cubicBezTo>
                <a:cubicBezTo>
                  <a:pt x="6" y="44"/>
                  <a:pt x="54" y="0"/>
                  <a:pt x="112" y="0"/>
                </a:cubicBez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33413" y="2971800"/>
            <a:ext cx="7069137" cy="457200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633413" y="3603625"/>
            <a:ext cx="7069137" cy="914400"/>
          </a:xfrm>
        </p:spPr>
        <p:txBody>
          <a:bodyPr rIns="0"/>
          <a:lstStyle>
            <a:lvl1pPr marL="0" indent="0">
              <a:buFontTx/>
              <a:buNone/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0E2EBE-8F82-4D0F-B8AA-3874D388795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17538" y="1674813"/>
            <a:ext cx="3968750" cy="4946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38688" y="1674813"/>
            <a:ext cx="3970337" cy="4946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6070F8-46A4-4EB3-BC59-287B5E0CD7E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E98705-C5CD-4CE9-9F27-875A1047D06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A593B2-93F6-4538-B4CC-D9C466C7B3D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1825" y="887413"/>
            <a:ext cx="7756525" cy="3651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17538" y="1674813"/>
            <a:ext cx="3968750" cy="49466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38688" y="1674813"/>
            <a:ext cx="3970337" cy="49466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0"/>
            <a:ext cx="1252538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276600" y="0"/>
            <a:ext cx="28956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05C30D-6752-4A27-8E90-D58DE30ECE2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4099" name="Freeform 3"/>
          <p:cNvSpPr>
            <a:spLocks/>
          </p:cNvSpPr>
          <p:nvPr/>
        </p:nvSpPr>
        <p:spPr bwMode="auto">
          <a:xfrm>
            <a:off x="338138" y="347663"/>
            <a:ext cx="8410575" cy="1019175"/>
          </a:xfrm>
          <a:custGeom>
            <a:avLst/>
            <a:gdLst/>
            <a:ahLst/>
            <a:cxnLst>
              <a:cxn ang="0">
                <a:pos x="33" y="0"/>
              </a:cxn>
              <a:cxn ang="0">
                <a:pos x="0" y="33"/>
              </a:cxn>
              <a:cxn ang="0">
                <a:pos x="0" y="163"/>
              </a:cxn>
              <a:cxn ang="0">
                <a:pos x="1556" y="163"/>
              </a:cxn>
              <a:cxn ang="0">
                <a:pos x="1589" y="130"/>
              </a:cxn>
              <a:cxn ang="0">
                <a:pos x="1589" y="0"/>
              </a:cxn>
              <a:cxn ang="0">
                <a:pos x="33" y="0"/>
              </a:cxn>
            </a:cxnLst>
            <a:rect l="0" t="0" r="r" b="b"/>
            <a:pathLst>
              <a:path w="1589" h="163">
                <a:moveTo>
                  <a:pt x="33" y="0"/>
                </a:moveTo>
                <a:cubicBezTo>
                  <a:pt x="15" y="0"/>
                  <a:pt x="0" y="15"/>
                  <a:pt x="0" y="33"/>
                </a:cubicBezTo>
                <a:cubicBezTo>
                  <a:pt x="0" y="163"/>
                  <a:pt x="0" y="163"/>
                  <a:pt x="0" y="163"/>
                </a:cubicBezTo>
                <a:cubicBezTo>
                  <a:pt x="1556" y="163"/>
                  <a:pt x="1556" y="163"/>
                  <a:pt x="1556" y="163"/>
                </a:cubicBezTo>
                <a:cubicBezTo>
                  <a:pt x="1574" y="163"/>
                  <a:pt x="1589" y="148"/>
                  <a:pt x="1589" y="130"/>
                </a:cubicBezTo>
                <a:cubicBezTo>
                  <a:pt x="1589" y="0"/>
                  <a:pt x="1589" y="0"/>
                  <a:pt x="1589" y="0"/>
                </a:cubicBezTo>
                <a:lnTo>
                  <a:pt x="33" y="0"/>
                </a:lnTo>
                <a:close/>
              </a:path>
            </a:pathLst>
          </a:custGeom>
          <a:solidFill>
            <a:srgbClr val="7D828D"/>
          </a:soli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7538" y="1674813"/>
            <a:ext cx="8091487" cy="494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2286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715272" y="6629400"/>
            <a:ext cx="125253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fld id="{3781DEF6-0779-462A-A87A-8EBBFB09614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631825" y="883206"/>
            <a:ext cx="77565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4105" name="Freeform 9"/>
          <p:cNvSpPr>
            <a:spLocks/>
          </p:cNvSpPr>
          <p:nvPr/>
        </p:nvSpPr>
        <p:spPr bwMode="hidden">
          <a:xfrm>
            <a:off x="-3175" y="-3175"/>
            <a:ext cx="542925" cy="504825"/>
          </a:xfrm>
          <a:custGeom>
            <a:avLst/>
            <a:gdLst/>
            <a:ahLst/>
            <a:cxnLst>
              <a:cxn ang="0">
                <a:pos x="112" y="0"/>
              </a:cxn>
              <a:cxn ang="0">
                <a:pos x="116" y="0"/>
              </a:cxn>
              <a:cxn ang="0">
                <a:pos x="116" y="0"/>
              </a:cxn>
              <a:cxn ang="0">
                <a:pos x="0" y="0"/>
              </a:cxn>
              <a:cxn ang="0">
                <a:pos x="0" y="101"/>
              </a:cxn>
              <a:cxn ang="0">
                <a:pos x="112" y="0"/>
              </a:cxn>
            </a:cxnLst>
            <a:rect l="0" t="0" r="r" b="b"/>
            <a:pathLst>
              <a:path w="116" h="101">
                <a:moveTo>
                  <a:pt x="112" y="0"/>
                </a:moveTo>
                <a:cubicBezTo>
                  <a:pt x="116" y="0"/>
                  <a:pt x="116" y="0"/>
                  <a:pt x="116" y="0"/>
                </a:cubicBezTo>
                <a:cubicBezTo>
                  <a:pt x="116" y="0"/>
                  <a:pt x="116" y="0"/>
                  <a:pt x="11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01"/>
                  <a:pt x="0" y="101"/>
                  <a:pt x="0" y="101"/>
                </a:cubicBezTo>
                <a:cubicBezTo>
                  <a:pt x="6" y="44"/>
                  <a:pt x="54" y="0"/>
                  <a:pt x="112" y="0"/>
                </a:cubicBez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106" name="Freeform 10"/>
          <p:cNvSpPr>
            <a:spLocks/>
          </p:cNvSpPr>
          <p:nvPr/>
        </p:nvSpPr>
        <p:spPr bwMode="hidden">
          <a:xfrm flipH="1" flipV="1">
            <a:off x="8697273" y="6444611"/>
            <a:ext cx="460375" cy="427037"/>
          </a:xfrm>
          <a:custGeom>
            <a:avLst/>
            <a:gdLst/>
            <a:ahLst/>
            <a:cxnLst>
              <a:cxn ang="0">
                <a:pos x="112" y="0"/>
              </a:cxn>
              <a:cxn ang="0">
                <a:pos x="116" y="0"/>
              </a:cxn>
              <a:cxn ang="0">
                <a:pos x="116" y="0"/>
              </a:cxn>
              <a:cxn ang="0">
                <a:pos x="0" y="0"/>
              </a:cxn>
              <a:cxn ang="0">
                <a:pos x="0" y="101"/>
              </a:cxn>
              <a:cxn ang="0">
                <a:pos x="112" y="0"/>
              </a:cxn>
            </a:cxnLst>
            <a:rect l="0" t="0" r="r" b="b"/>
            <a:pathLst>
              <a:path w="116" h="101">
                <a:moveTo>
                  <a:pt x="112" y="0"/>
                </a:moveTo>
                <a:cubicBezTo>
                  <a:pt x="116" y="0"/>
                  <a:pt x="116" y="0"/>
                  <a:pt x="116" y="0"/>
                </a:cubicBezTo>
                <a:cubicBezTo>
                  <a:pt x="116" y="0"/>
                  <a:pt x="116" y="0"/>
                  <a:pt x="11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01"/>
                  <a:pt x="0" y="101"/>
                  <a:pt x="0" y="101"/>
                </a:cubicBezTo>
                <a:cubicBezTo>
                  <a:pt x="6" y="44"/>
                  <a:pt x="54" y="0"/>
                  <a:pt x="112" y="0"/>
                </a:cubicBez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02" r:id="rId2"/>
    <p:sldLayoutId id="2147483704" r:id="rId3"/>
    <p:sldLayoutId id="2147483706" r:id="rId4"/>
    <p:sldLayoutId id="2147483707" r:id="rId5"/>
    <p:sldLayoutId id="2147483712" r:id="rId6"/>
  </p:sldLayoutIdLst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5pPr>
      <a:lvl6pPr marL="457200"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4000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4000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0"/>
        </a:spcBef>
        <a:spcAft>
          <a:spcPct val="4000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EDS%20clip.lnk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Office_PowerPoint1.sl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ERP </a:t>
            </a:r>
            <a:r>
              <a:rPr lang="ru-RU" dirty="0" smtClean="0"/>
              <a:t>за 4 месяца: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3 взгляда, 2 лидера, 1 результат</a:t>
            </a:r>
            <a:endParaRPr lang="ru-RU" dirty="0"/>
          </a:p>
        </p:txBody>
      </p:sp>
      <p:pic>
        <p:nvPicPr>
          <p:cNvPr id="4" name="Picture 9" descr="C:\Users\gkuzmenko\Desktop\Sochi2014_Ma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15272" y="4929198"/>
            <a:ext cx="611187" cy="168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Почему все-таки можно внедрить систему за 4 месяца?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000" dirty="0" smtClean="0"/>
              <a:t>Казалось бы, приведенные отрицательные факторы делают проект нереальным… почему же успех?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b="1" dirty="0" smtClean="0"/>
              <a:t>Инструменты. </a:t>
            </a:r>
            <a:r>
              <a:rPr lang="ru-RU" sz="2000" dirty="0" smtClean="0"/>
              <a:t>Отбор </a:t>
            </a:r>
            <a:r>
              <a:rPr lang="ru-RU" sz="2000" u="sng" dirty="0" smtClean="0"/>
              <a:t>действительно эффективных </a:t>
            </a:r>
            <a:r>
              <a:rPr lang="ru-RU" sz="2000" dirty="0" smtClean="0"/>
              <a:t>в данной ситуации инструментов управления проектом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b="1" dirty="0" smtClean="0"/>
              <a:t>«</a:t>
            </a:r>
            <a:r>
              <a:rPr lang="ru-RU" sz="2000" b="1" dirty="0" err="1" smtClean="0"/>
              <a:t>Микроменеджмент</a:t>
            </a:r>
            <a:r>
              <a:rPr lang="ru-RU" sz="2000" b="1" dirty="0" smtClean="0"/>
              <a:t>». </a:t>
            </a:r>
            <a:r>
              <a:rPr lang="ru-RU" sz="2000" dirty="0" smtClean="0"/>
              <a:t>Детальный контроль работ подрядчиков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b="1" dirty="0" smtClean="0"/>
              <a:t>«Сожженные мосты»</a:t>
            </a:r>
            <a:r>
              <a:rPr lang="ru-RU" sz="2000" dirty="0" smtClean="0"/>
              <a:t>. Отсутствие второй системы 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b="1" dirty="0" smtClean="0"/>
              <a:t>Опыт и принятие решений</a:t>
            </a:r>
            <a:r>
              <a:rPr lang="ru-RU" sz="2000" dirty="0" smtClean="0"/>
              <a:t>. Большой опыт выполнения проектов у сотрудников Заказчика и подрядчиков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b="1" dirty="0" smtClean="0"/>
              <a:t>Обучение и коммуникации. </a:t>
            </a:r>
            <a:r>
              <a:rPr lang="ru-RU" sz="2000" dirty="0" smtClean="0"/>
              <a:t>Налаживание </a:t>
            </a:r>
            <a:r>
              <a:rPr lang="ru-RU" sz="2000" u="sng" dirty="0" smtClean="0"/>
              <a:t>эффективных коммуникаций</a:t>
            </a:r>
            <a:r>
              <a:rPr lang="ru-RU" sz="2000" dirty="0" smtClean="0"/>
              <a:t> между всеми участниками и </a:t>
            </a:r>
            <a:r>
              <a:rPr lang="ru-RU" sz="2000" u="sng" dirty="0" smtClean="0"/>
              <a:t>доверительных отношений </a:t>
            </a:r>
            <a:r>
              <a:rPr lang="ru-RU" sz="2000" dirty="0" smtClean="0"/>
              <a:t>с непосредственными исполнителями</a:t>
            </a:r>
          </a:p>
          <a:p>
            <a:pPr marL="457200" indent="-457200">
              <a:buFont typeface="+mj-lt"/>
              <a:buAutoNum type="arabicPeriod"/>
            </a:pPr>
            <a:endParaRPr lang="en-US" sz="2000" dirty="0" smtClean="0"/>
          </a:p>
          <a:p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1825" y="883206"/>
            <a:ext cx="7756525" cy="369332"/>
          </a:xfrm>
        </p:spPr>
        <p:txBody>
          <a:bodyPr/>
          <a:lstStyle/>
          <a:p>
            <a:r>
              <a:rPr lang="ru-RU" dirty="0" smtClean="0"/>
              <a:t>Инструменты</a:t>
            </a:r>
            <a:endParaRPr lang="ru-RU" dirty="0"/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500034" y="1357298"/>
            <a:ext cx="8091487" cy="1928826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Примененные инструменты управления проектом</a:t>
            </a:r>
          </a:p>
          <a:p>
            <a:r>
              <a:rPr lang="ru-RU" sz="2000" dirty="0" smtClean="0"/>
              <a:t>Использованы </a:t>
            </a:r>
            <a:r>
              <a:rPr lang="ru-RU" sz="2000" u="sng" dirty="0" smtClean="0"/>
              <a:t>только</a:t>
            </a:r>
            <a:r>
              <a:rPr lang="ru-RU" sz="2000" dirty="0" smtClean="0"/>
              <a:t> те документы, которые необходимы:</a:t>
            </a:r>
          </a:p>
          <a:p>
            <a:pPr lvl="1"/>
            <a:r>
              <a:rPr lang="ru-RU" sz="1800" dirty="0" smtClean="0"/>
              <a:t>еженедельные Оперативные Советы, в </a:t>
            </a:r>
            <a:r>
              <a:rPr lang="ru-RU" sz="1800" u="sng" dirty="0" smtClean="0"/>
              <a:t>отчетах</a:t>
            </a:r>
            <a:r>
              <a:rPr lang="ru-RU" sz="1800" dirty="0" smtClean="0"/>
              <a:t> – статус за неделю (достижения, проблемы), в </a:t>
            </a:r>
            <a:r>
              <a:rPr lang="ru-RU" sz="1800" u="sng" dirty="0" smtClean="0"/>
              <a:t>протоколах</a:t>
            </a:r>
            <a:r>
              <a:rPr lang="ru-RU" sz="1800" dirty="0" smtClean="0"/>
              <a:t> – фиксация заданий (</a:t>
            </a:r>
            <a:r>
              <a:rPr lang="en-US" sz="1800" u="sng" dirty="0" smtClean="0"/>
              <a:t>task list</a:t>
            </a:r>
            <a:r>
              <a:rPr lang="ru-RU" sz="1800" dirty="0" smtClean="0"/>
              <a:t>) с еженедельным контролем их выполнения</a:t>
            </a:r>
          </a:p>
          <a:p>
            <a:endParaRPr lang="ru-RU" sz="2000" dirty="0"/>
          </a:p>
        </p:txBody>
      </p:sp>
      <p:pic>
        <p:nvPicPr>
          <p:cNvPr id="4" name="Рисунок 3" descr="image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8" y="3714752"/>
            <a:ext cx="3519486" cy="244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одержимое 2"/>
          <p:cNvSpPr txBox="1">
            <a:spLocks/>
          </p:cNvSpPr>
          <p:nvPr/>
        </p:nvSpPr>
        <p:spPr bwMode="auto">
          <a:xfrm>
            <a:off x="500034" y="3174987"/>
            <a:ext cx="4786346" cy="3468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228600" bIns="0" numCol="1" anchor="t" anchorCtr="0" compatLnSpc="1">
            <a:prstTxWarp prst="textNoShape">
              <a:avLst/>
            </a:prstTxWarp>
          </a:bodyPr>
          <a:lstStyle/>
          <a:p>
            <a:pPr marL="742950" lvl="1" indent="-285750">
              <a:spcAft>
                <a:spcPct val="40000"/>
              </a:spcAft>
              <a:buFontTx/>
              <a:buChar char="–"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постоянный контроль проекта (</a:t>
            </a:r>
            <a:r>
              <a:rPr kumimoji="0" lang="ru-RU" sz="1800" b="0" i="0" u="sng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отчетность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) со стороны высшего руководства (Президента), раз в 2 недели – Управляющие Комитеты</a:t>
            </a:r>
            <a:r>
              <a:rPr lang="ru-RU" sz="1800" kern="0" dirty="0" smtClean="0">
                <a:latin typeface="+mn-lt"/>
              </a:rPr>
              <a:t>,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r>
              <a:rPr lang="ru-RU" sz="1800" dirty="0" smtClean="0"/>
              <a:t>в </a:t>
            </a:r>
            <a:r>
              <a:rPr lang="ru-RU" sz="1800" u="sng" dirty="0" smtClean="0"/>
              <a:t>протоколах</a:t>
            </a:r>
            <a:r>
              <a:rPr lang="ru-RU" sz="1800" dirty="0" smtClean="0"/>
              <a:t> – фиксация заданий (</a:t>
            </a:r>
            <a:r>
              <a:rPr lang="en-US" sz="1800" u="sng" dirty="0" smtClean="0"/>
              <a:t>task list</a:t>
            </a:r>
            <a:r>
              <a:rPr lang="ru-RU" sz="1800" dirty="0" smtClean="0"/>
              <a:t>)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, возможность эскалации проблем на УК,</a:t>
            </a:r>
            <a:b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</a:br>
            <a:r>
              <a:rPr lang="en-US" sz="1800" kern="0" dirty="0" smtClean="0">
                <a:latin typeface="+mn-lt"/>
              </a:rPr>
              <a:t>P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erformance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r>
              <a:rPr lang="en-US" sz="1800" kern="0" dirty="0" smtClean="0">
                <a:latin typeface="+mn-lt"/>
              </a:rPr>
              <a:t>M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anagement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ClrTx/>
              <a:buSzTx/>
              <a:buFontTx/>
              <a:buChar char="–"/>
              <a:tabLst/>
              <a:defRPr/>
            </a:pPr>
            <a:r>
              <a:rPr lang="ru-RU" sz="1800" kern="0" dirty="0" smtClean="0">
                <a:latin typeface="+mn-lt"/>
              </a:rPr>
              <a:t>формат стандартных отчетов </a:t>
            </a:r>
            <a:r>
              <a:rPr lang="en-US" sz="1800" kern="0" dirty="0" smtClean="0">
                <a:latin typeface="+mn-lt"/>
              </a:rPr>
              <a:t>Microsoft </a:t>
            </a:r>
            <a:r>
              <a:rPr lang="ru-RU" sz="1800" kern="0" dirty="0" smtClean="0">
                <a:latin typeface="+mn-lt"/>
              </a:rPr>
              <a:t>был существенно переработан с точки зрения наполнения и наглядности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ClrTx/>
              <a:buSzTx/>
              <a:buFontTx/>
              <a:buChar char="–"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ClrTx/>
              <a:buSzTx/>
              <a:buFontTx/>
              <a:buChar char="•"/>
              <a:tabLst/>
              <a:defRPr/>
            </a:pPr>
            <a:endParaRPr kumimoji="0" lang="ru-RU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Стрелка вправо 6"/>
          <p:cNvSpPr/>
          <p:nvPr/>
        </p:nvSpPr>
        <p:spPr bwMode="auto">
          <a:xfrm rot="21056592">
            <a:off x="4156399" y="5014428"/>
            <a:ext cx="1102913" cy="252865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1825" y="883206"/>
            <a:ext cx="7756525" cy="369332"/>
          </a:xfrm>
        </p:spPr>
        <p:txBody>
          <a:bodyPr/>
          <a:lstStyle/>
          <a:p>
            <a:r>
              <a:rPr lang="ru-RU" dirty="0" smtClean="0"/>
              <a:t>«</a:t>
            </a:r>
            <a:r>
              <a:rPr lang="ru-RU" dirty="0" err="1" smtClean="0"/>
              <a:t>Микроменеджмент</a:t>
            </a:r>
            <a:r>
              <a:rPr lang="ru-RU" dirty="0" smtClean="0"/>
              <a:t>» </a:t>
            </a:r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11571" y="4714894"/>
            <a:ext cx="2375271" cy="1785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ежедневный контроль хода работ:</a:t>
            </a:r>
          </a:p>
          <a:p>
            <a:pPr lvl="1"/>
            <a:r>
              <a:rPr lang="ru-RU" dirty="0" smtClean="0"/>
              <a:t>постоянное (ежедневное) участие Руководителя Проекта от Заказчика в решении проблем, личное получение информации о реальном положении дел – возможность превентивного реагирования и своевременной эскалации</a:t>
            </a:r>
          </a:p>
          <a:p>
            <a:pPr lvl="1"/>
            <a:r>
              <a:rPr lang="ru-RU" dirty="0" smtClean="0"/>
              <a:t>оперативное принятие решений (организация работ, функционал системы)</a:t>
            </a:r>
          </a:p>
          <a:p>
            <a:pPr lvl="1"/>
            <a:r>
              <a:rPr lang="ru-RU" dirty="0" smtClean="0"/>
              <a:t>оперативное принятие решений по управлению бюджетом проекта: сэкономили на каких-то</a:t>
            </a:r>
            <a:br>
              <a:rPr lang="ru-RU" dirty="0" smtClean="0"/>
            </a:br>
            <a:r>
              <a:rPr lang="ru-RU" dirty="0" smtClean="0"/>
              <a:t>работах – увеличили по другим</a:t>
            </a:r>
            <a:br>
              <a:rPr lang="ru-RU" dirty="0" smtClean="0"/>
            </a:br>
            <a:r>
              <a:rPr lang="ru-RU" dirty="0" smtClean="0"/>
              <a:t>направлениям  (обучение, доработки…)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«Сожженные мосты»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Запуск без </a:t>
            </a:r>
            <a:r>
              <a:rPr lang="ru-RU" dirty="0" err="1" smtClean="0"/>
              <a:t>пилотного</a:t>
            </a:r>
            <a:r>
              <a:rPr lang="ru-RU" dirty="0" smtClean="0"/>
              <a:t> тестирования и параллельного ввода (вынужденный)</a:t>
            </a:r>
          </a:p>
          <a:p>
            <a:pPr lvl="1"/>
            <a:r>
              <a:rPr lang="ru-RU" dirty="0" smtClean="0"/>
              <a:t>повышение ответственности линейных руководителей (см. выше – контроль со стороны высшего руководства): «отступать некуда»</a:t>
            </a:r>
          </a:p>
          <a:p>
            <a:pPr lvl="1"/>
            <a:r>
              <a:rPr lang="ru-RU" dirty="0" smtClean="0"/>
              <a:t>запуск только ключевой функциональности, «</a:t>
            </a:r>
            <a:r>
              <a:rPr lang="ru-RU" dirty="0" err="1" smtClean="0"/>
              <a:t>хотелки</a:t>
            </a:r>
            <a:r>
              <a:rPr lang="ru-RU" dirty="0" smtClean="0"/>
              <a:t>» и «бантики» - потом (позиция, обоснованно транслированная со стороны высшего руководства)</a:t>
            </a:r>
          </a:p>
          <a:p>
            <a:endParaRPr lang="ru-RU" dirty="0"/>
          </a:p>
        </p:txBody>
      </p:sp>
      <p:pic>
        <p:nvPicPr>
          <p:cNvPr id="4098" name="Picture 2" descr="56504005, James Endicott /Stock Illustration Source"/>
          <p:cNvPicPr>
            <a:picLocks noChangeAspect="1" noChangeArrowheads="1"/>
          </p:cNvPicPr>
          <p:nvPr/>
        </p:nvPicPr>
        <p:blipFill>
          <a:blip r:embed="rId2" cstate="print"/>
          <a:srcRect t="21694"/>
          <a:stretch>
            <a:fillRect/>
          </a:stretch>
        </p:blipFill>
        <p:spPr bwMode="auto">
          <a:xfrm>
            <a:off x="6357950" y="4357694"/>
            <a:ext cx="2076441" cy="2229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Опыт и принятие решений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643050"/>
            <a:ext cx="8091487" cy="4946650"/>
          </a:xfrm>
        </p:spPr>
        <p:txBody>
          <a:bodyPr/>
          <a:lstStyle/>
          <a:p>
            <a:r>
              <a:rPr lang="ru-RU" b="1" dirty="0" smtClean="0"/>
              <a:t>Заказчик </a:t>
            </a:r>
          </a:p>
          <a:p>
            <a:pPr lvl="1"/>
            <a:r>
              <a:rPr lang="ru-RU" dirty="0" smtClean="0"/>
              <a:t>Большой опыт управления у Функциональных заказчиков и Владельцев проекта</a:t>
            </a:r>
          </a:p>
          <a:p>
            <a:pPr lvl="1"/>
            <a:r>
              <a:rPr lang="ru-RU" dirty="0" smtClean="0"/>
              <a:t>Большая экспертиза по внедрению </a:t>
            </a:r>
            <a:r>
              <a:rPr lang="en-US" dirty="0" smtClean="0"/>
              <a:t>ERP </a:t>
            </a:r>
            <a:r>
              <a:rPr lang="ru-RU" dirty="0" smtClean="0"/>
              <a:t>систем и «</a:t>
            </a:r>
            <a:r>
              <a:rPr lang="ru-RU" dirty="0" err="1" smtClean="0"/>
              <a:t>кризис-менеджменту</a:t>
            </a:r>
            <a:r>
              <a:rPr lang="ru-RU" dirty="0" smtClean="0"/>
              <a:t>» у Руководителя Проекта от заказчика, готовность брать на себя ответственность за принятие решений</a:t>
            </a:r>
          </a:p>
          <a:p>
            <a:r>
              <a:rPr lang="ru-RU" b="1" dirty="0" smtClean="0"/>
              <a:t>Подрядчики</a:t>
            </a:r>
          </a:p>
          <a:p>
            <a:pPr lvl="1"/>
            <a:r>
              <a:rPr lang="ru-RU" dirty="0" smtClean="0"/>
              <a:t>Кадры, которые имеют опыт</a:t>
            </a:r>
            <a:br>
              <a:rPr lang="ru-RU" dirty="0" smtClean="0"/>
            </a:br>
            <a:r>
              <a:rPr lang="ru-RU" dirty="0" smtClean="0"/>
              <a:t>выполнения сжатых «кризисных»</a:t>
            </a:r>
            <a:br>
              <a:rPr lang="ru-RU" dirty="0" smtClean="0"/>
            </a:br>
            <a:r>
              <a:rPr lang="ru-RU" dirty="0" smtClean="0"/>
              <a:t>проектов </a:t>
            </a:r>
          </a:p>
          <a:p>
            <a:pPr lvl="1"/>
            <a:r>
              <a:rPr lang="ru-RU" dirty="0" smtClean="0"/>
              <a:t>Готовность рисковать</a:t>
            </a:r>
          </a:p>
          <a:p>
            <a:endParaRPr lang="ru-RU" dirty="0"/>
          </a:p>
        </p:txBody>
      </p:sp>
      <p:pic>
        <p:nvPicPr>
          <p:cNvPr id="23554" name="Picture 2" descr="56504285, Steve Dininno /Stock Illustration Sourc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98" y="4286256"/>
            <a:ext cx="2407829" cy="21335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1825" y="883206"/>
            <a:ext cx="7756525" cy="369332"/>
          </a:xfrm>
        </p:spPr>
        <p:txBody>
          <a:bodyPr/>
          <a:lstStyle/>
          <a:p>
            <a:r>
              <a:rPr lang="ru-RU" dirty="0" smtClean="0"/>
              <a:t>Обучение 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dirty="0" smtClean="0"/>
              <a:t>вводное обучение проектной группы Заказчика – обязательно (единый язык общения)</a:t>
            </a:r>
          </a:p>
          <a:p>
            <a:r>
              <a:rPr lang="ru-RU" sz="2000" dirty="0" smtClean="0"/>
              <a:t>«перенос» обучения на более низкий уровень и на момент запуска:</a:t>
            </a:r>
          </a:p>
          <a:p>
            <a:pPr lvl="1"/>
            <a:r>
              <a:rPr lang="ru-RU" sz="1800" dirty="0" smtClean="0"/>
              <a:t>контроль качества обучения, получение оперативной обратной связи от пользователей, обучение не формальное (по «окошкам» системы), а по использованию системы в тех или иных ситуациях, бизнес-процессах Заказчика</a:t>
            </a:r>
          </a:p>
          <a:p>
            <a:pPr lvl="1"/>
            <a:r>
              <a:rPr lang="ru-RU" sz="1800" dirty="0" smtClean="0"/>
              <a:t>оперативное получение информации об ошибках системы (пользователи = </a:t>
            </a:r>
            <a:r>
              <a:rPr lang="ru-RU" sz="1800" dirty="0" err="1" smtClean="0"/>
              <a:t>тестировщики</a:t>
            </a:r>
            <a:r>
              <a:rPr lang="ru-RU" sz="1800" dirty="0" smtClean="0"/>
              <a:t>)</a:t>
            </a:r>
          </a:p>
          <a:p>
            <a:pPr lvl="1"/>
            <a:r>
              <a:rPr lang="ru-RU" sz="1800" dirty="0" smtClean="0"/>
              <a:t>практика следует сразу за теорией,</a:t>
            </a:r>
            <a:br>
              <a:rPr lang="ru-RU" sz="1800" dirty="0" smtClean="0"/>
            </a:br>
            <a:r>
              <a:rPr lang="ru-RU" sz="1800" dirty="0" smtClean="0"/>
              <a:t>пользователи не забывают </a:t>
            </a:r>
            <a:br>
              <a:rPr lang="ru-RU" sz="1800" dirty="0" smtClean="0"/>
            </a:br>
            <a:r>
              <a:rPr lang="ru-RU" sz="1800" dirty="0" smtClean="0"/>
              <a:t>полученные знания, а сразу используют</a:t>
            </a:r>
            <a:br>
              <a:rPr lang="ru-RU" sz="1800" dirty="0" smtClean="0"/>
            </a:br>
            <a:r>
              <a:rPr lang="ru-RU" sz="1800" dirty="0" smtClean="0"/>
              <a:t>их на практике</a:t>
            </a:r>
          </a:p>
          <a:p>
            <a:pPr>
              <a:buNone/>
            </a:pPr>
            <a:endParaRPr lang="ru-RU" sz="2000" dirty="0" smtClean="0"/>
          </a:p>
        </p:txBody>
      </p:sp>
      <p:pic>
        <p:nvPicPr>
          <p:cNvPr id="5122" name="Picture 2" descr="rja039, Robin Jareaux /Photodis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0732" y="5500702"/>
            <a:ext cx="1607949" cy="1099837"/>
          </a:xfrm>
          <a:prstGeom prst="rect">
            <a:avLst/>
          </a:prstGeom>
          <a:noFill/>
        </p:spPr>
      </p:pic>
      <p:pic>
        <p:nvPicPr>
          <p:cNvPr id="5124" name="Picture 4" descr="HuynhS0039c, Si Huynh /Illustration Work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4786322"/>
            <a:ext cx="1643042" cy="18777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1825" y="883206"/>
            <a:ext cx="7756525" cy="369332"/>
          </a:xfrm>
        </p:spPr>
        <p:txBody>
          <a:bodyPr/>
          <a:lstStyle/>
          <a:p>
            <a:r>
              <a:rPr lang="ru-RU" dirty="0" smtClean="0"/>
              <a:t>Коммуникации – ключевой инструмент!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800" b="1" dirty="0" smtClean="0"/>
              <a:t>Вертикальная коммуникация: </a:t>
            </a:r>
          </a:p>
          <a:p>
            <a:pPr lvl="1"/>
            <a:r>
              <a:rPr lang="ru-RU" sz="1600" dirty="0" smtClean="0"/>
              <a:t>поддержание информированности руководства, </a:t>
            </a:r>
            <a:br>
              <a:rPr lang="ru-RU" sz="1600" dirty="0" smtClean="0"/>
            </a:br>
            <a:r>
              <a:rPr lang="ru-RU" sz="1600" dirty="0" smtClean="0"/>
              <a:t>интереса к проекту (УК, </a:t>
            </a:r>
            <a:r>
              <a:rPr lang="ru-RU" sz="1600" dirty="0" err="1" smtClean="0"/>
              <a:t>поучасточный</a:t>
            </a:r>
            <a:r>
              <a:rPr lang="ru-RU" sz="1600" dirty="0" smtClean="0"/>
              <a:t> запуск)</a:t>
            </a:r>
          </a:p>
          <a:p>
            <a:pPr lvl="1"/>
            <a:r>
              <a:rPr lang="ru-RU" sz="1600" dirty="0" smtClean="0"/>
              <a:t>контроль выполнения решений</a:t>
            </a:r>
          </a:p>
          <a:p>
            <a:r>
              <a:rPr lang="ru-RU" sz="1800" b="1" dirty="0" smtClean="0"/>
              <a:t>Горизонтальная коммуникация:</a:t>
            </a:r>
          </a:p>
          <a:p>
            <a:pPr lvl="1"/>
            <a:r>
              <a:rPr lang="ru-RU" sz="1600" dirty="0" smtClean="0"/>
              <a:t>рабочие отношения внутри команды, прежде всего – </a:t>
            </a:r>
            <a:br>
              <a:rPr lang="ru-RU" sz="1600" dirty="0" smtClean="0"/>
            </a:br>
            <a:r>
              <a:rPr lang="ru-RU" sz="1600" dirty="0" smtClean="0"/>
              <a:t>с ключевыми сотрудниками Субподрядчиков (быстрые устные договоренности по рабочим вопросам, документирование только принципиальных моментов)</a:t>
            </a:r>
          </a:p>
          <a:p>
            <a:pPr lvl="1"/>
            <a:r>
              <a:rPr lang="ru-RU" sz="1600" dirty="0" smtClean="0"/>
              <a:t>высокая скорость реагирования Субподрядчиков на запросы Заказчика (консультации «горячей линии» с момента старта системы, </a:t>
            </a:r>
            <a:r>
              <a:rPr lang="ru-RU" sz="1600" dirty="0" err="1" smtClean="0"/>
              <a:t>on-line</a:t>
            </a:r>
            <a:r>
              <a:rPr lang="ru-RU" sz="1600" dirty="0" smtClean="0"/>
              <a:t> правка ошибок, добавление небольших удобств для пользователя…) – «снятие» первичного неприятия системы пользователями</a:t>
            </a:r>
          </a:p>
          <a:p>
            <a:pPr lvl="1"/>
            <a:r>
              <a:rPr lang="ru-RU" sz="1600" dirty="0" smtClean="0"/>
              <a:t>члены команды Субподрядчиков – не просто консультанты по системе, они «носители» бизнес-процессов Заказчика, т.о. могут оперативно и эффективно оказывать консультации пользователям  по всем аспектам работы организации с системой</a:t>
            </a:r>
          </a:p>
          <a:p>
            <a:endParaRPr lang="ru-RU" sz="1800" dirty="0"/>
          </a:p>
        </p:txBody>
      </p:sp>
      <p:pic>
        <p:nvPicPr>
          <p:cNvPr id="3074" name="Picture 2" descr="57420238, Guy Le Deley /Stock Illustration Sourc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0836" y="2511224"/>
            <a:ext cx="1071538" cy="917775"/>
          </a:xfrm>
          <a:prstGeom prst="rect">
            <a:avLst/>
          </a:prstGeom>
          <a:noFill/>
        </p:spPr>
      </p:pic>
      <p:pic>
        <p:nvPicPr>
          <p:cNvPr id="3076" name="Picture 4" descr="iwdayala0006c, Antar Dayal /Illustration Work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22208" y="1643050"/>
            <a:ext cx="1593196" cy="20284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Результат – живая система!</a:t>
            </a:r>
            <a:endParaRPr lang="ru-RU" dirty="0"/>
          </a:p>
        </p:txBody>
      </p:sp>
      <p:pic>
        <p:nvPicPr>
          <p:cNvPr id="6" name="Рисунок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643050"/>
            <a:ext cx="8288514" cy="49292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Наш проект</a:t>
            </a:r>
            <a:endParaRPr lang="ru-RU" dirty="0"/>
          </a:p>
        </p:txBody>
      </p:sp>
      <p:pic>
        <p:nvPicPr>
          <p:cNvPr id="4" name="Picture 1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1842630"/>
            <a:ext cx="7715304" cy="408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1825" y="587741"/>
            <a:ext cx="7756525" cy="664797"/>
          </a:xfrm>
        </p:spPr>
        <p:txBody>
          <a:bodyPr/>
          <a:lstStyle/>
          <a:p>
            <a:r>
              <a:rPr lang="ru-RU" dirty="0" smtClean="0"/>
              <a:t>Начальные условия</a:t>
            </a:r>
            <a:br>
              <a:rPr lang="ru-RU" dirty="0" smtClean="0"/>
            </a:br>
            <a:r>
              <a:rPr lang="ru-RU" sz="2400" dirty="0" smtClean="0"/>
              <a:t>Организация-объект внедрения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428736"/>
            <a:ext cx="8091487" cy="5214974"/>
          </a:xfrm>
        </p:spPr>
        <p:txBody>
          <a:bodyPr/>
          <a:lstStyle/>
          <a:p>
            <a:r>
              <a:rPr lang="ru-RU" sz="1800" dirty="0" smtClean="0"/>
              <a:t>Оргкомитет «Сочи 2014» – организация, задача которой – подготовка и проведение Олимпийских Игр в г.Сочи в 2014 г.</a:t>
            </a:r>
          </a:p>
          <a:p>
            <a:r>
              <a:rPr lang="ru-RU" sz="1800" dirty="0" smtClean="0"/>
              <a:t>Организация молодая (создана в 2007 г.), быстрорастущая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ru-RU" sz="1800" dirty="0" smtClean="0"/>
              <a:t>(нет устоявшихся бизнес-процессов)</a:t>
            </a:r>
          </a:p>
          <a:p>
            <a:r>
              <a:rPr lang="ru-RU" sz="1800" dirty="0" smtClean="0"/>
              <a:t>Организация амбициозная и профессиональная (на основных позициях – менеджеры со своим профессиональным опытом, «словарем», планами)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6" y="3571876"/>
            <a:ext cx="4505685" cy="308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одержимое 2"/>
          <p:cNvSpPr txBox="1">
            <a:spLocks/>
          </p:cNvSpPr>
          <p:nvPr/>
        </p:nvSpPr>
        <p:spPr bwMode="auto">
          <a:xfrm>
            <a:off x="500034" y="3643314"/>
            <a:ext cx="3643338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228600" bIns="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Нет устоявшихся стандартов (управленческой отчетности, бизнес-процессов), доступ к опыту других Оргкомитетов пока ограничен, зачастую этот опыт неоднозначен и неприменим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1825" y="587741"/>
            <a:ext cx="7756525" cy="664797"/>
          </a:xfrm>
        </p:spPr>
        <p:txBody>
          <a:bodyPr/>
          <a:lstStyle/>
          <a:p>
            <a:r>
              <a:rPr lang="ru-RU" dirty="0" smtClean="0"/>
              <a:t>Начальные условия</a:t>
            </a:r>
            <a:br>
              <a:rPr lang="ru-RU" dirty="0" smtClean="0"/>
            </a:br>
            <a:r>
              <a:rPr lang="ru-RU" sz="2400" dirty="0" smtClean="0"/>
              <a:t>Задачи автоматизации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500174"/>
            <a:ext cx="8091487" cy="4946650"/>
          </a:xfrm>
        </p:spPr>
        <p:txBody>
          <a:bodyPr/>
          <a:lstStyle/>
          <a:p>
            <a:r>
              <a:rPr lang="ru-RU" sz="2000" b="1" dirty="0" smtClean="0"/>
              <a:t>Объем проекта:</a:t>
            </a:r>
          </a:p>
          <a:p>
            <a:pPr lvl="1"/>
            <a:r>
              <a:rPr lang="ru-RU" sz="1800" dirty="0" smtClean="0"/>
              <a:t>В первую очередь – финансовый блок </a:t>
            </a:r>
          </a:p>
          <a:p>
            <a:pPr lvl="2"/>
            <a:r>
              <a:rPr lang="ru-RU" sz="1600" dirty="0" smtClean="0"/>
              <a:t>РСБУ</a:t>
            </a:r>
          </a:p>
          <a:p>
            <a:pPr lvl="2"/>
            <a:r>
              <a:rPr lang="ru-RU" sz="1600" dirty="0" smtClean="0"/>
              <a:t>Управленческая отчетность</a:t>
            </a:r>
          </a:p>
          <a:p>
            <a:pPr lvl="2"/>
            <a:r>
              <a:rPr lang="ru-RU" sz="1600" dirty="0" err="1" smtClean="0"/>
              <a:t>Бюджетирование</a:t>
            </a:r>
            <a:endParaRPr lang="ru-RU" sz="1600" dirty="0" smtClean="0"/>
          </a:p>
          <a:p>
            <a:pPr lvl="2"/>
            <a:r>
              <a:rPr lang="en-US" sz="1600" dirty="0" smtClean="0"/>
              <a:t>AR </a:t>
            </a:r>
            <a:endParaRPr lang="ru-RU" sz="1600" dirty="0" smtClean="0"/>
          </a:p>
          <a:p>
            <a:pPr lvl="2"/>
            <a:r>
              <a:rPr lang="en-US" sz="1600" dirty="0" smtClean="0"/>
              <a:t>AP </a:t>
            </a:r>
            <a:endParaRPr lang="ru-RU" sz="1600" dirty="0" smtClean="0"/>
          </a:p>
          <a:p>
            <a:pPr lvl="2"/>
            <a:r>
              <a:rPr lang="en-US" sz="1600" dirty="0" smtClean="0"/>
              <a:t>FA</a:t>
            </a:r>
            <a:endParaRPr lang="ru-RU" sz="1600" dirty="0" smtClean="0"/>
          </a:p>
          <a:p>
            <a:pPr lvl="2"/>
            <a:r>
              <a:rPr lang="en-US" sz="1600" dirty="0" smtClean="0"/>
              <a:t>Materials</a:t>
            </a:r>
            <a:endParaRPr lang="ru-RU" sz="1600" dirty="0" smtClean="0"/>
          </a:p>
          <a:p>
            <a:pPr lvl="1"/>
            <a:r>
              <a:rPr lang="ru-RU" sz="1800" dirty="0" smtClean="0"/>
              <a:t>Плюс: управление закупками и контрактами, </a:t>
            </a:r>
            <a:r>
              <a:rPr lang="en-US" sz="1800" dirty="0" smtClean="0"/>
              <a:t>HR</a:t>
            </a:r>
            <a:r>
              <a:rPr lang="ru-RU" sz="1800" dirty="0" smtClean="0"/>
              <a:t> и зарплата, управление проектами</a:t>
            </a:r>
          </a:p>
          <a:p>
            <a:r>
              <a:rPr lang="ru-RU" sz="2000" b="1" dirty="0" smtClean="0"/>
              <a:t>Срок: </a:t>
            </a:r>
          </a:p>
          <a:p>
            <a:pPr lvl="1"/>
            <a:r>
              <a:rPr lang="ru-RU" sz="1600" dirty="0" smtClean="0"/>
              <a:t>начало – ноябрь 2008 г., </a:t>
            </a:r>
          </a:p>
          <a:p>
            <a:pPr lvl="1"/>
            <a:r>
              <a:rPr lang="ru-RU" sz="1600" dirty="0" smtClean="0"/>
              <a:t>старт системы – 2 марта 2009 г. (жестко заданная и контролируемая дата)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Овал 22"/>
          <p:cNvSpPr/>
          <p:nvPr/>
        </p:nvSpPr>
        <p:spPr bwMode="auto">
          <a:xfrm>
            <a:off x="142844" y="3214686"/>
            <a:ext cx="3429024" cy="2000264"/>
          </a:xfrm>
          <a:prstGeom prst="ellipse">
            <a:avLst/>
          </a:prstGeom>
          <a:solidFill>
            <a:srgbClr val="E3EBF5"/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1825" y="587741"/>
            <a:ext cx="7756525" cy="664797"/>
          </a:xfrm>
        </p:spPr>
        <p:txBody>
          <a:bodyPr/>
          <a:lstStyle/>
          <a:p>
            <a:r>
              <a:rPr lang="ru-RU" dirty="0" smtClean="0"/>
              <a:t>Начальные условия</a:t>
            </a:r>
            <a:br>
              <a:rPr lang="ru-RU" dirty="0" smtClean="0"/>
            </a:br>
            <a:r>
              <a:rPr lang="ru-RU" sz="2400" dirty="0" smtClean="0"/>
              <a:t>Структура проекта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857224" y="1928802"/>
            <a:ext cx="3214710" cy="78581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/>
              <a:t>«Майкрософт Рус»</a:t>
            </a:r>
            <a:br>
              <a:rPr lang="ru-RU" dirty="0" smtClean="0"/>
            </a:br>
            <a:r>
              <a:rPr lang="ru-RU" sz="1600" dirty="0" smtClean="0"/>
              <a:t>Генподрядчик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428596" y="3714752"/>
            <a:ext cx="1285884" cy="92869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smtClean="0"/>
              <a:t>GMCS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200" dirty="0" smtClean="0"/>
              <a:t>Субподрядчик (Финансы, Логистика)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857356" y="3714752"/>
            <a:ext cx="1285884" cy="92869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800" dirty="0" smtClean="0"/>
              <a:t>«</a:t>
            </a:r>
            <a:r>
              <a:rPr lang="ru-RU" sz="1800" dirty="0" err="1" smtClean="0"/>
              <a:t>Аплана</a:t>
            </a:r>
            <a:r>
              <a:rPr lang="ru-RU" sz="1800" dirty="0" smtClean="0"/>
              <a:t>»</a:t>
            </a:r>
            <a:br>
              <a:rPr lang="ru-RU" sz="1800" dirty="0" smtClean="0"/>
            </a:br>
            <a:r>
              <a:rPr lang="ru-RU" sz="1200" dirty="0" smtClean="0"/>
              <a:t>Субподрядчик (</a:t>
            </a:r>
            <a:r>
              <a:rPr lang="en-US" sz="1200" dirty="0" smtClean="0"/>
              <a:t>HR</a:t>
            </a:r>
            <a:r>
              <a:rPr lang="ru-RU" sz="1200" dirty="0" smtClean="0"/>
              <a:t>, Зарплата)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4000496" y="3357562"/>
            <a:ext cx="1214446" cy="92869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smtClean="0"/>
              <a:t>Accenture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200" dirty="0" smtClean="0"/>
              <a:t>Субподрядчик (Контроль качества)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 bwMode="auto">
          <a:xfrm>
            <a:off x="1071538" y="3000372"/>
            <a:ext cx="350046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Прямая соединительная линия 11"/>
          <p:cNvCxnSpPr/>
          <p:nvPr/>
        </p:nvCxnSpPr>
        <p:spPr bwMode="auto">
          <a:xfrm rot="5400000">
            <a:off x="2000232" y="3214686"/>
            <a:ext cx="100013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Прямая соединительная линия 16"/>
          <p:cNvCxnSpPr>
            <a:endCxn id="6" idx="0"/>
          </p:cNvCxnSpPr>
          <p:nvPr/>
        </p:nvCxnSpPr>
        <p:spPr bwMode="auto">
          <a:xfrm rot="5400000">
            <a:off x="714349" y="3357562"/>
            <a:ext cx="714380" cy="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Прямая соединительная линия 17"/>
          <p:cNvCxnSpPr/>
          <p:nvPr/>
        </p:nvCxnSpPr>
        <p:spPr bwMode="auto">
          <a:xfrm rot="16200000" flipH="1">
            <a:off x="4393408" y="3178967"/>
            <a:ext cx="357189" cy="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0" name="Прямоугольник 19"/>
          <p:cNvSpPr/>
          <p:nvPr/>
        </p:nvSpPr>
        <p:spPr bwMode="auto">
          <a:xfrm>
            <a:off x="6000760" y="1857364"/>
            <a:ext cx="2214578" cy="92869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/>
              <a:t>Оргкомитет</a:t>
            </a:r>
            <a:br>
              <a:rPr lang="ru-RU" sz="2000" dirty="0" smtClean="0"/>
            </a:br>
            <a:r>
              <a:rPr lang="ru-RU" sz="2000" dirty="0" smtClean="0"/>
              <a:t>«Сочи 2014»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Двойная стрелка влево/вправо 23"/>
          <p:cNvSpPr/>
          <p:nvPr/>
        </p:nvSpPr>
        <p:spPr bwMode="auto">
          <a:xfrm>
            <a:off x="4286248" y="2143116"/>
            <a:ext cx="1571636" cy="428628"/>
          </a:xfrm>
          <a:prstGeom prst="left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Стрелка вниз 14"/>
          <p:cNvSpPr/>
          <p:nvPr/>
        </p:nvSpPr>
        <p:spPr bwMode="auto">
          <a:xfrm rot="9306965">
            <a:off x="2285984" y="5072074"/>
            <a:ext cx="571504" cy="1000132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428728" y="6072206"/>
            <a:ext cx="281006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i="1" dirty="0" smtClean="0"/>
              <a:t>Основные исполнители работ</a:t>
            </a:r>
            <a:endParaRPr lang="ru-RU" sz="1400" i="1" dirty="0"/>
          </a:p>
        </p:txBody>
      </p:sp>
      <p:pic>
        <p:nvPicPr>
          <p:cNvPr id="4098" name="Picture 2" descr="dv817009, Digital Vision. /Photodis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94" y="4286256"/>
            <a:ext cx="3382490" cy="22594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«Радужные планы»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674813"/>
            <a:ext cx="8026427" cy="1754187"/>
          </a:xfrm>
        </p:spPr>
        <p:txBody>
          <a:bodyPr/>
          <a:lstStyle/>
          <a:p>
            <a:r>
              <a:rPr lang="ru-RU" sz="2000" dirty="0" smtClean="0"/>
              <a:t>Внедрение системы использований основных положений методологии </a:t>
            </a:r>
            <a:r>
              <a:rPr lang="en-US" sz="2000" dirty="0" smtClean="0"/>
              <a:t>Microsoft Sure Step</a:t>
            </a:r>
            <a:r>
              <a:rPr lang="ru-RU" sz="2000" dirty="0" smtClean="0"/>
              <a:t> (последовательные фазы проекта, полный набор проектной документации, с </a:t>
            </a:r>
            <a:r>
              <a:rPr lang="ru-RU" sz="2000" dirty="0" err="1" smtClean="0"/>
              <a:t>аллоцированными</a:t>
            </a:r>
            <a:r>
              <a:rPr lang="ru-RU" sz="2000" dirty="0" smtClean="0"/>
              <a:t> ресурсами Заказчика, методичным «обучением обучающих»…)</a:t>
            </a:r>
          </a:p>
        </p:txBody>
      </p:sp>
      <p:sp>
        <p:nvSpPr>
          <p:cNvPr id="5" name="Содержимое 2"/>
          <p:cNvSpPr txBox="1">
            <a:spLocks/>
          </p:cNvSpPr>
          <p:nvPr/>
        </p:nvSpPr>
        <p:spPr bwMode="auto">
          <a:xfrm>
            <a:off x="571473" y="3357562"/>
            <a:ext cx="4000527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228600" bIns="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Запуск системы по плану </a:t>
            </a:r>
            <a:b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(с тестированием и опытно-промышленной эксплуатацией)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Параллельная работа в «старой» и «новой» системах на этапе опытной эксплуатации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ClrTx/>
              <a:buSzTx/>
              <a:buFontTx/>
              <a:buChar char="•"/>
              <a:tabLst/>
              <a:defRPr/>
            </a:pPr>
            <a:endParaRPr kumimoji="0" lang="ru-RU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146" name="Picture 2" descr="http://www.microsoft.com/rus/dynamics/howtointegrate/_i/surestep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32162" y="3214685"/>
            <a:ext cx="4640399" cy="32813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«Суровая реальность»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57158" y="1500175"/>
          <a:ext cx="8358246" cy="5210914"/>
        </p:xfrm>
        <a:graphic>
          <a:graphicData uri="http://schemas.openxmlformats.org/drawingml/2006/table">
            <a:tbl>
              <a:tblPr/>
              <a:tblGrid>
                <a:gridCol w="2214578"/>
                <a:gridCol w="3071834"/>
                <a:gridCol w="3071834"/>
              </a:tblGrid>
              <a:tr h="493303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Что происходило</a:t>
                      </a:r>
                    </a:p>
                  </a:txBody>
                  <a:tcPr marL="8435" marR="8435" marT="843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82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Почему?</a:t>
                      </a:r>
                    </a:p>
                  </a:txBody>
                  <a:tcPr marL="8435" marR="8435" marT="843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82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Как повлияло?</a:t>
                      </a:r>
                    </a:p>
                  </a:txBody>
                  <a:tcPr marL="8435" marR="8435" marT="843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828D"/>
                    </a:solidFill>
                  </a:tcPr>
                </a:tc>
              </a:tr>
              <a:tr h="1769768">
                <a:tc>
                  <a:txBody>
                    <a:bodyPr/>
                    <a:lstStyle/>
                    <a:p>
                      <a:pPr marL="92075" indent="0" algn="l" defTabSz="914400" rtl="0" eaLnBrk="1" fontAlgn="t" latinLnBrk="0" hangingPunct="1">
                        <a:tabLst>
                          <a:tab pos="1793875" algn="l"/>
                        </a:tabLst>
                      </a:pPr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"Перекрытие" и "сползание" фаз</a:t>
                      </a:r>
                    </a:p>
                  </a:txBody>
                  <a:tcPr marL="8435" marR="8435" marT="843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2075" indent="0" algn="l" defTabSz="914400" rtl="0" eaLnBrk="1" fontAlgn="t" latinLnBrk="0" hangingPunct="1">
                        <a:tabLst>
                          <a:tab pos="1793875" algn="l"/>
                        </a:tabLst>
                      </a:pPr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1) задержки </a:t>
                      </a:r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с контролем качества со стороны Исполнителя</a:t>
                      </a:r>
                      <a:b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</a:br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2) ресурсы Заказчика</a:t>
                      </a:r>
                      <a:b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</a:br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3) завышенные ожидания </a:t>
                      </a:r>
                      <a:r>
                        <a:rPr lang="ru-RU" sz="1400" b="0" i="0" u="none" strike="noStrike" kern="1200" dirty="0" err="1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бизнес-пользователей</a:t>
                      </a:r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/>
                      </a:r>
                      <a:b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</a:br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4) ответственность за принятие решений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8435" marR="8435" marT="843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2075" indent="0" algn="l" defTabSz="914400" rtl="0" eaLnBrk="1" fontAlgn="t" latinLnBrk="0" hangingPunct="1">
                        <a:tabLst>
                          <a:tab pos="1793875" algn="l"/>
                        </a:tabLst>
                      </a:pPr>
                      <a:r>
                        <a:rPr lang="ru-RU" sz="1400" b="0" i="0" u="none" strike="noStrike" kern="1200" dirty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Отрицательно</a:t>
                      </a:r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: разработка шла по неподписанным </a:t>
                      </a:r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Дизайнам</a:t>
                      </a:r>
                      <a:r>
                        <a:rPr lang="en-US" sz="14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:</a:t>
                      </a:r>
                      <a:r>
                        <a:rPr lang="en-US" sz="1400" b="0" i="0" u="none" strike="noStrike" kern="1200" baseline="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0" i="0" u="none" strike="noStrike" kern="1200" baseline="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и Исполнитель и Заказчик жили под риском расползания рамок проекта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8435" marR="8435" marT="843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45175">
                <a:tc>
                  <a:txBody>
                    <a:bodyPr/>
                    <a:lstStyle/>
                    <a:p>
                      <a:pPr marL="92075" indent="0" algn="l" defTabSz="914400" rtl="0" eaLnBrk="1" fontAlgn="t" latinLnBrk="0" hangingPunct="1">
                        <a:tabLst>
                          <a:tab pos="1793875" algn="l"/>
                        </a:tabLst>
                      </a:pPr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Запуск без пилотного тестирования</a:t>
                      </a:r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, и без параллельного ввода в старую систему, </a:t>
                      </a:r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правка системы "с колес"</a:t>
                      </a:r>
                    </a:p>
                  </a:txBody>
                  <a:tcPr marL="8435" marR="8435" marT="843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2075" indent="0" algn="l" defTabSz="914400" rtl="0" eaLnBrk="1" fontAlgn="t" latinLnBrk="0" hangingPunct="1">
                        <a:tabLst>
                          <a:tab pos="1793875" algn="l"/>
                        </a:tabLst>
                      </a:pPr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"Перекрытие" и "сползание" фаз</a:t>
                      </a:r>
                    </a:p>
                  </a:txBody>
                  <a:tcPr marL="8435" marR="8435" marT="843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2075" indent="0" algn="l" defTabSz="914400" rtl="0" eaLnBrk="1" fontAlgn="t" latinLnBrk="0" hangingPunct="1">
                        <a:tabLst>
                          <a:tab pos="1793875" algn="l"/>
                        </a:tabLst>
                      </a:pPr>
                      <a:r>
                        <a:rPr lang="ru-RU" sz="1400" b="0" i="0" u="none" strike="noStrike" kern="1200" dirty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Отрицательно</a:t>
                      </a:r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: </a:t>
                      </a:r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жили под риском </a:t>
                      </a:r>
                      <a:r>
                        <a:rPr lang="ru-RU" sz="1400" b="0" i="0" u="none" strike="noStrike" kern="1200" dirty="0" err="1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crash</a:t>
                      </a:r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системы </a:t>
                      </a:r>
                      <a:r>
                        <a:rPr lang="ru-RU" sz="14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– не сдача баланса (риски Заказчика)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8435" marR="8435" marT="843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0616">
                <a:tc>
                  <a:txBody>
                    <a:bodyPr/>
                    <a:lstStyle/>
                    <a:p>
                      <a:pPr marL="92075" indent="0" algn="l" defTabSz="914400" rtl="0" eaLnBrk="1" fontAlgn="t" latinLnBrk="0" hangingPunct="1">
                        <a:tabLst>
                          <a:tab pos="1793875" algn="l"/>
                        </a:tabLst>
                      </a:pPr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Обучение "на местах"</a:t>
                      </a:r>
                    </a:p>
                  </a:txBody>
                  <a:tcPr marL="8435" marR="8435" marT="843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2075" indent="0" algn="l" defTabSz="914400" rtl="0" eaLnBrk="1" fontAlgn="t" latinLnBrk="0" hangingPunct="1">
                        <a:tabLst>
                          <a:tab pos="1793875" algn="l"/>
                        </a:tabLst>
                      </a:pPr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"Перекрытие" и "сползание" фаз</a:t>
                      </a:r>
                    </a:p>
                  </a:txBody>
                  <a:tcPr marL="8435" marR="8435" marT="843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2075" indent="0" algn="l" defTabSz="914400" rtl="0" eaLnBrk="1" fontAlgn="t" latinLnBrk="0" hangingPunct="1">
                        <a:tabLst>
                          <a:tab pos="1793875" algn="l"/>
                        </a:tabLst>
                      </a:pPr>
                      <a:r>
                        <a:rPr lang="ru-RU" sz="1400" b="0" i="0" u="none" strike="noStrike" kern="1200" dirty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Отрицательно</a:t>
                      </a:r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: больший объем обучения (риски Заказчика - ограниченный объем обучения по Контракту)</a:t>
                      </a:r>
                    </a:p>
                  </a:txBody>
                  <a:tcPr marL="8435" marR="8435" marT="843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2052">
                <a:tc>
                  <a:txBody>
                    <a:bodyPr/>
                    <a:lstStyle/>
                    <a:p>
                      <a:pPr marL="92075" indent="0" algn="l" defTabSz="914400" rtl="0" eaLnBrk="1" fontAlgn="t" latinLnBrk="0" hangingPunct="1">
                        <a:tabLst>
                          <a:tab pos="1793875" algn="l"/>
                        </a:tabLst>
                      </a:pPr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"Поучасточный" запуск</a:t>
                      </a:r>
                    </a:p>
                  </a:txBody>
                  <a:tcPr marL="8435" marR="8435" marT="843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2075" indent="0" algn="l" defTabSz="914400" rtl="0" eaLnBrk="1" fontAlgn="t" latinLnBrk="0" hangingPunct="1">
                        <a:tabLst>
                          <a:tab pos="1793875" algn="l"/>
                        </a:tabLst>
                      </a:pPr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"Перекрытие" и "сползание" фаз</a:t>
                      </a:r>
                    </a:p>
                  </a:txBody>
                  <a:tcPr marL="8435" marR="8435" marT="843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2075" indent="0" algn="l" defTabSz="914400" rtl="0" eaLnBrk="1" fontAlgn="t" latinLnBrk="0" hangingPunct="1">
                        <a:tabLst>
                          <a:tab pos="1793875" algn="l"/>
                        </a:tabLst>
                      </a:pPr>
                      <a:r>
                        <a:rPr lang="ru-RU" sz="1400" b="0" i="0" u="none" strike="noStrike" kern="1200" dirty="0">
                          <a:solidFill>
                            <a:srgbClr val="00B050"/>
                          </a:solidFill>
                          <a:latin typeface="Calibri"/>
                          <a:ea typeface="+mn-ea"/>
                          <a:cs typeface="+mn-cs"/>
                        </a:rPr>
                        <a:t>Положительно</a:t>
                      </a:r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: спонсор проекта видел отдачу и реальный результат максимально рано</a:t>
                      </a:r>
                    </a:p>
                  </a:txBody>
                  <a:tcPr marL="8435" marR="8435" marT="843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214282" y="161470"/>
          <a:ext cx="8643998" cy="6481496"/>
        </p:xfrm>
        <a:graphic>
          <a:graphicData uri="http://schemas.openxmlformats.org/presentationml/2006/ole">
            <p:oleObj spid="_x0000_s1026" name="Слайд" r:id="rId3" imgW="4569100" imgH="3425884" progId="PowerPoint.Slide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Взгляд </a:t>
            </a:r>
            <a:r>
              <a:rPr lang="en-US" dirty="0" smtClean="0"/>
              <a:t>QA </a:t>
            </a:r>
            <a:r>
              <a:rPr lang="ru-RU" dirty="0" smtClean="0"/>
              <a:t>и Партнера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en-US" sz="2000" b="1" dirty="0" smtClean="0"/>
              <a:t>QA</a:t>
            </a:r>
            <a:endParaRPr lang="ru-RU" sz="2000" b="1" dirty="0" smtClean="0"/>
          </a:p>
          <a:p>
            <a:r>
              <a:rPr lang="ru-RU" sz="2000" dirty="0" smtClean="0"/>
              <a:t>контроль качества в таком проекте это в первую голову приемка: кто, когда и как сможет оценить полученные результаты и сказать насколько они адекватны</a:t>
            </a:r>
          </a:p>
          <a:p>
            <a:r>
              <a:rPr lang="ru-RU" sz="2000" dirty="0" smtClean="0"/>
              <a:t>ФД – документ фиксирующий требования Заказчика. Без него невозможно проводить приемку</a:t>
            </a:r>
          </a:p>
          <a:p>
            <a:r>
              <a:rPr lang="ru-RU" sz="2000" dirty="0" smtClean="0"/>
              <a:t>«</a:t>
            </a:r>
            <a:r>
              <a:rPr lang="en-US" sz="2000" dirty="0" smtClean="0"/>
              <a:t>go-live</a:t>
            </a:r>
            <a:r>
              <a:rPr lang="ru-RU" sz="2000" dirty="0" smtClean="0"/>
              <a:t>»</a:t>
            </a:r>
            <a:r>
              <a:rPr lang="en-US" sz="2000" dirty="0" smtClean="0"/>
              <a:t> </a:t>
            </a:r>
            <a:r>
              <a:rPr lang="ru-RU" sz="2000" dirty="0" smtClean="0"/>
              <a:t>без тестирования  и приемки – экстремальные риски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ru-RU" sz="2000" b="1" dirty="0" smtClean="0"/>
              <a:t>Партнер</a:t>
            </a:r>
            <a:endParaRPr lang="en-US" sz="2000" b="1" dirty="0" smtClean="0"/>
          </a:p>
          <a:p>
            <a:r>
              <a:rPr lang="ru-RU" sz="2000" dirty="0" smtClean="0"/>
              <a:t>Технический	 проект – на 90% устаревший документ</a:t>
            </a:r>
          </a:p>
          <a:p>
            <a:r>
              <a:rPr lang="ru-RU" sz="2000" dirty="0" err="1" smtClean="0"/>
              <a:t>Пилотное</a:t>
            </a:r>
            <a:r>
              <a:rPr lang="ru-RU" sz="2000" dirty="0" smtClean="0"/>
              <a:t> тестирование – 50-80% проверки системы</a:t>
            </a:r>
          </a:p>
          <a:p>
            <a:r>
              <a:rPr lang="ru-RU" sz="2000" dirty="0" smtClean="0"/>
              <a:t>Запуск без дублирования – единственный реальный вариант запуска</a:t>
            </a:r>
          </a:p>
          <a:p>
            <a:r>
              <a:rPr lang="ru-RU" sz="2000" dirty="0" smtClean="0"/>
              <a:t>Обучение пользователей в момент запуска – 80% снятия негатива  и ошибок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1825" y="883206"/>
            <a:ext cx="7756525" cy="369332"/>
          </a:xfrm>
        </p:spPr>
        <p:txBody>
          <a:bodyPr/>
          <a:lstStyle/>
          <a:p>
            <a:r>
              <a:rPr lang="ru-RU" dirty="0" smtClean="0"/>
              <a:t>Результат</a:t>
            </a:r>
            <a:endParaRPr lang="ru-RU" dirty="0"/>
          </a:p>
        </p:txBody>
      </p:sp>
      <p:pic>
        <p:nvPicPr>
          <p:cNvPr id="6" name="Рисунок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8" y="1643050"/>
            <a:ext cx="3786182" cy="225166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85720" y="1500174"/>
            <a:ext cx="33000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Несмотря ни на что…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71472" y="2038641"/>
            <a:ext cx="12939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- В срок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857224" y="2467269"/>
            <a:ext cx="19179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- В бюджете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142976" y="2895897"/>
            <a:ext cx="45005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- В запланированном объеме</a:t>
            </a:r>
            <a:endParaRPr lang="ru-RU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3714752"/>
            <a:ext cx="5286412" cy="2934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22" y="4286256"/>
            <a:ext cx="3214678" cy="2096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C0C0C0"/>
        </a:lt1>
        <a:dk2>
          <a:srgbClr val="FFFFFF"/>
        </a:dk2>
        <a:lt2>
          <a:srgbClr val="7D828D"/>
        </a:lt2>
        <a:accent1>
          <a:srgbClr val="B7B56B"/>
        </a:accent1>
        <a:accent2>
          <a:srgbClr val="008080"/>
        </a:accent2>
        <a:accent3>
          <a:srgbClr val="DCDCDC"/>
        </a:accent3>
        <a:accent4>
          <a:srgbClr val="000000"/>
        </a:accent4>
        <a:accent5>
          <a:srgbClr val="D8D7BA"/>
        </a:accent5>
        <a:accent6>
          <a:srgbClr val="007373"/>
        </a:accent6>
        <a:hlink>
          <a:srgbClr val="D17700"/>
        </a:hlink>
        <a:folHlink>
          <a:srgbClr val="33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C0C0C0"/>
        </a:lt1>
        <a:dk2>
          <a:srgbClr val="FFFFFF"/>
        </a:dk2>
        <a:lt2>
          <a:srgbClr val="B7B56B"/>
        </a:lt2>
        <a:accent1>
          <a:srgbClr val="B7B56B"/>
        </a:accent1>
        <a:accent2>
          <a:srgbClr val="008080"/>
        </a:accent2>
        <a:accent3>
          <a:srgbClr val="DCDCDC"/>
        </a:accent3>
        <a:accent4>
          <a:srgbClr val="000000"/>
        </a:accent4>
        <a:accent5>
          <a:srgbClr val="D8D7BA"/>
        </a:accent5>
        <a:accent6>
          <a:srgbClr val="007373"/>
        </a:accent6>
        <a:hlink>
          <a:srgbClr val="D17700"/>
        </a:hlink>
        <a:folHlink>
          <a:srgbClr val="33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C0C0C0"/>
        </a:lt1>
        <a:dk2>
          <a:srgbClr val="FFFFFF"/>
        </a:dk2>
        <a:lt2>
          <a:srgbClr val="008080"/>
        </a:lt2>
        <a:accent1>
          <a:srgbClr val="B7B56B"/>
        </a:accent1>
        <a:accent2>
          <a:srgbClr val="008080"/>
        </a:accent2>
        <a:accent3>
          <a:srgbClr val="DCDCDC"/>
        </a:accent3>
        <a:accent4>
          <a:srgbClr val="000000"/>
        </a:accent4>
        <a:accent5>
          <a:srgbClr val="D8D7BA"/>
        </a:accent5>
        <a:accent6>
          <a:srgbClr val="007373"/>
        </a:accent6>
        <a:hlink>
          <a:srgbClr val="D17700"/>
        </a:hlink>
        <a:folHlink>
          <a:srgbClr val="33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C0C0C0"/>
        </a:lt1>
        <a:dk2>
          <a:srgbClr val="FFFFFF"/>
        </a:dk2>
        <a:lt2>
          <a:srgbClr val="D17700"/>
        </a:lt2>
        <a:accent1>
          <a:srgbClr val="B7B56B"/>
        </a:accent1>
        <a:accent2>
          <a:srgbClr val="008080"/>
        </a:accent2>
        <a:accent3>
          <a:srgbClr val="DCDCDC"/>
        </a:accent3>
        <a:accent4>
          <a:srgbClr val="000000"/>
        </a:accent4>
        <a:accent5>
          <a:srgbClr val="D8D7BA"/>
        </a:accent5>
        <a:accent6>
          <a:srgbClr val="007373"/>
        </a:accent6>
        <a:hlink>
          <a:srgbClr val="D17700"/>
        </a:hlink>
        <a:folHlink>
          <a:srgbClr val="33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C0C0C0"/>
        </a:lt1>
        <a:dk2>
          <a:srgbClr val="FFFFFF"/>
        </a:dk2>
        <a:lt2>
          <a:srgbClr val="339966"/>
        </a:lt2>
        <a:accent1>
          <a:srgbClr val="B7B56B"/>
        </a:accent1>
        <a:accent2>
          <a:srgbClr val="008080"/>
        </a:accent2>
        <a:accent3>
          <a:srgbClr val="DCDCDC"/>
        </a:accent3>
        <a:accent4>
          <a:srgbClr val="000000"/>
        </a:accent4>
        <a:accent5>
          <a:srgbClr val="D8D7BA"/>
        </a:accent5>
        <a:accent6>
          <a:srgbClr val="007373"/>
        </a:accent6>
        <a:hlink>
          <a:srgbClr val="D17700"/>
        </a:hlink>
        <a:folHlink>
          <a:srgbClr val="3399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ТНК-BP</Template>
  <TotalTime>7430</TotalTime>
  <Words>793</Words>
  <Application>Microsoft Office PowerPoint</Application>
  <PresentationFormat>Экран (4:3)</PresentationFormat>
  <Paragraphs>108</Paragraphs>
  <Slides>18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0" baseType="lpstr">
      <vt:lpstr>Default Design</vt:lpstr>
      <vt:lpstr>Слайд</vt:lpstr>
      <vt:lpstr>ERP за 4 месяца:</vt:lpstr>
      <vt:lpstr>Начальные условия Организация-объект внедрения</vt:lpstr>
      <vt:lpstr>Начальные условия Задачи автоматизации</vt:lpstr>
      <vt:lpstr>Начальные условия Структура проекта</vt:lpstr>
      <vt:lpstr>«Радужные планы»</vt:lpstr>
      <vt:lpstr>«Суровая реальность»</vt:lpstr>
      <vt:lpstr>Слайд 7</vt:lpstr>
      <vt:lpstr>Взгляд QA и Партнера</vt:lpstr>
      <vt:lpstr>Результат</vt:lpstr>
      <vt:lpstr>Почему все-таки можно внедрить систему за 4 месяца?</vt:lpstr>
      <vt:lpstr>Инструменты</vt:lpstr>
      <vt:lpstr>«Микроменеджмент» </vt:lpstr>
      <vt:lpstr>«Сожженные мосты»</vt:lpstr>
      <vt:lpstr>Опыт и принятие решений</vt:lpstr>
      <vt:lpstr>Обучение </vt:lpstr>
      <vt:lpstr>Коммуникации – ключевой инструмент!</vt:lpstr>
      <vt:lpstr>Результат – живая система!</vt:lpstr>
      <vt:lpstr>Наш проект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Pavel</dc:creator>
  <cp:lastModifiedBy>PAlferov</cp:lastModifiedBy>
  <cp:revision>130</cp:revision>
  <dcterms:created xsi:type="dcterms:W3CDTF">2008-10-26T21:26:03Z</dcterms:created>
  <dcterms:modified xsi:type="dcterms:W3CDTF">2009-09-20T19:23:40Z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