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Default Extension="sldx" ContentType="application/vnd.openxmlformats-officedocument.presentationml.slide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66" r:id="rId1"/>
  </p:sldMasterIdLst>
  <p:notesMasterIdLst>
    <p:notesMasterId r:id="rId17"/>
  </p:notesMasterIdLst>
  <p:handoutMasterIdLst>
    <p:handoutMasterId r:id="rId18"/>
  </p:handoutMasterIdLst>
  <p:sldIdLst>
    <p:sldId id="468" r:id="rId2"/>
    <p:sldId id="459" r:id="rId3"/>
    <p:sldId id="432" r:id="rId4"/>
    <p:sldId id="469" r:id="rId5"/>
    <p:sldId id="433" r:id="rId6"/>
    <p:sldId id="437" r:id="rId7"/>
    <p:sldId id="462" r:id="rId8"/>
    <p:sldId id="463" r:id="rId9"/>
    <p:sldId id="466" r:id="rId10"/>
    <p:sldId id="465" r:id="rId11"/>
    <p:sldId id="467" r:id="rId12"/>
    <p:sldId id="454" r:id="rId13"/>
    <p:sldId id="449" r:id="rId14"/>
    <p:sldId id="464" r:id="rId15"/>
    <p:sldId id="471" r:id="rId16"/>
  </p:sldIdLst>
  <p:sldSz cx="9144000" cy="6858000" type="screen4x3"/>
  <p:notesSz cx="67945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7F91"/>
    <a:srgbClr val="CCFF66"/>
    <a:srgbClr val="FF9999"/>
    <a:srgbClr val="FFCC00"/>
    <a:srgbClr val="FF9966"/>
    <a:srgbClr val="7D828D"/>
    <a:srgbClr val="FF7C8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3734" autoAdjust="0"/>
  </p:normalViewPr>
  <p:slideViewPr>
    <p:cSldViewPr>
      <p:cViewPr>
        <p:scale>
          <a:sx n="50" d="100"/>
          <a:sy n="50" d="100"/>
        </p:scale>
        <p:origin x="-1086" y="-42"/>
      </p:cViewPr>
      <p:guideLst>
        <p:guide orient="horz" pos="2160"/>
        <p:guide orient="horz" pos="4157"/>
        <p:guide orient="horz" pos="1068"/>
        <p:guide orient="horz" pos="730"/>
        <p:guide pos="2890"/>
        <p:guide pos="5502"/>
        <p:guide pos="397"/>
        <p:guide pos="2969"/>
        <p:guide pos="2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100" y="-66"/>
      </p:cViewPr>
      <p:guideLst>
        <p:guide orient="horz" pos="312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3" tIns="46831" rIns="93663" bIns="46831" numCol="1" anchor="t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3" tIns="46831" rIns="93663" bIns="46831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pPr>
              <a:defRPr/>
            </a:pPr>
            <a:fld id="{4CDABA8E-18EA-476A-8D9D-3D0D91F283E2}" type="datetime8">
              <a:rPr lang="ru-RU"/>
              <a:pPr>
                <a:defRPr/>
              </a:pPr>
              <a:t>21.09.2009 10:41</a:t>
            </a:fld>
            <a:endParaRPr lang="en-GB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2288"/>
            <a:ext cx="29448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3" tIns="46831" rIns="93663" bIns="46831" numCol="1" anchor="b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pPr>
              <a:defRPr/>
            </a:pPr>
            <a:r>
              <a:rPr lang="en-GB"/>
              <a:t>© THK-BP presentation name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12288"/>
            <a:ext cx="29448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3" tIns="46831" rIns="93663" bIns="46831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pPr>
              <a:defRPr/>
            </a:pPr>
            <a:fld id="{1DA1ACB1-325A-4753-A2ED-3FFADC38E3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17488" y="263525"/>
            <a:ext cx="294640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3" tIns="46831" rIns="93663" bIns="46831" numCol="1" anchor="t" anchorCtr="0" compatLnSpc="1">
            <a:prstTxWarp prst="textNoShape">
              <a:avLst/>
            </a:prstTxWarp>
          </a:bodyPr>
          <a:lstStyle>
            <a:lvl1pPr defTabSz="936625">
              <a:defRPr sz="9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532188" y="196850"/>
            <a:ext cx="2944812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3" tIns="46831" rIns="93663" bIns="46831" numCol="1" anchor="t" anchorCtr="0" compatLnSpc="1">
            <a:prstTxWarp prst="textNoShape">
              <a:avLst/>
            </a:prstTxWarp>
          </a:bodyPr>
          <a:lstStyle>
            <a:lvl1pPr algn="r" defTabSz="936625">
              <a:defRPr sz="900"/>
            </a:lvl1pPr>
          </a:lstStyle>
          <a:p>
            <a:pPr>
              <a:defRPr/>
            </a:pPr>
            <a:fld id="{0D972A39-944C-4E64-8F45-C86DF764022C}" type="datetime8">
              <a:rPr lang="ru-RU"/>
              <a:pPr>
                <a:defRPr/>
              </a:pPr>
              <a:t>21.09.2009 10:41</a:t>
            </a:fld>
            <a:endParaRPr lang="en-GB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4588" cy="3716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05350"/>
            <a:ext cx="4981575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3" tIns="46831" rIns="93663" bIns="468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0850" y="9391650"/>
            <a:ext cx="2947988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3" tIns="46831" rIns="93663" bIns="46831" numCol="1" anchor="b" anchorCtr="0" compatLnSpc="1">
            <a:prstTxWarp prst="textNoShape">
              <a:avLst/>
            </a:prstTxWarp>
          </a:bodyPr>
          <a:lstStyle>
            <a:lvl1pPr defTabSz="936625">
              <a:defRPr sz="900"/>
            </a:lvl1pPr>
          </a:lstStyle>
          <a:p>
            <a:pPr>
              <a:defRPr/>
            </a:pPr>
            <a:r>
              <a:rPr lang="en-GB"/>
              <a:t>© THK-BP presentation name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12288"/>
            <a:ext cx="26304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3" tIns="46831" rIns="93663" bIns="46831" numCol="1" anchor="b" anchorCtr="0" compatLnSpc="1">
            <a:prstTxWarp prst="textNoShape">
              <a:avLst/>
            </a:prstTxWarp>
          </a:bodyPr>
          <a:lstStyle>
            <a:lvl1pPr algn="r" defTabSz="936625">
              <a:defRPr sz="900"/>
            </a:lvl1pPr>
          </a:lstStyle>
          <a:p>
            <a:pPr>
              <a:defRPr/>
            </a:pPr>
            <a:fld id="{0BB175B9-8DD7-4FDC-9FE5-DF1E4DE5A3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F420D10-9625-4005-B1D6-1AD6B36F7194}" type="datetime8">
              <a:rPr lang="ru-RU" smtClean="0"/>
              <a:pPr/>
              <a:t>21.09.2009 10:41</a:t>
            </a:fld>
            <a:endParaRPr lang="en-GB" smtClean="0"/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smtClean="0"/>
              <a:t>© THK-BP presentation name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BBA8D0-C214-4BBE-81AD-A59D3BDB150B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Ежедневно по всей компании заключается множество разнообразных договоров на значительные суммы. (можно привести разные «виды» договоров)</a:t>
            </a:r>
          </a:p>
          <a:p>
            <a:r>
              <a:rPr lang="ru-RU" smtClean="0"/>
              <a:t>Естественной потребностью руководства является желание контролировать процесс контрактования.</a:t>
            </a:r>
          </a:p>
          <a:p>
            <a:r>
              <a:rPr lang="ru-RU" smtClean="0"/>
              <a:t>Для удовлетворения данной потребности в Компании была разработана Нормативная База Контрактования (НБК), которая была введена в действие с 1 января 2007</a:t>
            </a:r>
          </a:p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32C4B03-2367-49D4-93E3-5B939C2F913F}" type="datetime8">
              <a:rPr lang="ru-RU" smtClean="0"/>
              <a:pPr/>
              <a:t>21.09.2009 10:41</a:t>
            </a:fld>
            <a:endParaRPr lang="en-GB" smtClean="0"/>
          </a:p>
        </p:txBody>
      </p:sp>
      <p:sp>
        <p:nvSpPr>
          <p:cNvPr id="245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smtClean="0"/>
              <a:t>© THK-BP presentation name</a:t>
            </a:r>
          </a:p>
        </p:txBody>
      </p:sp>
      <p:sp>
        <p:nvSpPr>
          <p:cNvPr id="245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5D9ABC-8A87-42AB-80DA-4D17154A217B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24581" name="Rectangle 7"/>
          <p:cNvSpPr txBox="1">
            <a:spLocks noGrp="1" noChangeArrowheads="1"/>
          </p:cNvSpPr>
          <p:nvPr/>
        </p:nvSpPr>
        <p:spPr bwMode="auto">
          <a:xfrm>
            <a:off x="38496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160EDB2F-C64E-41BB-925A-295A7C2A3C63}" type="slidenum">
              <a:rPr lang="ru-RU" sz="1200">
                <a:latin typeface="MetaBookCyrLF-Roman" pitchFamily="34" charset="0"/>
              </a:rPr>
              <a:pPr algn="r" eaLnBrk="1" hangingPunct="1"/>
              <a:t>7</a:t>
            </a:fld>
            <a:endParaRPr lang="ru-RU" sz="1200">
              <a:latin typeface="MetaBookCyrLF-Roman" pitchFamily="34" charset="0"/>
            </a:endParaRPr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05350"/>
            <a:ext cx="5435600" cy="4457700"/>
          </a:xfrm>
          <a:noFill/>
          <a:ln/>
        </p:spPr>
        <p:txBody>
          <a:bodyPr lIns="91440" tIns="45720" rIns="91440" bIns="45720"/>
          <a:lstStyle/>
          <a:p>
            <a:pPr marL="228600" indent="-228600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4A0078C-FC99-4A40-AD93-EA0698BA9772}" type="datetime8">
              <a:rPr lang="ru-RU" smtClean="0"/>
              <a:pPr/>
              <a:t>21.09.2009 10:41</a:t>
            </a:fld>
            <a:endParaRPr lang="en-GB" smtClean="0"/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smtClean="0"/>
              <a:t>© THK-BP presentation name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33CC5B-04F2-4243-B630-B58C8FC3D547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25605" name="Rectangle 7"/>
          <p:cNvSpPr txBox="1">
            <a:spLocks noGrp="1" noChangeArrowheads="1"/>
          </p:cNvSpPr>
          <p:nvPr/>
        </p:nvSpPr>
        <p:spPr bwMode="auto">
          <a:xfrm>
            <a:off x="38496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1186987C-8707-4951-846D-D49C07BE8049}" type="slidenum">
              <a:rPr lang="ru-RU" sz="1200">
                <a:latin typeface="MetaBookCyrLF-Roman" pitchFamily="34" charset="0"/>
              </a:rPr>
              <a:pPr algn="r" eaLnBrk="1" hangingPunct="1"/>
              <a:t>8</a:t>
            </a:fld>
            <a:endParaRPr lang="ru-RU" sz="1200">
              <a:latin typeface="MetaBookCyrLF-Roman" pitchFamily="34" charset="0"/>
            </a:endParaRPr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05350"/>
            <a:ext cx="5435600" cy="4457700"/>
          </a:xfrm>
          <a:noFill/>
          <a:ln/>
        </p:spPr>
        <p:txBody>
          <a:bodyPr lIns="91440" tIns="45720" rIns="91440" bIns="45720"/>
          <a:lstStyle/>
          <a:p>
            <a:pPr marL="228600" indent="-228600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 txBox="1">
            <a:spLocks noGrp="1" noChangeArrowheads="1"/>
          </p:cNvSpPr>
          <p:nvPr/>
        </p:nvSpPr>
        <p:spPr bwMode="auto">
          <a:xfrm>
            <a:off x="3532188" y="196850"/>
            <a:ext cx="2944812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663" tIns="46831" rIns="93663" bIns="46831"/>
          <a:lstStyle/>
          <a:p>
            <a:pPr algn="r" defTabSz="936625"/>
            <a:fld id="{894697E1-20AB-4165-8237-4B24233C371C}" type="datetime8">
              <a:rPr lang="ru-RU" sz="900"/>
              <a:pPr algn="r" defTabSz="936625"/>
              <a:t>21.09.2009 10:41</a:t>
            </a:fld>
            <a:endParaRPr lang="en-GB" sz="900"/>
          </a:p>
        </p:txBody>
      </p:sp>
      <p:sp>
        <p:nvSpPr>
          <p:cNvPr id="26627" name="Rectangle 6"/>
          <p:cNvSpPr txBox="1">
            <a:spLocks noGrp="1" noChangeArrowheads="1"/>
          </p:cNvSpPr>
          <p:nvPr/>
        </p:nvSpPr>
        <p:spPr bwMode="auto">
          <a:xfrm>
            <a:off x="450850" y="9391650"/>
            <a:ext cx="2947988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663" tIns="46831" rIns="93663" bIns="46831" anchor="b"/>
          <a:lstStyle/>
          <a:p>
            <a:pPr defTabSz="936625"/>
            <a:r>
              <a:rPr lang="en-GB" sz="900"/>
              <a:t>© THK-BP presentation name</a:t>
            </a:r>
          </a:p>
        </p:txBody>
      </p:sp>
      <p:sp>
        <p:nvSpPr>
          <p:cNvPr id="26628" name="Rectangle 7"/>
          <p:cNvSpPr txBox="1">
            <a:spLocks noGrp="1" noChangeArrowheads="1"/>
          </p:cNvSpPr>
          <p:nvPr/>
        </p:nvSpPr>
        <p:spPr bwMode="auto">
          <a:xfrm>
            <a:off x="3849688" y="9412288"/>
            <a:ext cx="26304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663" tIns="46831" rIns="93663" bIns="46831" anchor="b"/>
          <a:lstStyle/>
          <a:p>
            <a:pPr algn="r" defTabSz="936625"/>
            <a:fld id="{314997AF-14C9-4F01-AB6F-0B829F952AEA}" type="slidenum">
              <a:rPr lang="en-GB" sz="900"/>
              <a:pPr algn="r" defTabSz="936625"/>
              <a:t>9</a:t>
            </a:fld>
            <a:endParaRPr lang="en-GB" sz="900"/>
          </a:p>
        </p:txBody>
      </p:sp>
      <p:sp>
        <p:nvSpPr>
          <p:cNvPr id="26629" name="Rectangle 7"/>
          <p:cNvSpPr txBox="1">
            <a:spLocks noGrp="1" noChangeArrowheads="1"/>
          </p:cNvSpPr>
          <p:nvPr/>
        </p:nvSpPr>
        <p:spPr bwMode="auto">
          <a:xfrm>
            <a:off x="38496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9F8BF7D3-B60C-4BF7-ACED-05F204E0C1EF}" type="slidenum">
              <a:rPr lang="ru-RU" sz="1200">
                <a:latin typeface="MetaBookCyrLF-Roman" pitchFamily="34" charset="0"/>
              </a:rPr>
              <a:pPr algn="r" eaLnBrk="1" hangingPunct="1"/>
              <a:t>9</a:t>
            </a:fld>
            <a:endParaRPr lang="ru-RU" sz="1200">
              <a:latin typeface="MetaBookCyrLF-Roman" pitchFamily="34" charset="0"/>
            </a:endParaRPr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05350"/>
            <a:ext cx="5435600" cy="4457700"/>
          </a:xfrm>
          <a:noFill/>
          <a:ln/>
        </p:spPr>
        <p:txBody>
          <a:bodyPr lIns="91440" tIns="45720" rIns="91440" bIns="45720"/>
          <a:lstStyle/>
          <a:p>
            <a:pPr marL="228600" indent="-228600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0D972A39-944C-4E64-8F45-C86DF764022C}" type="datetime8">
              <a:rPr lang="ru-RU" smtClean="0"/>
              <a:pPr>
                <a:defRPr/>
              </a:pPr>
              <a:t>21.09.2009 10:41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THK-BP presentation name</a:t>
            </a: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B175B9-8DD7-4FDC-9FE5-DF1E4DE5A3C9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5" name="Picture 43" descr="фонТНК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150" y="-36513"/>
            <a:ext cx="9259888" cy="6931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7993A827-4EC1-4F89-B08D-A7B74E68A84F}" type="datetimeFigureOut">
              <a:rPr lang="ru-RU"/>
              <a:pPr>
                <a:defRPr/>
              </a:pPr>
              <a:t>21.09.2009</a:t>
            </a:fld>
            <a:endParaRPr lang="ru-RU"/>
          </a:p>
        </p:txBody>
      </p:sp>
      <p:sp>
        <p:nvSpPr>
          <p:cNvPr id="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9DD3777-99B1-47B5-9187-C13D64C02E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453AF-F5A4-4833-9777-B2D4670F5E25}" type="datetime8">
              <a:rPr lang="ru-RU"/>
              <a:pPr>
                <a:defRPr/>
              </a:pPr>
              <a:t>21.09.2009 10:41</a:t>
            </a:fld>
            <a:endParaRPr lang="en-GB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THK-BP presentation name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B37E1-D61F-4342-B05E-230375A4EA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B4E83-7B66-450A-B47C-C28FB569D622}" type="datetime8">
              <a:rPr lang="ru-RU"/>
              <a:pPr>
                <a:defRPr/>
              </a:pPr>
              <a:t>21.09.2009 10:41</a:t>
            </a:fld>
            <a:endParaRPr lang="en-GB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THK-BP presentation name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12D1F-F5E0-4730-BB20-AE6CBF2E14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логотип DIRECTU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6075" y="6357938"/>
            <a:ext cx="2090738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B7974-3650-4E4C-9153-2B2FEA831C8B}" type="datetime8">
              <a:rPr lang="ru-RU"/>
              <a:pPr>
                <a:defRPr/>
              </a:pPr>
              <a:t>21.09.2009 10:41</a:t>
            </a:fld>
            <a:endParaRPr lang="en-GB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THK-BP presentation name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9FEA8-A543-4F32-A5FC-A953E55433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5" name="Равнобедренный треугольник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FD44A-22E8-43BD-9FE9-C98541DE205A}" type="datetime8">
              <a:rPr lang="ru-RU"/>
              <a:pPr>
                <a:defRPr/>
              </a:pPr>
              <a:t>21.09.2009 10:41</a:t>
            </a:fld>
            <a:endParaRPr lang="en-GB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THK-BP presentation name</a:t>
            </a: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2319B-8774-469E-B3C5-A9BFFFC40E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FC250-0D67-4803-803C-B2C7DE9FD6A5}" type="datetime8">
              <a:rPr lang="ru-RU"/>
              <a:pPr>
                <a:defRPr/>
              </a:pPr>
              <a:t>21.09.2009 10:41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THK-BP presentation name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AC8D5-DE2E-481A-9980-84E4A430C2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134AE-7CCC-4853-8F7E-8A1C4324D7FC}" type="datetime8">
              <a:rPr lang="ru-RU"/>
              <a:pPr>
                <a:defRPr/>
              </a:pPr>
              <a:t>21.09.2009 10:41</a:t>
            </a:fld>
            <a:endParaRPr lang="en-GB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THK-BP presentation name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37112EBD-84AD-444A-B171-C62D404246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C2C83-0642-4B08-B0E4-B6552DA76A49}" type="datetime8">
              <a:rPr lang="ru-RU"/>
              <a:pPr>
                <a:defRPr/>
              </a:pPr>
              <a:t>21.09.2009 10:41</a:t>
            </a:fld>
            <a:endParaRPr lang="en-GB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THK-BP presentation name</a:t>
            </a: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A9D0E-D652-4C2D-946F-73E6517E5E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FFE10-4D19-4EA1-9609-9FA032F3A411}" type="datetime8">
              <a:rPr lang="ru-RU"/>
              <a:pPr>
                <a:defRPr/>
              </a:pPr>
              <a:t>21.09.2009 10:41</a:t>
            </a:fld>
            <a:endParaRPr lang="en-GB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THK-BP presentation name</a:t>
            </a: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718BA-1004-45D3-BFFA-22039CA73E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02184C21-4D44-446B-8E23-9E6EFCE00AA4}" type="datetime8">
              <a:rPr lang="ru-RU"/>
              <a:pPr>
                <a:defRPr/>
              </a:pPr>
              <a:t>21.09.2009 10:41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r>
              <a:rPr lang="en-GB"/>
              <a:t>© THK-BP presentation name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101ADA33-8421-44FB-8319-2D6C15FD73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24822339-C024-4129-A8A8-AA93AA35984F}" type="datetime8">
              <a:rPr lang="ru-RU"/>
              <a:pPr>
                <a:defRPr/>
              </a:pPr>
              <a:t>21.09.2009 10:41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r>
              <a:rPr lang="en-GB"/>
              <a:t>© THK-BP presentation name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44A9FEA8-AFB0-4368-B11A-E429E24AE9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0172649-8531-4C82-B4A9-DEEAAE357E48}" type="datetime8">
              <a:rPr lang="ru-RU"/>
              <a:pPr>
                <a:defRPr/>
              </a:pPr>
              <a:t>21.09.2009 10:41</a:t>
            </a:fld>
            <a:endParaRPr lang="en-GB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GB"/>
              <a:t>© THK-BP presentation name</a:t>
            </a: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6E0136F-0D91-44E1-AC00-60C86CB7DF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Rectangle 17"/>
          <p:cNvSpPr>
            <a:spLocks noChangeArrowheads="1"/>
          </p:cNvSpPr>
          <p:nvPr userDrawn="1"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2" name="Freeform 101"/>
          <p:cNvSpPr>
            <a:spLocks/>
          </p:cNvSpPr>
          <p:nvPr userDrawn="1"/>
        </p:nvSpPr>
        <p:spPr bwMode="auto">
          <a:xfrm>
            <a:off x="338138" y="347663"/>
            <a:ext cx="6962775" cy="1019175"/>
          </a:xfrm>
          <a:custGeom>
            <a:avLst/>
            <a:gdLst/>
            <a:ahLst/>
            <a:cxnLst>
              <a:cxn ang="0">
                <a:pos x="33" y="0"/>
              </a:cxn>
              <a:cxn ang="0">
                <a:pos x="0" y="33"/>
              </a:cxn>
              <a:cxn ang="0">
                <a:pos x="0" y="163"/>
              </a:cxn>
              <a:cxn ang="0">
                <a:pos x="1556" y="163"/>
              </a:cxn>
              <a:cxn ang="0">
                <a:pos x="1589" y="130"/>
              </a:cxn>
              <a:cxn ang="0">
                <a:pos x="1589" y="0"/>
              </a:cxn>
              <a:cxn ang="0">
                <a:pos x="33" y="0"/>
              </a:cxn>
            </a:cxnLst>
            <a:rect l="0" t="0" r="r" b="b"/>
            <a:pathLst>
              <a:path w="1589" h="163">
                <a:moveTo>
                  <a:pt x="33" y="0"/>
                </a:moveTo>
                <a:cubicBezTo>
                  <a:pt x="15" y="0"/>
                  <a:pt x="0" y="15"/>
                  <a:pt x="0" y="33"/>
                </a:cubicBezTo>
                <a:cubicBezTo>
                  <a:pt x="0" y="163"/>
                  <a:pt x="0" y="163"/>
                  <a:pt x="0" y="163"/>
                </a:cubicBezTo>
                <a:cubicBezTo>
                  <a:pt x="1556" y="163"/>
                  <a:pt x="1556" y="163"/>
                  <a:pt x="1556" y="163"/>
                </a:cubicBezTo>
                <a:cubicBezTo>
                  <a:pt x="1574" y="163"/>
                  <a:pt x="1589" y="148"/>
                  <a:pt x="1589" y="130"/>
                </a:cubicBezTo>
                <a:cubicBezTo>
                  <a:pt x="1589" y="0"/>
                  <a:pt x="1589" y="0"/>
                  <a:pt x="1589" y="0"/>
                </a:cubicBezTo>
                <a:lnTo>
                  <a:pt x="33" y="0"/>
                </a:lnTo>
                <a:close/>
              </a:path>
            </a:pathLst>
          </a:custGeom>
          <a:solidFill>
            <a:schemeClr val="bg2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036" name="Picture 12" descr="логотип DIRECTUM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96075" y="6357938"/>
            <a:ext cx="2090738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85" r:id="rId6"/>
    <p:sldLayoutId id="2147483886" r:id="rId7"/>
    <p:sldLayoutId id="2147483894" r:id="rId8"/>
    <p:sldLayoutId id="2147483895" r:id="rId9"/>
    <p:sldLayoutId id="2147483887" r:id="rId10"/>
    <p:sldLayoutId id="2147483888" r:id="rId11"/>
  </p:sldLayoutIdLst>
  <p:hf hdr="0"/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E9D17F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E9D17F"/>
          </a:solidFill>
          <a:latin typeface="Century Gothic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E9D17F"/>
          </a:solidFill>
          <a:latin typeface="Century Gothic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E9D17F"/>
          </a:solidFill>
          <a:latin typeface="Century Gothic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E9D17F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E9D17F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E9D17F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E9D17F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E9D17F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DCCEA0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tamokhova@gmail.co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______Microsoft_Office_PowerPoint1.sld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857496"/>
            <a:ext cx="8229600" cy="3286148"/>
          </a:xfrm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chemeClr val="tx1"/>
                </a:solidFill>
              </a:rPr>
              <a:t>Создание и тиражирование шаблона системы электронного </a:t>
            </a:r>
            <a:r>
              <a:rPr lang="ru-RU" sz="6000" b="1" dirty="0" smtClean="0">
                <a:solidFill>
                  <a:schemeClr val="tx1"/>
                </a:solidFill>
              </a:rPr>
              <a:t>документооборота</a:t>
            </a:r>
            <a:br>
              <a:rPr lang="ru-RU" sz="6000" b="1" dirty="0" smtClean="0">
                <a:solidFill>
                  <a:schemeClr val="tx1"/>
                </a:solidFill>
              </a:rPr>
            </a:br>
            <a:r>
              <a:rPr lang="ru-RU" sz="6000" b="1" dirty="0" smtClean="0">
                <a:solidFill>
                  <a:schemeClr val="tx1"/>
                </a:solidFill>
              </a:rPr>
              <a:t/>
            </a:r>
            <a:br>
              <a:rPr lang="ru-RU" sz="6000" b="1" dirty="0" smtClean="0">
                <a:solidFill>
                  <a:schemeClr val="tx1"/>
                </a:solidFill>
              </a:rPr>
            </a:br>
            <a:r>
              <a:rPr lang="ru-RU" sz="6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sz="6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sz="60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85728"/>
            <a:ext cx="6900882" cy="1143000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sz="40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Детали проекта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214438"/>
            <a:ext cx="8280400" cy="5429250"/>
          </a:xfrm>
        </p:spPr>
        <p:txBody>
          <a:bodyPr/>
          <a:lstStyle/>
          <a:p>
            <a:r>
              <a:rPr lang="ru-RU" sz="2400" dirty="0" smtClean="0">
                <a:latin typeface="Verdana" pitchFamily="34" charset="0"/>
              </a:rPr>
              <a:t>Задачи проекта:</a:t>
            </a:r>
          </a:p>
          <a:p>
            <a:pPr lvl="1"/>
            <a:r>
              <a:rPr lang="ru-RU" sz="1800" dirty="0" smtClean="0">
                <a:latin typeface="Verdana" pitchFamily="34" charset="0"/>
              </a:rPr>
              <a:t>Разработать единое Шаблонное Решение</a:t>
            </a:r>
          </a:p>
          <a:p>
            <a:pPr lvl="1"/>
            <a:r>
              <a:rPr lang="ru-RU" sz="1800" dirty="0" smtClean="0">
                <a:latin typeface="Verdana" pitchFamily="34" charset="0"/>
              </a:rPr>
              <a:t>Реализовать шаблонное решение на платформе </a:t>
            </a:r>
            <a:r>
              <a:rPr lang="en-US" sz="1800" dirty="0" smtClean="0">
                <a:latin typeface="Verdana" pitchFamily="34" charset="0"/>
              </a:rPr>
              <a:t>DIRECTUM</a:t>
            </a:r>
          </a:p>
          <a:p>
            <a:pPr lvl="1"/>
            <a:r>
              <a:rPr lang="ru-RU" sz="1800" dirty="0" smtClean="0">
                <a:latin typeface="Verdana" pitchFamily="34" charset="0"/>
              </a:rPr>
              <a:t>Реализовать интеграцию </a:t>
            </a:r>
            <a:r>
              <a:rPr lang="en-US" sz="1800" dirty="0" smtClean="0">
                <a:latin typeface="Verdana" pitchFamily="34" charset="0"/>
              </a:rPr>
              <a:t>DIRECTUM - SAP R3</a:t>
            </a:r>
            <a:endParaRPr lang="ru-RU" sz="1800" dirty="0" smtClean="0">
              <a:latin typeface="Verdana" pitchFamily="34" charset="0"/>
            </a:endParaRPr>
          </a:p>
          <a:p>
            <a:pPr lvl="1"/>
            <a:r>
              <a:rPr lang="ru-RU" sz="1800" dirty="0" smtClean="0">
                <a:latin typeface="Verdana" pitchFamily="34" charset="0"/>
              </a:rPr>
              <a:t>Провести </a:t>
            </a:r>
            <a:r>
              <a:rPr lang="ru-RU" sz="1800" dirty="0" err="1" smtClean="0">
                <a:latin typeface="Verdana" pitchFamily="34" charset="0"/>
              </a:rPr>
              <a:t>пилотное</a:t>
            </a:r>
            <a:r>
              <a:rPr lang="ru-RU" sz="1800" dirty="0" smtClean="0">
                <a:latin typeface="Verdana" pitchFamily="34" charset="0"/>
              </a:rPr>
              <a:t> тестирование на одном дочернем обществе (170 мест)</a:t>
            </a:r>
          </a:p>
          <a:p>
            <a:pPr lvl="1"/>
            <a:r>
              <a:rPr lang="ru-RU" sz="1800" dirty="0" smtClean="0">
                <a:latin typeface="Verdana" pitchFamily="34" charset="0"/>
              </a:rPr>
              <a:t>Разработать процесс тиражирования в остальных предприятиях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200" dirty="0" smtClean="0"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2400" dirty="0" smtClean="0">
                <a:latin typeface="Verdana" pitchFamily="34" charset="0"/>
              </a:rPr>
              <a:t>Выгоды:</a:t>
            </a:r>
          </a:p>
          <a:p>
            <a:pPr lvl="1">
              <a:lnSpc>
                <a:spcPct val="90000"/>
              </a:lnSpc>
            </a:pPr>
            <a:r>
              <a:rPr lang="ru-RU" sz="1800" dirty="0" smtClean="0">
                <a:latin typeface="Verdana" pitchFamily="34" charset="0"/>
              </a:rPr>
              <a:t>Единообразный подход к работе с договорами на </a:t>
            </a:r>
            <a:r>
              <a:rPr lang="ru-RU" sz="1800" dirty="0" smtClean="0">
                <a:latin typeface="Verdana" pitchFamily="34" charset="0"/>
              </a:rPr>
              <a:t>всех предприятиях, </a:t>
            </a:r>
            <a:r>
              <a:rPr lang="ru-RU" sz="1800" dirty="0" smtClean="0">
                <a:latin typeface="Verdana" pitchFamily="34" charset="0"/>
              </a:rPr>
              <a:t>соблюдение  корпоративных правил</a:t>
            </a:r>
          </a:p>
          <a:p>
            <a:pPr lvl="1">
              <a:lnSpc>
                <a:spcPct val="90000"/>
              </a:lnSpc>
            </a:pPr>
            <a:r>
              <a:rPr lang="ru-RU" sz="1800" dirty="0" smtClean="0">
                <a:latin typeface="Verdana" pitchFamily="34" charset="0"/>
              </a:rPr>
              <a:t>Единая отчетность для контроля в корпоративном центре</a:t>
            </a:r>
          </a:p>
          <a:p>
            <a:pPr lvl="1">
              <a:lnSpc>
                <a:spcPct val="90000"/>
              </a:lnSpc>
            </a:pPr>
            <a:r>
              <a:rPr lang="ru-RU" sz="1800" dirty="0" smtClean="0">
                <a:latin typeface="Verdana" pitchFamily="34" charset="0"/>
              </a:rPr>
              <a:t>Единая поддержка шаблонного решения одной командой</a:t>
            </a:r>
          </a:p>
          <a:p>
            <a:pPr lvl="1">
              <a:lnSpc>
                <a:spcPct val="90000"/>
              </a:lnSpc>
            </a:pPr>
            <a:r>
              <a:rPr lang="ru-RU" sz="1800" dirty="0" smtClean="0">
                <a:latin typeface="Verdana" pitchFamily="34" charset="0"/>
              </a:rPr>
              <a:t>Быстрое тиражирование</a:t>
            </a:r>
          </a:p>
          <a:p>
            <a:pPr lvl="1"/>
            <a:endParaRPr lang="ru-RU" sz="1800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728"/>
            <a:ext cx="8229600" cy="928694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sz="40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Архитектура</a:t>
            </a:r>
          </a:p>
        </p:txBody>
      </p:sp>
      <p:sp>
        <p:nvSpPr>
          <p:cNvPr id="22531" name="Oval 37"/>
          <p:cNvSpPr>
            <a:spLocks noChangeArrowheads="1"/>
          </p:cNvSpPr>
          <p:nvPr/>
        </p:nvSpPr>
        <p:spPr bwMode="auto">
          <a:xfrm>
            <a:off x="1797050" y="1420813"/>
            <a:ext cx="5111750" cy="4824412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sz="1800"/>
          </a:p>
        </p:txBody>
      </p:sp>
      <p:sp>
        <p:nvSpPr>
          <p:cNvPr id="22532" name="Oval 7"/>
          <p:cNvSpPr>
            <a:spLocks noChangeArrowheads="1"/>
          </p:cNvSpPr>
          <p:nvPr/>
        </p:nvSpPr>
        <p:spPr bwMode="auto">
          <a:xfrm>
            <a:off x="6456363" y="2355850"/>
            <a:ext cx="935037" cy="93662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1800"/>
              <a:t>Москва</a:t>
            </a:r>
            <a:endParaRPr lang="en-GB" sz="1800"/>
          </a:p>
        </p:txBody>
      </p:sp>
      <p:sp>
        <p:nvSpPr>
          <p:cNvPr id="22533" name="Rectangle 10"/>
          <p:cNvSpPr>
            <a:spLocks noChangeArrowheads="1"/>
          </p:cNvSpPr>
          <p:nvPr/>
        </p:nvSpPr>
        <p:spPr bwMode="auto">
          <a:xfrm>
            <a:off x="7031038" y="3146425"/>
            <a:ext cx="72072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GB" sz="1800"/>
              <a:t>SAP</a:t>
            </a:r>
          </a:p>
        </p:txBody>
      </p:sp>
      <p:cxnSp>
        <p:nvCxnSpPr>
          <p:cNvPr id="22534" name="AutoShape 18"/>
          <p:cNvCxnSpPr>
            <a:cxnSpLocks noChangeShapeType="1"/>
            <a:endCxn id="22533" idx="3"/>
          </p:cNvCxnSpPr>
          <p:nvPr/>
        </p:nvCxnSpPr>
        <p:spPr bwMode="auto">
          <a:xfrm>
            <a:off x="7680325" y="1851025"/>
            <a:ext cx="71438" cy="1619250"/>
          </a:xfrm>
          <a:prstGeom prst="bentConnector3">
            <a:avLst>
              <a:gd name="adj1" fmla="val 420000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2535" name="Oval 22"/>
          <p:cNvSpPr>
            <a:spLocks noChangeArrowheads="1"/>
          </p:cNvSpPr>
          <p:nvPr/>
        </p:nvSpPr>
        <p:spPr bwMode="auto">
          <a:xfrm>
            <a:off x="5591175" y="5019675"/>
            <a:ext cx="935038" cy="93662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1800"/>
              <a:t>Ростов</a:t>
            </a:r>
            <a:endParaRPr lang="en-GB" sz="1800"/>
          </a:p>
        </p:txBody>
      </p:sp>
      <p:sp>
        <p:nvSpPr>
          <p:cNvPr id="22536" name="Rectangle 23"/>
          <p:cNvSpPr>
            <a:spLocks noChangeArrowheads="1"/>
          </p:cNvSpPr>
          <p:nvPr/>
        </p:nvSpPr>
        <p:spPr bwMode="auto">
          <a:xfrm>
            <a:off x="6238875" y="5811838"/>
            <a:ext cx="72072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GB" sz="1400"/>
              <a:t>Navision</a:t>
            </a:r>
          </a:p>
        </p:txBody>
      </p:sp>
      <p:cxnSp>
        <p:nvCxnSpPr>
          <p:cNvPr id="22537" name="AutoShape 28"/>
          <p:cNvCxnSpPr>
            <a:cxnSpLocks noChangeShapeType="1"/>
            <a:endCxn id="22536" idx="3"/>
          </p:cNvCxnSpPr>
          <p:nvPr/>
        </p:nvCxnSpPr>
        <p:spPr bwMode="auto">
          <a:xfrm flipH="1">
            <a:off x="6959600" y="4514850"/>
            <a:ext cx="215900" cy="1620838"/>
          </a:xfrm>
          <a:prstGeom prst="bentConnector3">
            <a:avLst>
              <a:gd name="adj1" fmla="val -105148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2538" name="Oval 39"/>
          <p:cNvSpPr>
            <a:spLocks noChangeArrowheads="1"/>
          </p:cNvSpPr>
          <p:nvPr/>
        </p:nvSpPr>
        <p:spPr bwMode="auto">
          <a:xfrm>
            <a:off x="1703388" y="2393950"/>
            <a:ext cx="935037" cy="93662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GB" sz="1800"/>
              <a:t>MS1</a:t>
            </a:r>
          </a:p>
        </p:txBody>
      </p:sp>
      <p:sp>
        <p:nvSpPr>
          <p:cNvPr id="22539" name="Rectangle 40"/>
          <p:cNvSpPr>
            <a:spLocks noChangeArrowheads="1"/>
          </p:cNvSpPr>
          <p:nvPr/>
        </p:nvSpPr>
        <p:spPr bwMode="auto">
          <a:xfrm>
            <a:off x="1336675" y="3146425"/>
            <a:ext cx="72072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GB" sz="1800"/>
              <a:t>1C</a:t>
            </a:r>
          </a:p>
        </p:txBody>
      </p:sp>
      <p:grpSp>
        <p:nvGrpSpPr>
          <p:cNvPr id="22540" name="Group 41"/>
          <p:cNvGrpSpPr>
            <a:grpSpLocks/>
          </p:cNvGrpSpPr>
          <p:nvPr/>
        </p:nvGrpSpPr>
        <p:grpSpPr bwMode="auto">
          <a:xfrm>
            <a:off x="1336675" y="1709738"/>
            <a:ext cx="1230313" cy="971550"/>
            <a:chOff x="3560" y="1729"/>
            <a:chExt cx="454" cy="612"/>
          </a:xfrm>
        </p:grpSpPr>
        <p:sp>
          <p:nvSpPr>
            <p:cNvPr id="22562" name="Rectangle 42"/>
            <p:cNvSpPr>
              <a:spLocks noChangeArrowheads="1"/>
            </p:cNvSpPr>
            <p:nvPr/>
          </p:nvSpPr>
          <p:spPr bwMode="auto">
            <a:xfrm>
              <a:off x="3560" y="1729"/>
              <a:ext cx="454" cy="45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ru-RU" sz="1800"/>
                <a:t>СЭД </a:t>
              </a:r>
            </a:p>
            <a:p>
              <a:pPr algn="ctr" eaLnBrk="1" hangingPunct="1"/>
              <a:r>
                <a:rPr lang="ru-RU" sz="1800"/>
                <a:t>локально</a:t>
              </a:r>
              <a:endParaRPr lang="en-GB" sz="1000"/>
            </a:p>
          </p:txBody>
        </p:sp>
        <p:sp>
          <p:nvSpPr>
            <p:cNvPr id="22563" name="Rectangle 43"/>
            <p:cNvSpPr>
              <a:spLocks noChangeArrowheads="1"/>
            </p:cNvSpPr>
            <p:nvPr/>
          </p:nvSpPr>
          <p:spPr bwMode="auto">
            <a:xfrm>
              <a:off x="3560" y="2182"/>
              <a:ext cx="454" cy="159"/>
            </a:xfrm>
            <a:prstGeom prst="rect">
              <a:avLst/>
            </a:prstGeom>
            <a:solidFill>
              <a:srgbClr val="FEA2A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ru-RU" sz="1200"/>
            </a:p>
          </p:txBody>
        </p:sp>
      </p:grpSp>
      <p:cxnSp>
        <p:nvCxnSpPr>
          <p:cNvPr id="22541" name="AutoShape 44"/>
          <p:cNvCxnSpPr>
            <a:cxnSpLocks noChangeShapeType="1"/>
            <a:stCxn id="22539" idx="1"/>
          </p:cNvCxnSpPr>
          <p:nvPr/>
        </p:nvCxnSpPr>
        <p:spPr bwMode="auto">
          <a:xfrm rot="10800000" flipH="1">
            <a:off x="1336675" y="2070100"/>
            <a:ext cx="1588" cy="1400175"/>
          </a:xfrm>
          <a:prstGeom prst="bentConnector3">
            <a:avLst>
              <a:gd name="adj1" fmla="val -14400005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2542" name="Oval 48"/>
          <p:cNvSpPr>
            <a:spLocks noChangeArrowheads="1"/>
          </p:cNvSpPr>
          <p:nvPr/>
        </p:nvSpPr>
        <p:spPr bwMode="auto">
          <a:xfrm>
            <a:off x="2495550" y="5018088"/>
            <a:ext cx="935038" cy="938212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1800"/>
              <a:t>Екатеринбург</a:t>
            </a:r>
            <a:endParaRPr lang="en-GB" sz="1800"/>
          </a:p>
        </p:txBody>
      </p:sp>
      <p:sp>
        <p:nvSpPr>
          <p:cNvPr id="22543" name="Rectangle 49"/>
          <p:cNvSpPr>
            <a:spLocks noChangeArrowheads="1"/>
          </p:cNvSpPr>
          <p:nvPr/>
        </p:nvSpPr>
        <p:spPr bwMode="auto">
          <a:xfrm>
            <a:off x="2055813" y="5738813"/>
            <a:ext cx="720725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GB" sz="1800"/>
              <a:t>1C</a:t>
            </a:r>
          </a:p>
        </p:txBody>
      </p:sp>
      <p:grpSp>
        <p:nvGrpSpPr>
          <p:cNvPr id="22544" name="Group 50"/>
          <p:cNvGrpSpPr>
            <a:grpSpLocks/>
          </p:cNvGrpSpPr>
          <p:nvPr/>
        </p:nvGrpSpPr>
        <p:grpSpPr bwMode="auto">
          <a:xfrm>
            <a:off x="2055813" y="4333875"/>
            <a:ext cx="1087437" cy="973138"/>
            <a:chOff x="3560" y="1729"/>
            <a:chExt cx="454" cy="612"/>
          </a:xfrm>
        </p:grpSpPr>
        <p:sp>
          <p:nvSpPr>
            <p:cNvPr id="22560" name="Rectangle 51"/>
            <p:cNvSpPr>
              <a:spLocks noChangeArrowheads="1"/>
            </p:cNvSpPr>
            <p:nvPr/>
          </p:nvSpPr>
          <p:spPr bwMode="auto">
            <a:xfrm>
              <a:off x="3560" y="1729"/>
              <a:ext cx="454" cy="45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ru-RU" sz="1800"/>
                <a:t>СЭД </a:t>
              </a:r>
            </a:p>
            <a:p>
              <a:pPr algn="ctr" eaLnBrk="1" hangingPunct="1"/>
              <a:r>
                <a:rPr lang="ru-RU" sz="1800"/>
                <a:t>локально</a:t>
              </a:r>
              <a:endParaRPr lang="en-GB" sz="1000"/>
            </a:p>
          </p:txBody>
        </p:sp>
        <p:sp>
          <p:nvSpPr>
            <p:cNvPr id="22561" name="Rectangle 52"/>
            <p:cNvSpPr>
              <a:spLocks noChangeArrowheads="1"/>
            </p:cNvSpPr>
            <p:nvPr/>
          </p:nvSpPr>
          <p:spPr bwMode="auto">
            <a:xfrm>
              <a:off x="3560" y="2182"/>
              <a:ext cx="454" cy="159"/>
            </a:xfrm>
            <a:prstGeom prst="rect">
              <a:avLst/>
            </a:prstGeom>
            <a:solidFill>
              <a:srgbClr val="FEA2A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ru-RU" sz="1200"/>
            </a:p>
          </p:txBody>
        </p:sp>
      </p:grpSp>
      <p:cxnSp>
        <p:nvCxnSpPr>
          <p:cNvPr id="22545" name="AutoShape 53"/>
          <p:cNvCxnSpPr>
            <a:cxnSpLocks noChangeShapeType="1"/>
            <a:endCxn id="22543" idx="1"/>
          </p:cNvCxnSpPr>
          <p:nvPr/>
        </p:nvCxnSpPr>
        <p:spPr bwMode="auto">
          <a:xfrm rot="10800000" flipH="1" flipV="1">
            <a:off x="2055813" y="4695825"/>
            <a:ext cx="1587" cy="1368425"/>
          </a:xfrm>
          <a:prstGeom prst="bentConnector3">
            <a:avLst>
              <a:gd name="adj1" fmla="val -14400005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2546" name="Rectangle 55"/>
          <p:cNvSpPr>
            <a:spLocks noChangeArrowheads="1"/>
          </p:cNvSpPr>
          <p:nvPr/>
        </p:nvSpPr>
        <p:spPr bwMode="auto">
          <a:xfrm>
            <a:off x="4081463" y="3362325"/>
            <a:ext cx="714375" cy="7858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GB" sz="1800"/>
              <a:t>DMS </a:t>
            </a:r>
          </a:p>
          <a:p>
            <a:pPr algn="ctr" eaLnBrk="1" hangingPunct="1"/>
            <a:r>
              <a:rPr lang="ru-RU" sz="1000"/>
              <a:t>Москва КЦ</a:t>
            </a:r>
            <a:endParaRPr lang="en-GB" sz="1000"/>
          </a:p>
        </p:txBody>
      </p:sp>
      <p:sp>
        <p:nvSpPr>
          <p:cNvPr id="22547" name="Line 87"/>
          <p:cNvSpPr>
            <a:spLocks noChangeShapeType="1"/>
          </p:cNvSpPr>
          <p:nvPr/>
        </p:nvSpPr>
        <p:spPr bwMode="auto">
          <a:xfrm>
            <a:off x="3143250" y="2857500"/>
            <a:ext cx="719138" cy="431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48" name="Line 88"/>
          <p:cNvSpPr>
            <a:spLocks noChangeShapeType="1"/>
          </p:cNvSpPr>
          <p:nvPr/>
        </p:nvSpPr>
        <p:spPr bwMode="auto">
          <a:xfrm flipH="1">
            <a:off x="3214688" y="4154488"/>
            <a:ext cx="647700" cy="28733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49" name="Line 90"/>
          <p:cNvSpPr>
            <a:spLocks noChangeShapeType="1"/>
          </p:cNvSpPr>
          <p:nvPr/>
        </p:nvSpPr>
        <p:spPr bwMode="auto">
          <a:xfrm flipH="1">
            <a:off x="5159375" y="2857500"/>
            <a:ext cx="574675" cy="50323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50" name="Line 91"/>
          <p:cNvSpPr>
            <a:spLocks noChangeShapeType="1"/>
          </p:cNvSpPr>
          <p:nvPr/>
        </p:nvSpPr>
        <p:spPr bwMode="auto">
          <a:xfrm flipH="1" flipV="1">
            <a:off x="5087938" y="4081463"/>
            <a:ext cx="792162" cy="43338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51" name="Text Box 92"/>
          <p:cNvSpPr txBox="1">
            <a:spLocks noChangeArrowheads="1"/>
          </p:cNvSpPr>
          <p:nvPr/>
        </p:nvSpPr>
        <p:spPr bwMode="auto">
          <a:xfrm>
            <a:off x="3430588" y="2786063"/>
            <a:ext cx="2232025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1400"/>
              <a:t>Синхронизация</a:t>
            </a:r>
            <a:endParaRPr lang="en-GB" sz="1400"/>
          </a:p>
          <a:p>
            <a:pPr algn="ctr" eaLnBrk="1" hangingPunct="1">
              <a:spcBef>
                <a:spcPct val="50000"/>
              </a:spcBef>
            </a:pPr>
            <a:endParaRPr lang="en-GB" sz="1800"/>
          </a:p>
        </p:txBody>
      </p:sp>
      <p:sp>
        <p:nvSpPr>
          <p:cNvPr id="22552" name="Text Box 93"/>
          <p:cNvSpPr txBox="1">
            <a:spLocks noChangeArrowheads="1"/>
          </p:cNvSpPr>
          <p:nvPr/>
        </p:nvSpPr>
        <p:spPr bwMode="auto">
          <a:xfrm rot="5400000">
            <a:off x="4683125" y="3462338"/>
            <a:ext cx="2232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1400"/>
              <a:t>Синхронизация</a:t>
            </a:r>
            <a:endParaRPr lang="en-GB" sz="1400"/>
          </a:p>
        </p:txBody>
      </p:sp>
      <p:sp>
        <p:nvSpPr>
          <p:cNvPr id="22553" name="Text Box 94"/>
          <p:cNvSpPr txBox="1">
            <a:spLocks noChangeArrowheads="1"/>
          </p:cNvSpPr>
          <p:nvPr/>
        </p:nvSpPr>
        <p:spPr bwMode="auto">
          <a:xfrm rot="-5400000">
            <a:off x="2170112" y="3255963"/>
            <a:ext cx="2232025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1400"/>
              <a:t>Синхронизация</a:t>
            </a:r>
            <a:endParaRPr lang="en-GB" sz="1400"/>
          </a:p>
          <a:p>
            <a:pPr algn="ctr" eaLnBrk="1" hangingPunct="1">
              <a:spcBef>
                <a:spcPct val="50000"/>
              </a:spcBef>
            </a:pPr>
            <a:endParaRPr lang="en-GB" sz="1800"/>
          </a:p>
        </p:txBody>
      </p:sp>
      <p:grpSp>
        <p:nvGrpSpPr>
          <p:cNvPr id="22554" name="Group 41"/>
          <p:cNvGrpSpPr>
            <a:grpSpLocks/>
          </p:cNvGrpSpPr>
          <p:nvPr/>
        </p:nvGrpSpPr>
        <p:grpSpPr bwMode="auto">
          <a:xfrm>
            <a:off x="6450013" y="1490663"/>
            <a:ext cx="1230312" cy="971550"/>
            <a:chOff x="3560" y="1729"/>
            <a:chExt cx="454" cy="612"/>
          </a:xfrm>
        </p:grpSpPr>
        <p:sp>
          <p:nvSpPr>
            <p:cNvPr id="22558" name="Rectangle 42"/>
            <p:cNvSpPr>
              <a:spLocks noChangeArrowheads="1"/>
            </p:cNvSpPr>
            <p:nvPr/>
          </p:nvSpPr>
          <p:spPr bwMode="auto">
            <a:xfrm>
              <a:off x="3560" y="1729"/>
              <a:ext cx="454" cy="45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ru-RU" sz="1800"/>
                <a:t>СЭД </a:t>
              </a:r>
            </a:p>
            <a:p>
              <a:pPr algn="ctr" eaLnBrk="1" hangingPunct="1"/>
              <a:r>
                <a:rPr lang="ru-RU" sz="1800"/>
                <a:t>локально</a:t>
              </a:r>
              <a:endParaRPr lang="en-GB" sz="1000"/>
            </a:p>
          </p:txBody>
        </p:sp>
        <p:sp>
          <p:nvSpPr>
            <p:cNvPr id="22559" name="Rectangle 43"/>
            <p:cNvSpPr>
              <a:spLocks noChangeArrowheads="1"/>
            </p:cNvSpPr>
            <p:nvPr/>
          </p:nvSpPr>
          <p:spPr bwMode="auto">
            <a:xfrm>
              <a:off x="3560" y="2182"/>
              <a:ext cx="454" cy="159"/>
            </a:xfrm>
            <a:prstGeom prst="rect">
              <a:avLst/>
            </a:prstGeom>
            <a:solidFill>
              <a:srgbClr val="FEA2A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ru-RU" sz="1200"/>
            </a:p>
          </p:txBody>
        </p:sp>
      </p:grpSp>
      <p:grpSp>
        <p:nvGrpSpPr>
          <p:cNvPr id="22555" name="Group 41"/>
          <p:cNvGrpSpPr>
            <a:grpSpLocks/>
          </p:cNvGrpSpPr>
          <p:nvPr/>
        </p:nvGrpSpPr>
        <p:grpSpPr bwMode="auto">
          <a:xfrm>
            <a:off x="5945188" y="4154488"/>
            <a:ext cx="1230312" cy="971550"/>
            <a:chOff x="3560" y="1729"/>
            <a:chExt cx="454" cy="612"/>
          </a:xfrm>
        </p:grpSpPr>
        <p:sp>
          <p:nvSpPr>
            <p:cNvPr id="22556" name="Rectangle 42"/>
            <p:cNvSpPr>
              <a:spLocks noChangeArrowheads="1"/>
            </p:cNvSpPr>
            <p:nvPr/>
          </p:nvSpPr>
          <p:spPr bwMode="auto">
            <a:xfrm>
              <a:off x="3560" y="1729"/>
              <a:ext cx="454" cy="45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ru-RU" sz="1800"/>
                <a:t>СЭД </a:t>
              </a:r>
            </a:p>
            <a:p>
              <a:pPr algn="ctr" eaLnBrk="1" hangingPunct="1"/>
              <a:r>
                <a:rPr lang="ru-RU" sz="1800"/>
                <a:t>локально</a:t>
              </a:r>
              <a:endParaRPr lang="en-GB" sz="1000"/>
            </a:p>
          </p:txBody>
        </p:sp>
        <p:sp>
          <p:nvSpPr>
            <p:cNvPr id="22557" name="Rectangle 43"/>
            <p:cNvSpPr>
              <a:spLocks noChangeArrowheads="1"/>
            </p:cNvSpPr>
            <p:nvPr/>
          </p:nvSpPr>
          <p:spPr bwMode="auto">
            <a:xfrm>
              <a:off x="3560" y="2182"/>
              <a:ext cx="454" cy="159"/>
            </a:xfrm>
            <a:prstGeom prst="rect">
              <a:avLst/>
            </a:prstGeom>
            <a:solidFill>
              <a:srgbClr val="FEA2A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ru-RU" sz="12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sz="40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Анализ выполнения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571625"/>
            <a:ext cx="8229600" cy="4572000"/>
          </a:xfrm>
        </p:spPr>
        <p:txBody>
          <a:bodyPr/>
          <a:lstStyle/>
          <a:p>
            <a:r>
              <a:rPr lang="ru-RU" sz="2400" dirty="0" smtClean="0">
                <a:latin typeface="Verdana" pitchFamily="34" charset="0"/>
              </a:rPr>
              <a:t>Сроки проекта:</a:t>
            </a:r>
          </a:p>
          <a:p>
            <a:pPr lvl="1"/>
            <a:r>
              <a:rPr lang="ru-RU" sz="1800" dirty="0" smtClean="0">
                <a:latin typeface="Verdana" pitchFamily="34" charset="0"/>
              </a:rPr>
              <a:t>Планировалось: 	Сентябрь 2007 – Июль 2008</a:t>
            </a:r>
          </a:p>
          <a:p>
            <a:pPr lvl="1"/>
            <a:r>
              <a:rPr lang="ru-RU" sz="1800" dirty="0" smtClean="0">
                <a:latin typeface="Verdana" pitchFamily="34" charset="0"/>
              </a:rPr>
              <a:t>Фактически:		Сентябрь 2007 – Октябрь 2008</a:t>
            </a:r>
            <a:endParaRPr lang="en-US" sz="1800" dirty="0" smtClean="0">
              <a:latin typeface="Verdana" pitchFamily="34" charset="0"/>
            </a:endParaRPr>
          </a:p>
          <a:p>
            <a:pPr lvl="1"/>
            <a:r>
              <a:rPr lang="ru-RU" sz="1800" dirty="0" smtClean="0">
                <a:latin typeface="Verdana" pitchFamily="34" charset="0"/>
              </a:rPr>
              <a:t>Отклонение:		3 месяца (28%)</a:t>
            </a:r>
          </a:p>
          <a:p>
            <a:r>
              <a:rPr lang="ru-RU" sz="2400" dirty="0" smtClean="0">
                <a:latin typeface="Verdana" pitchFamily="34" charset="0"/>
              </a:rPr>
              <a:t>Превышение бюджета составило 10%</a:t>
            </a:r>
          </a:p>
          <a:p>
            <a:r>
              <a:rPr lang="ru-RU" sz="2400" dirty="0" smtClean="0">
                <a:latin typeface="Verdana" pitchFamily="34" charset="0"/>
              </a:rPr>
              <a:t>Значительное увеличение внутренних затрат на проект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7372344" cy="1143000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sz="40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Рекомендации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285875"/>
            <a:ext cx="8820150" cy="4781550"/>
          </a:xfrm>
        </p:spPr>
        <p:txBody>
          <a:bodyPr>
            <a:normAutofit fontScale="92500" lnSpcReduction="10000"/>
          </a:bodyPr>
          <a:lstStyle/>
          <a:p>
            <a:pPr marL="261938" indent="-261938" fontAlgn="auto">
              <a:lnSpc>
                <a:spcPct val="80000"/>
              </a:lnSpc>
              <a:spcAft>
                <a:spcPts val="1200"/>
              </a:spcAft>
              <a:buFont typeface="Wingdings 2"/>
              <a:buChar char=""/>
              <a:defRPr/>
            </a:pPr>
            <a:r>
              <a:rPr lang="ru-RU" sz="1800" dirty="0" smtClean="0">
                <a:latin typeface="Verdana" pitchFamily="34" charset="0"/>
              </a:rPr>
              <a:t>Решение надо «продавать» конечным пользователям</a:t>
            </a:r>
          </a:p>
          <a:p>
            <a:pPr marL="261938" indent="-261938" fontAlgn="auto">
              <a:lnSpc>
                <a:spcPct val="80000"/>
              </a:lnSpc>
              <a:spcAft>
                <a:spcPts val="1200"/>
              </a:spcAft>
              <a:buFont typeface="Wingdings 2"/>
              <a:buChar char=""/>
              <a:defRPr/>
            </a:pPr>
            <a:r>
              <a:rPr lang="ru-RU" sz="1800" dirty="0" smtClean="0">
                <a:latin typeface="Verdana" pitchFamily="34" charset="0"/>
              </a:rPr>
              <a:t>Чем жестче шаблон, тем сильнее сопротивление при внедрении. Необходимо оставить возможность незначительной модификации шаблона под местные особенности</a:t>
            </a:r>
          </a:p>
          <a:p>
            <a:pPr marL="261938" indent="-261938" fontAlgn="auto">
              <a:lnSpc>
                <a:spcPct val="80000"/>
              </a:lnSpc>
              <a:spcAft>
                <a:spcPts val="1200"/>
              </a:spcAft>
              <a:buFont typeface="Wingdings 2"/>
              <a:buChar char=""/>
              <a:defRPr/>
            </a:pPr>
            <a:r>
              <a:rPr lang="ru-RU" sz="1800" dirty="0" smtClean="0">
                <a:latin typeface="Verdana" pitchFamily="34" charset="0"/>
              </a:rPr>
              <a:t>Корпоративные процедуры выполняются на местах с локальными нюансами. При автоматизации необходимо проводить аудит бизнес процессов и реорганизацию в случае необходимости</a:t>
            </a:r>
          </a:p>
          <a:p>
            <a:pPr marL="261938" indent="-261938" fontAlgn="auto">
              <a:lnSpc>
                <a:spcPct val="80000"/>
              </a:lnSpc>
              <a:spcAft>
                <a:spcPts val="1200"/>
              </a:spcAft>
              <a:buFont typeface="Wingdings 2"/>
              <a:buChar char=""/>
              <a:defRPr/>
            </a:pPr>
            <a:r>
              <a:rPr lang="ru-RU" sz="1800" dirty="0" smtClean="0">
                <a:latin typeface="Verdana" pitchFamily="34" charset="0"/>
              </a:rPr>
              <a:t>При переводе процесса из разрозненных файлов в систему значительные ресурсы уходят на выверку данных. Исторические данные необходимо начинать готовить одновременно с началом разработки системы</a:t>
            </a:r>
          </a:p>
          <a:p>
            <a:pPr marL="261938" indent="-261938" fontAlgn="auto">
              <a:lnSpc>
                <a:spcPct val="80000"/>
              </a:lnSpc>
              <a:spcAft>
                <a:spcPts val="1200"/>
              </a:spcAft>
              <a:buFont typeface="Wingdings 2"/>
              <a:buChar char=""/>
              <a:defRPr/>
            </a:pPr>
            <a:r>
              <a:rPr lang="ru-RU" sz="1800" dirty="0" smtClean="0">
                <a:latin typeface="Verdana" pitchFamily="34" charset="0"/>
              </a:rPr>
              <a:t>«</a:t>
            </a:r>
            <a:r>
              <a:rPr lang="en-US" sz="1800" dirty="0" smtClean="0">
                <a:latin typeface="Verdana" pitchFamily="34" charset="0"/>
              </a:rPr>
              <a:t>DIRECTUM </a:t>
            </a:r>
            <a:r>
              <a:rPr lang="ru-RU" sz="1800" dirty="0" smtClean="0">
                <a:latin typeface="Verdana" pitchFamily="34" charset="0"/>
              </a:rPr>
              <a:t>без </a:t>
            </a:r>
            <a:r>
              <a:rPr lang="en-US" sz="1800" dirty="0" smtClean="0">
                <a:latin typeface="Verdana" pitchFamily="34" charset="0"/>
              </a:rPr>
              <a:t>SAP</a:t>
            </a:r>
            <a:r>
              <a:rPr lang="ru-RU" sz="1800" dirty="0" smtClean="0">
                <a:latin typeface="Verdana" pitchFamily="34" charset="0"/>
              </a:rPr>
              <a:t>»</a:t>
            </a:r>
            <a:r>
              <a:rPr lang="en-US" sz="1800" dirty="0" smtClean="0">
                <a:latin typeface="Verdana" pitchFamily="34" charset="0"/>
              </a:rPr>
              <a:t>–</a:t>
            </a:r>
            <a:r>
              <a:rPr lang="ru-RU" sz="1800" dirty="0" smtClean="0">
                <a:latin typeface="Verdana" pitchFamily="34" charset="0"/>
              </a:rPr>
              <a:t> деньги на ветер.» Больший эффект от автоматизации системы </a:t>
            </a:r>
            <a:r>
              <a:rPr lang="ru-RU" sz="1800" dirty="0" err="1" smtClean="0">
                <a:latin typeface="Verdana" pitchFamily="34" charset="0"/>
              </a:rPr>
              <a:t>контрактования</a:t>
            </a:r>
            <a:r>
              <a:rPr lang="ru-RU" sz="1800" dirty="0" smtClean="0">
                <a:latin typeface="Verdana" pitchFamily="34" charset="0"/>
              </a:rPr>
              <a:t> приносит интеграция с учетной системой </a:t>
            </a:r>
          </a:p>
          <a:p>
            <a:pPr marL="261938" indent="-261938" fontAlgn="auto">
              <a:lnSpc>
                <a:spcPct val="80000"/>
              </a:lnSpc>
              <a:spcAft>
                <a:spcPts val="1200"/>
              </a:spcAft>
              <a:buFont typeface="Wingdings 2"/>
              <a:buChar char=""/>
              <a:defRPr/>
            </a:pPr>
            <a:r>
              <a:rPr lang="ru-RU" sz="1800" dirty="0" smtClean="0">
                <a:latin typeface="Verdana" pitchFamily="34" charset="0"/>
              </a:rPr>
              <a:t>Обучение работе с процессом </a:t>
            </a:r>
            <a:r>
              <a:rPr lang="ru-RU" sz="1800" dirty="0" err="1" smtClean="0">
                <a:latin typeface="Verdana" pitchFamily="34" charset="0"/>
              </a:rPr>
              <a:t>контрактования</a:t>
            </a:r>
            <a:r>
              <a:rPr lang="ru-RU" sz="1800" dirty="0" smtClean="0">
                <a:latin typeface="Verdana" pitchFamily="34" charset="0"/>
              </a:rPr>
              <a:t> в новой системе важно. Необходимо разрабатывать программу обучения на основе реальных бизнес процессов, знакомых пользователям</a:t>
            </a:r>
          </a:p>
          <a:p>
            <a:pPr marL="261938" indent="-261938" fontAlgn="auto">
              <a:lnSpc>
                <a:spcPct val="80000"/>
              </a:lnSpc>
              <a:spcAft>
                <a:spcPts val="1200"/>
              </a:spcAft>
              <a:buFont typeface="Wingdings 2"/>
              <a:buChar char=""/>
              <a:defRPr/>
            </a:pPr>
            <a:r>
              <a:rPr lang="ru-RU" sz="1800" dirty="0" smtClean="0">
                <a:latin typeface="Verdana" pitchFamily="34" charset="0"/>
              </a:rPr>
              <a:t>Выделить ключевых участников,</a:t>
            </a:r>
            <a:r>
              <a:rPr lang="en-US" sz="1800" dirty="0" smtClean="0">
                <a:latin typeface="Verdana" pitchFamily="34" charset="0"/>
              </a:rPr>
              <a:t> </a:t>
            </a:r>
            <a:r>
              <a:rPr lang="ru-RU" sz="1800" dirty="0" smtClean="0">
                <a:latin typeface="Verdana" pitchFamily="34" charset="0"/>
              </a:rPr>
              <a:t>представляющих все группы будущих пользователей. Включить в работу в проекте на ранней стадии.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071562"/>
            <a:ext cx="8229600" cy="5357833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FontTx/>
              <a:buNone/>
            </a:pPr>
            <a:r>
              <a:rPr lang="ru-RU" sz="4400" dirty="0" smtClean="0">
                <a:latin typeface="Verdana" pitchFamily="34" charset="0"/>
              </a:rPr>
              <a:t>Спасибо за </a:t>
            </a:r>
            <a:r>
              <a:rPr lang="ru-RU" sz="4400" dirty="0" smtClean="0">
                <a:latin typeface="Verdana" pitchFamily="34" charset="0"/>
              </a:rPr>
              <a:t>внимание</a:t>
            </a:r>
          </a:p>
          <a:p>
            <a:pPr algn="ctr">
              <a:buFontTx/>
              <a:buNone/>
            </a:pPr>
            <a:endParaRPr lang="ru-RU" sz="3200" dirty="0" smtClean="0">
              <a:latin typeface="Verdana" pitchFamily="34" charset="0"/>
            </a:endParaRPr>
          </a:p>
          <a:p>
            <a:pPr algn="ctr">
              <a:buFontTx/>
              <a:buNone/>
            </a:pPr>
            <a:endParaRPr lang="ru-RU" sz="3200" dirty="0" smtClean="0">
              <a:latin typeface="Verdana" pitchFamily="34" charset="0"/>
            </a:endParaRPr>
          </a:p>
          <a:p>
            <a:pPr algn="ctr">
              <a:buFontTx/>
              <a:buNone/>
            </a:pPr>
            <a:endParaRPr lang="ru-RU" sz="3200" dirty="0" smtClean="0">
              <a:latin typeface="Verdana" pitchFamily="34" charset="0"/>
            </a:endParaRPr>
          </a:p>
          <a:p>
            <a:pPr>
              <a:buFontTx/>
              <a:buNone/>
            </a:pPr>
            <a:r>
              <a:rPr lang="ru-RU" sz="2000" dirty="0" smtClean="0">
                <a:latin typeface="Verdana" pitchFamily="34" charset="0"/>
              </a:rPr>
              <a:t>Мохова Татьяна – управление проектами</a:t>
            </a:r>
          </a:p>
          <a:p>
            <a:pPr>
              <a:buFontTx/>
              <a:buNone/>
            </a:pPr>
            <a:r>
              <a:rPr lang="en-US" sz="2000" dirty="0" smtClean="0">
                <a:latin typeface="Verdana" pitchFamily="34" charset="0"/>
                <a:hlinkClick r:id="rId2"/>
              </a:rPr>
              <a:t>tamokhova@gmail.com</a:t>
            </a:r>
            <a:endParaRPr lang="en-US" sz="2000" dirty="0" smtClean="0">
              <a:latin typeface="Verdana" pitchFamily="34" charset="0"/>
            </a:endParaRPr>
          </a:p>
          <a:p>
            <a:pPr>
              <a:buFontTx/>
              <a:buNone/>
            </a:pPr>
            <a:r>
              <a:rPr lang="en-US" sz="2000" dirty="0" smtClean="0">
                <a:latin typeface="Verdana" pitchFamily="34" charset="0"/>
              </a:rPr>
              <a:t>+7 926 899 2009</a:t>
            </a:r>
            <a:endParaRPr lang="en-US" sz="3200" dirty="0" smtClean="0">
              <a:latin typeface="Verdana" pitchFamily="34" charset="0"/>
            </a:endParaRPr>
          </a:p>
          <a:p>
            <a:pPr algn="ctr">
              <a:buFontTx/>
              <a:buNone/>
            </a:pPr>
            <a:endParaRPr lang="ru-RU" sz="3200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52356" y="1428736"/>
          <a:ext cx="9047578" cy="5429264"/>
        </p:xfrm>
        <a:graphic>
          <a:graphicData uri="http://schemas.openxmlformats.org/presentationml/2006/ole">
            <p:oleObj spid="_x0000_s53250" name="Слайд" r:id="rId4" imgW="4569100" imgH="3425884" progId="PowerPoint.Slide.12">
              <p:embed/>
            </p:oleObj>
          </a:graphicData>
        </a:graphic>
      </p:graphicFrame>
      <p:sp>
        <p:nvSpPr>
          <p:cNvPr id="12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14298"/>
            <a:ext cx="7372344" cy="1143000"/>
          </a:xfrm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sz="40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Методика тиражирования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42918"/>
            <a:ext cx="5072098" cy="571504"/>
          </a:xfrm>
        </p:spPr>
        <p:txBody>
          <a:bodyPr>
            <a:noAutofit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sz="40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Содержание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323850" y="1612900"/>
            <a:ext cx="8280400" cy="410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1938" indent="-261938">
              <a:spcBef>
                <a:spcPct val="50000"/>
              </a:spcBef>
              <a:buFontTx/>
              <a:buChar char="•"/>
            </a:pPr>
            <a:r>
              <a:rPr lang="ru-RU" sz="1800" dirty="0">
                <a:latin typeface="Verdana" pitchFamily="34" charset="0"/>
              </a:rPr>
              <a:t>О проекте</a:t>
            </a:r>
          </a:p>
          <a:p>
            <a:pPr marL="261938" indent="-261938">
              <a:spcBef>
                <a:spcPct val="50000"/>
              </a:spcBef>
              <a:buFontTx/>
              <a:buChar char="•"/>
            </a:pPr>
            <a:r>
              <a:rPr lang="ru-RU" sz="1800" dirty="0">
                <a:latin typeface="Verdana" pitchFamily="34" charset="0"/>
              </a:rPr>
              <a:t>Предпосылки  </a:t>
            </a:r>
            <a:r>
              <a:rPr lang="ru-RU" sz="1800" dirty="0" smtClean="0">
                <a:latin typeface="Verdana" pitchFamily="34" charset="0"/>
              </a:rPr>
              <a:t>проекта</a:t>
            </a:r>
            <a:endParaRPr lang="en-US" sz="1800" dirty="0" smtClean="0">
              <a:latin typeface="Verdana" pitchFamily="34" charset="0"/>
            </a:endParaRPr>
          </a:p>
          <a:p>
            <a:pPr marL="261938" indent="-261938">
              <a:spcBef>
                <a:spcPct val="50000"/>
              </a:spcBef>
              <a:buFontTx/>
              <a:buChar char="•"/>
            </a:pPr>
            <a:r>
              <a:rPr lang="ru-RU" sz="1800" dirty="0" smtClean="0">
                <a:latin typeface="Verdana" pitchFamily="34" charset="0"/>
              </a:rPr>
              <a:t>Особенности</a:t>
            </a:r>
            <a:endParaRPr lang="ru-RU" sz="1800" dirty="0">
              <a:latin typeface="Verdana" pitchFamily="34" charset="0"/>
            </a:endParaRPr>
          </a:p>
          <a:p>
            <a:pPr marL="261938" indent="-261938">
              <a:spcBef>
                <a:spcPct val="50000"/>
              </a:spcBef>
              <a:buFontTx/>
              <a:buChar char="•"/>
            </a:pPr>
            <a:r>
              <a:rPr lang="ru-RU" sz="1800" dirty="0">
                <a:latin typeface="Verdana" pitchFamily="34" charset="0"/>
              </a:rPr>
              <a:t>Платформа </a:t>
            </a:r>
            <a:r>
              <a:rPr lang="en-US" sz="1800" dirty="0">
                <a:latin typeface="Verdana" pitchFamily="34" charset="0"/>
              </a:rPr>
              <a:t>DIRECTUM</a:t>
            </a:r>
            <a:endParaRPr lang="ru-RU" sz="1800" dirty="0">
              <a:latin typeface="Verdana" pitchFamily="34" charset="0"/>
            </a:endParaRPr>
          </a:p>
          <a:p>
            <a:pPr marL="261938" indent="-261938">
              <a:spcBef>
                <a:spcPct val="50000"/>
              </a:spcBef>
              <a:buFontTx/>
              <a:buChar char="•"/>
            </a:pPr>
            <a:r>
              <a:rPr lang="ru-RU" sz="1800" dirty="0">
                <a:latin typeface="Verdana" pitchFamily="34" charset="0"/>
              </a:rPr>
              <a:t>Бизнес цели</a:t>
            </a:r>
          </a:p>
          <a:p>
            <a:pPr marL="261938" indent="-261938">
              <a:spcBef>
                <a:spcPct val="50000"/>
              </a:spcBef>
              <a:buFontTx/>
              <a:buChar char="•"/>
            </a:pPr>
            <a:r>
              <a:rPr lang="ru-RU" sz="1800" dirty="0">
                <a:latin typeface="Verdana" pitchFamily="34" charset="0"/>
              </a:rPr>
              <a:t>Ожидаемый эффект от проекта</a:t>
            </a:r>
          </a:p>
          <a:p>
            <a:pPr marL="261938" indent="-261938">
              <a:spcBef>
                <a:spcPct val="50000"/>
              </a:spcBef>
              <a:buFontTx/>
              <a:buChar char="•"/>
            </a:pPr>
            <a:r>
              <a:rPr lang="ru-RU" sz="1800" dirty="0">
                <a:latin typeface="Verdana" pitchFamily="34" charset="0"/>
              </a:rPr>
              <a:t>Детали </a:t>
            </a:r>
            <a:r>
              <a:rPr lang="ru-RU" sz="1800" dirty="0" smtClean="0">
                <a:latin typeface="Verdana" pitchFamily="34" charset="0"/>
              </a:rPr>
              <a:t>проекта</a:t>
            </a:r>
          </a:p>
          <a:p>
            <a:pPr marL="261938" indent="-261938">
              <a:spcBef>
                <a:spcPct val="50000"/>
              </a:spcBef>
              <a:buFontTx/>
              <a:buChar char="•"/>
            </a:pPr>
            <a:r>
              <a:rPr lang="ru-RU" sz="1800" dirty="0" smtClean="0">
                <a:latin typeface="Verdana" pitchFamily="34" charset="0"/>
              </a:rPr>
              <a:t>Архитектура</a:t>
            </a:r>
          </a:p>
          <a:p>
            <a:pPr marL="261938" indent="-261938">
              <a:spcBef>
                <a:spcPct val="50000"/>
              </a:spcBef>
              <a:buFontTx/>
              <a:buChar char="•"/>
            </a:pPr>
            <a:r>
              <a:rPr lang="ru-RU" sz="1800" dirty="0" smtClean="0">
                <a:latin typeface="Verdana" pitchFamily="34" charset="0"/>
              </a:rPr>
              <a:t>Анализ выполнения</a:t>
            </a:r>
            <a:endParaRPr lang="ru-RU" sz="1800" dirty="0">
              <a:latin typeface="Verdana" pitchFamily="34" charset="0"/>
            </a:endParaRPr>
          </a:p>
          <a:p>
            <a:pPr marL="261938" indent="-261938">
              <a:spcBef>
                <a:spcPct val="50000"/>
              </a:spcBef>
              <a:buFontTx/>
              <a:buChar char="•"/>
            </a:pPr>
            <a:r>
              <a:rPr lang="ru-RU" sz="1800" dirty="0">
                <a:latin typeface="Verdana" pitchFamily="34" charset="0"/>
              </a:rPr>
              <a:t>Проблемы - рекомендации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285728"/>
            <a:ext cx="6429420" cy="1143000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sz="40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О</a:t>
            </a: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ru-RU" sz="40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проекте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500188"/>
            <a:ext cx="8351837" cy="4881562"/>
          </a:xfrm>
        </p:spPr>
        <p:txBody>
          <a:bodyPr/>
          <a:lstStyle/>
          <a:p>
            <a:pPr marL="261938" indent="-261938">
              <a:spcBef>
                <a:spcPct val="10000"/>
              </a:spcBef>
            </a:pPr>
            <a:r>
              <a:rPr lang="ru-RU" sz="2400" smtClean="0">
                <a:latin typeface="Verdana" pitchFamily="34" charset="0"/>
              </a:rPr>
              <a:t>Крупная компания с разветвленной трехуровневой холдинговой структурой</a:t>
            </a:r>
          </a:p>
          <a:p>
            <a:pPr marL="261938" indent="-261938">
              <a:spcBef>
                <a:spcPct val="10000"/>
              </a:spcBef>
            </a:pPr>
            <a:endParaRPr lang="ru-RU" sz="2400" smtClean="0">
              <a:latin typeface="Verdana" pitchFamily="34" charset="0"/>
            </a:endParaRPr>
          </a:p>
          <a:p>
            <a:pPr marL="261938" indent="-261938">
              <a:spcBef>
                <a:spcPct val="10000"/>
              </a:spcBef>
            </a:pPr>
            <a:r>
              <a:rPr lang="ru-RU" sz="2400" smtClean="0">
                <a:latin typeface="Verdana" pitchFamily="34" charset="0"/>
              </a:rPr>
              <a:t>Проект затрагивает: </a:t>
            </a:r>
          </a:p>
          <a:p>
            <a:pPr lvl="1">
              <a:spcBef>
                <a:spcPct val="5000"/>
              </a:spcBef>
              <a:spcAft>
                <a:spcPct val="5000"/>
              </a:spcAft>
            </a:pPr>
            <a:r>
              <a:rPr lang="ru-RU" sz="2000" smtClean="0">
                <a:latin typeface="Verdana" pitchFamily="34" charset="0"/>
              </a:rPr>
              <a:t>20 дочерних обществ в России и в Украине</a:t>
            </a:r>
          </a:p>
          <a:p>
            <a:pPr lvl="1">
              <a:spcBef>
                <a:spcPct val="5000"/>
              </a:spcBef>
              <a:spcAft>
                <a:spcPct val="5000"/>
              </a:spcAft>
            </a:pPr>
            <a:r>
              <a:rPr lang="ru-RU" sz="2000" smtClean="0">
                <a:latin typeface="Verdana" pitchFamily="34" charset="0"/>
              </a:rPr>
              <a:t>2000 пользователей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ru-RU" sz="2000" smtClean="0">
                <a:latin typeface="Verdana" pitchFamily="34" charset="0"/>
              </a:rPr>
              <a:t>10500 договоров за 2007 год</a:t>
            </a:r>
          </a:p>
          <a:p>
            <a:pPr marL="261938" indent="-261938">
              <a:lnSpc>
                <a:spcPct val="90000"/>
              </a:lnSpc>
            </a:pPr>
            <a:endParaRPr lang="ru-RU" sz="2400" smtClean="0">
              <a:latin typeface="Verdana" pitchFamily="34" charset="0"/>
            </a:endParaRPr>
          </a:p>
          <a:p>
            <a:pPr marL="261938" indent="-261938">
              <a:lnSpc>
                <a:spcPct val="90000"/>
              </a:lnSpc>
            </a:pPr>
            <a:r>
              <a:rPr lang="ru-RU" sz="2400" smtClean="0">
                <a:latin typeface="Verdana" pitchFamily="34" charset="0"/>
              </a:rPr>
              <a:t>Автоматизируются  процессы:</a:t>
            </a:r>
          </a:p>
          <a:p>
            <a:pPr lvl="1">
              <a:lnSpc>
                <a:spcPct val="80000"/>
              </a:lnSpc>
              <a:spcBef>
                <a:spcPct val="5000"/>
              </a:spcBef>
              <a:spcAft>
                <a:spcPct val="5000"/>
              </a:spcAft>
            </a:pPr>
            <a:r>
              <a:rPr lang="ru-RU" sz="2100" smtClean="0">
                <a:latin typeface="Verdana" pitchFamily="34" charset="0"/>
              </a:rPr>
              <a:t>Согласование договоров</a:t>
            </a:r>
          </a:p>
          <a:p>
            <a:pPr lvl="1">
              <a:lnSpc>
                <a:spcPct val="80000"/>
              </a:lnSpc>
              <a:spcBef>
                <a:spcPct val="5000"/>
              </a:spcBef>
              <a:spcAft>
                <a:spcPct val="5000"/>
              </a:spcAft>
            </a:pPr>
            <a:r>
              <a:rPr lang="ru-RU" sz="2100" smtClean="0">
                <a:latin typeface="Verdana" pitchFamily="34" charset="0"/>
              </a:rPr>
              <a:t>Контроль исполнения договоров</a:t>
            </a:r>
          </a:p>
          <a:p>
            <a:pPr lvl="1">
              <a:lnSpc>
                <a:spcPct val="80000"/>
              </a:lnSpc>
              <a:spcBef>
                <a:spcPct val="5000"/>
              </a:spcBef>
              <a:spcAft>
                <a:spcPct val="5000"/>
              </a:spcAft>
            </a:pPr>
            <a:r>
              <a:rPr lang="ru-RU" sz="2100" smtClean="0">
                <a:latin typeface="Verdana" pitchFamily="34" charset="0"/>
              </a:rPr>
              <a:t>Подготовка и проведение договорных комиссий, ведение единой информационной базы данных</a:t>
            </a:r>
          </a:p>
          <a:p>
            <a:pPr lvl="1">
              <a:lnSpc>
                <a:spcPct val="80000"/>
              </a:lnSpc>
              <a:spcBef>
                <a:spcPct val="5000"/>
              </a:spcBef>
              <a:spcAft>
                <a:spcPct val="5000"/>
              </a:spcAft>
            </a:pPr>
            <a:r>
              <a:rPr lang="ru-RU" sz="2100" smtClean="0">
                <a:latin typeface="Verdana" pitchFamily="34" charset="0"/>
              </a:rPr>
              <a:t>Формирование отчетности по договорной работе</a:t>
            </a:r>
            <a:endParaRPr lang="ru-RU" sz="2000" smtClean="0">
              <a:latin typeface="Verdana" pitchFamily="34" charset="0"/>
            </a:endParaRPr>
          </a:p>
          <a:p>
            <a:pPr lvl="1">
              <a:spcBef>
                <a:spcPct val="5000"/>
              </a:spcBef>
              <a:spcAft>
                <a:spcPct val="5000"/>
              </a:spcAft>
            </a:pPr>
            <a:endParaRPr lang="ru-RU" sz="200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00042"/>
            <a:ext cx="6819900" cy="642942"/>
          </a:xfrm>
        </p:spPr>
        <p:txBody>
          <a:bodyPr>
            <a:noAutofit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sz="40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Предпосылки проекта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357438"/>
            <a:ext cx="8091487" cy="4071937"/>
          </a:xfrm>
        </p:spPr>
        <p:txBody>
          <a:bodyPr>
            <a:normAutofit lnSpcReduction="10000"/>
          </a:bodyPr>
          <a:lstStyle/>
          <a:p>
            <a:pPr marL="261938" indent="-261938" fontAlgn="auto">
              <a:lnSpc>
                <a:spcPct val="90000"/>
              </a:lnSpc>
              <a:spcAft>
                <a:spcPts val="600"/>
              </a:spcAft>
              <a:buFont typeface="Wingdings 2"/>
              <a:buChar char=""/>
              <a:defRPr/>
            </a:pPr>
            <a:r>
              <a:rPr lang="ru-RU" sz="2000" dirty="0" smtClean="0">
                <a:latin typeface="Verdana" pitchFamily="34" charset="0"/>
              </a:rPr>
              <a:t>Количеством контролируемых предприятий и их территориальной </a:t>
            </a:r>
            <a:r>
              <a:rPr lang="ru-RU" sz="2000" dirty="0" err="1" smtClean="0">
                <a:latin typeface="Verdana" pitchFamily="34" charset="0"/>
              </a:rPr>
              <a:t>распределенностью</a:t>
            </a:r>
            <a:endParaRPr lang="ru-RU" sz="2000" dirty="0" smtClean="0">
              <a:latin typeface="Verdana" pitchFamily="34" charset="0"/>
            </a:endParaRPr>
          </a:p>
          <a:p>
            <a:pPr marL="261938" indent="-261938" fontAlgn="auto">
              <a:lnSpc>
                <a:spcPct val="90000"/>
              </a:lnSpc>
              <a:spcAft>
                <a:spcPts val="600"/>
              </a:spcAft>
              <a:buFont typeface="Wingdings 2"/>
              <a:buChar char=""/>
              <a:defRPr/>
            </a:pPr>
            <a:r>
              <a:rPr lang="ru-RU" sz="2000" dirty="0" smtClean="0">
                <a:latin typeface="Verdana" pitchFamily="34" charset="0"/>
              </a:rPr>
              <a:t>Большой объемом документооборота</a:t>
            </a:r>
          </a:p>
          <a:p>
            <a:pPr marL="261938" indent="-261938" fontAlgn="auto">
              <a:lnSpc>
                <a:spcPct val="90000"/>
              </a:lnSpc>
              <a:spcAft>
                <a:spcPts val="600"/>
              </a:spcAft>
              <a:buFont typeface="Wingdings 2"/>
              <a:buChar char=""/>
              <a:defRPr/>
            </a:pPr>
            <a:r>
              <a:rPr lang="ru-RU" sz="2000" dirty="0" smtClean="0">
                <a:latin typeface="Verdana" pitchFamily="34" charset="0"/>
              </a:rPr>
              <a:t>Бумажный </a:t>
            </a:r>
            <a:r>
              <a:rPr lang="ru-RU" sz="2000" dirty="0" err="1" smtClean="0">
                <a:latin typeface="Verdana" pitchFamily="34" charset="0"/>
              </a:rPr>
              <a:t>документоооброт</a:t>
            </a:r>
            <a:endParaRPr lang="ru-RU" sz="2000" dirty="0" smtClean="0">
              <a:latin typeface="Verdana" pitchFamily="34" charset="0"/>
            </a:endParaRPr>
          </a:p>
          <a:p>
            <a:pPr marL="261938" indent="-261938" fontAlgn="auto">
              <a:lnSpc>
                <a:spcPct val="90000"/>
              </a:lnSpc>
              <a:spcAft>
                <a:spcPts val="600"/>
              </a:spcAft>
              <a:buFont typeface="Wingdings 2"/>
              <a:buChar char=""/>
              <a:defRPr/>
            </a:pPr>
            <a:r>
              <a:rPr lang="ru-RU" sz="2000" dirty="0" smtClean="0">
                <a:latin typeface="Verdana" pitchFamily="34" charset="0"/>
              </a:rPr>
              <a:t>Множеством уровней согласования (в том числе в Корпоративном Центре Компании)</a:t>
            </a:r>
          </a:p>
          <a:p>
            <a:pPr marL="261938" indent="-261938" fontAlgn="auto">
              <a:lnSpc>
                <a:spcPct val="90000"/>
              </a:lnSpc>
              <a:spcAft>
                <a:spcPts val="600"/>
              </a:spcAft>
              <a:buFont typeface="Wingdings 2"/>
              <a:buChar char=""/>
              <a:defRPr/>
            </a:pPr>
            <a:r>
              <a:rPr lang="ru-RU" sz="2000" dirty="0" smtClean="0">
                <a:latin typeface="Verdana" pitchFamily="34" charset="0"/>
              </a:rPr>
              <a:t>Ручными контрольными процедурами при значительном количестве контролируемых параметров</a:t>
            </a:r>
          </a:p>
          <a:p>
            <a:pPr marL="261938" indent="-261938" fontAlgn="auto">
              <a:lnSpc>
                <a:spcPct val="90000"/>
              </a:lnSpc>
              <a:spcAft>
                <a:spcPts val="600"/>
              </a:spcAft>
              <a:buFont typeface="Wingdings 2"/>
              <a:buChar char=""/>
              <a:defRPr/>
            </a:pPr>
            <a:r>
              <a:rPr lang="ru-RU" sz="2000" dirty="0" smtClean="0">
                <a:latin typeface="Verdana" pitchFamily="34" charset="0"/>
              </a:rPr>
              <a:t>Неоднозначной трактовкой корпоративных регулирующих документов</a:t>
            </a:r>
          </a:p>
          <a:p>
            <a:pPr marL="261938" indent="-261938" fontAlgn="auto">
              <a:lnSpc>
                <a:spcPct val="90000"/>
              </a:lnSpc>
              <a:spcAft>
                <a:spcPts val="600"/>
              </a:spcAft>
              <a:buFont typeface="Wingdings 2"/>
              <a:buChar char=""/>
              <a:defRPr/>
            </a:pPr>
            <a:r>
              <a:rPr lang="ru-RU" sz="2000" dirty="0" smtClean="0">
                <a:latin typeface="Verdana" pitchFamily="34" charset="0"/>
              </a:rPr>
              <a:t>Сложностью требуемой аналитики, отчетности по договорной работе</a:t>
            </a:r>
          </a:p>
        </p:txBody>
      </p:sp>
      <p:sp>
        <p:nvSpPr>
          <p:cNvPr id="12292" name="Text Box 9"/>
          <p:cNvSpPr txBox="1">
            <a:spLocks noChangeArrowheads="1"/>
          </p:cNvSpPr>
          <p:nvPr/>
        </p:nvSpPr>
        <p:spPr bwMode="auto">
          <a:xfrm>
            <a:off x="285750" y="1500188"/>
            <a:ext cx="85693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Значительные трудозатраты и сложность контроля, связанные с: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285728"/>
            <a:ext cx="8229600" cy="1143000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sz="40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Особенности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28736"/>
            <a:ext cx="8229600" cy="4572000"/>
          </a:xfrm>
        </p:spPr>
        <p:txBody>
          <a:bodyPr/>
          <a:lstStyle/>
          <a:p>
            <a:pPr marL="261938" indent="-261938">
              <a:spcAft>
                <a:spcPts val="600"/>
              </a:spcAft>
            </a:pPr>
            <a:r>
              <a:rPr lang="ru-RU" sz="2200" dirty="0" smtClean="0">
                <a:latin typeface="Verdana" pitchFamily="34" charset="0"/>
              </a:rPr>
              <a:t>Разнообразие видов договоров (реализация, закупка, подряды, аренда, импорт/экспорт</a:t>
            </a:r>
            <a:r>
              <a:rPr lang="ru-RU" sz="2200" dirty="0" smtClean="0"/>
              <a:t>, благотворительность</a:t>
            </a:r>
            <a:r>
              <a:rPr lang="ru-RU" sz="2200" dirty="0" smtClean="0">
                <a:latin typeface="Verdana" pitchFamily="34" charset="0"/>
              </a:rPr>
              <a:t> и т.д.)</a:t>
            </a:r>
          </a:p>
          <a:p>
            <a:pPr marL="261938" indent="-261938">
              <a:spcAft>
                <a:spcPts val="600"/>
              </a:spcAft>
            </a:pPr>
            <a:r>
              <a:rPr lang="ru-RU" sz="2200" dirty="0" err="1" smtClean="0">
                <a:latin typeface="Verdana" pitchFamily="34" charset="0"/>
              </a:rPr>
              <a:t>Распределенность</a:t>
            </a:r>
            <a:r>
              <a:rPr lang="ru-RU" sz="2200" dirty="0" smtClean="0">
                <a:latin typeface="Verdana" pitchFamily="34" charset="0"/>
              </a:rPr>
              <a:t> участников договорных процесс</a:t>
            </a:r>
            <a:r>
              <a:rPr lang="ru-RU" sz="2200" dirty="0" smtClean="0"/>
              <a:t>ов</a:t>
            </a:r>
            <a:endParaRPr lang="ru-RU" sz="2200" dirty="0" smtClean="0">
              <a:latin typeface="Verdana" pitchFamily="34" charset="0"/>
            </a:endParaRPr>
          </a:p>
          <a:p>
            <a:pPr marL="261938" indent="-261938">
              <a:spcAft>
                <a:spcPts val="600"/>
              </a:spcAft>
            </a:pPr>
            <a:r>
              <a:rPr lang="ru-RU" sz="2200" dirty="0" smtClean="0">
                <a:latin typeface="Verdana" pitchFamily="34" charset="0"/>
              </a:rPr>
              <a:t>Большое количество ежедневно заключаемых договорных документов (договоров, доп. </a:t>
            </a:r>
            <a:r>
              <a:rPr lang="ru-RU" sz="2200" dirty="0" err="1" smtClean="0">
                <a:latin typeface="Verdana" pitchFamily="34" charset="0"/>
              </a:rPr>
              <a:t>согл</a:t>
            </a:r>
            <a:r>
              <a:rPr lang="ru-RU" sz="2200" dirty="0" smtClean="0"/>
              <a:t>.</a:t>
            </a:r>
            <a:r>
              <a:rPr lang="ru-RU" sz="2200" dirty="0" smtClean="0">
                <a:latin typeface="Verdana" pitchFamily="34" charset="0"/>
              </a:rPr>
              <a:t> и приложений </a:t>
            </a:r>
            <a:endParaRPr lang="ru-RU" sz="2200" dirty="0" smtClean="0"/>
          </a:p>
          <a:p>
            <a:pPr marL="261938" indent="-261938">
              <a:spcAft>
                <a:spcPts val="600"/>
              </a:spcAft>
            </a:pPr>
            <a:r>
              <a:rPr lang="ru-RU" sz="2200" dirty="0" smtClean="0">
                <a:latin typeface="Verdana" pitchFamily="34" charset="0"/>
              </a:rPr>
              <a:t>Необходимость оценки риск</a:t>
            </a:r>
            <a:r>
              <a:rPr lang="ru-RU" sz="2200" dirty="0" smtClean="0"/>
              <a:t>ов</a:t>
            </a:r>
            <a:r>
              <a:rPr lang="ru-RU" sz="2200" dirty="0" smtClean="0">
                <a:latin typeface="Verdana" pitchFamily="34" charset="0"/>
              </a:rPr>
              <a:t> и</a:t>
            </a:r>
            <a:r>
              <a:rPr lang="ru-RU" sz="2200" dirty="0" smtClean="0"/>
              <a:t> </a:t>
            </a:r>
            <a:r>
              <a:rPr lang="ru-RU" sz="2200" dirty="0" smtClean="0">
                <a:latin typeface="Verdana" pitchFamily="34" charset="0"/>
              </a:rPr>
              <a:t>управления ими в процессе договорной работы </a:t>
            </a:r>
          </a:p>
        </p:txBody>
      </p:sp>
      <p:sp>
        <p:nvSpPr>
          <p:cNvPr id="21509" name="Text Box 8"/>
          <p:cNvSpPr txBox="1">
            <a:spLocks noChangeArrowheads="1"/>
          </p:cNvSpPr>
          <p:nvPr/>
        </p:nvSpPr>
        <p:spPr bwMode="auto">
          <a:xfrm>
            <a:off x="357188" y="5929330"/>
            <a:ext cx="842486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ru-RU" sz="2200" dirty="0">
                <a:latin typeface="Verdana" pitchFamily="34" charset="0"/>
              </a:rPr>
              <a:t>Сложная система корпоративных стандартов, определяющих порядок и принципы </a:t>
            </a:r>
            <a:r>
              <a:rPr lang="ru-RU" sz="2200" dirty="0" err="1">
                <a:latin typeface="Verdana" pitchFamily="34" charset="0"/>
              </a:rPr>
              <a:t>контрактования</a:t>
            </a:r>
            <a:endParaRPr lang="ru-RU" sz="2200" dirty="0">
              <a:latin typeface="Verdana" pitchFamily="34" charset="0"/>
            </a:endParaRPr>
          </a:p>
        </p:txBody>
      </p:sp>
      <p:sp>
        <p:nvSpPr>
          <p:cNvPr id="21510" name="AutoShape 9"/>
          <p:cNvSpPr>
            <a:spLocks noChangeArrowheads="1"/>
          </p:cNvSpPr>
          <p:nvPr/>
        </p:nvSpPr>
        <p:spPr bwMode="auto">
          <a:xfrm>
            <a:off x="4062413" y="5429264"/>
            <a:ext cx="866775" cy="37465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6472238" cy="571504"/>
          </a:xfrm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sz="44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Платформа </a:t>
            </a:r>
            <a:r>
              <a:rPr lang="en-US" sz="44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DIRECTUM</a:t>
            </a:r>
            <a:endParaRPr lang="ru-RU" sz="44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13318" name="Rectangle 3"/>
          <p:cNvSpPr>
            <a:spLocks noGrp="1" noChangeArrowheads="1"/>
          </p:cNvSpPr>
          <p:nvPr>
            <p:ph idx="1"/>
          </p:nvPr>
        </p:nvSpPr>
        <p:spPr>
          <a:xfrm>
            <a:off x="617538" y="1612900"/>
            <a:ext cx="8275637" cy="4624388"/>
          </a:xfrm>
        </p:spPr>
        <p:txBody>
          <a:bodyPr>
            <a:normAutofit lnSpcReduction="10000"/>
          </a:bodyPr>
          <a:lstStyle/>
          <a:p>
            <a:pPr marL="261938" indent="-26193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200" dirty="0" smtClean="0">
                <a:latin typeface="Verdana" pitchFamily="34" charset="0"/>
              </a:rPr>
              <a:t>DIRECTUM </a:t>
            </a:r>
            <a:r>
              <a:rPr lang="ru-RU" sz="2200" dirty="0" smtClean="0">
                <a:latin typeface="Verdana" pitchFamily="34" charset="0"/>
              </a:rPr>
              <a:t>– стандарт компании для автоматизации документооборота</a:t>
            </a:r>
            <a:endParaRPr lang="en-US" sz="2200" dirty="0" smtClean="0">
              <a:latin typeface="Verdana" pitchFamily="34" charset="0"/>
            </a:endParaRPr>
          </a:p>
          <a:p>
            <a:pPr marL="261938" indent="-26193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200" dirty="0" smtClean="0">
                <a:latin typeface="Verdana" pitchFamily="34" charset="0"/>
              </a:rPr>
              <a:t>Завершено несколько внедрений автоматизации договорной работы на платформе </a:t>
            </a:r>
            <a:r>
              <a:rPr lang="en-US" sz="2200" dirty="0" smtClean="0">
                <a:latin typeface="Verdana" pitchFamily="34" charset="0"/>
              </a:rPr>
              <a:t>DIRECTUM</a:t>
            </a:r>
            <a:r>
              <a:rPr lang="ru-RU" sz="2200" dirty="0" smtClean="0">
                <a:latin typeface="Verdana" pitchFamily="34" charset="0"/>
              </a:rPr>
              <a:t> в отдельных дочерних обществах</a:t>
            </a:r>
          </a:p>
          <a:p>
            <a:pPr marL="261938" indent="-261938" fontAlgn="auto">
              <a:spcAft>
                <a:spcPts val="0"/>
              </a:spcAft>
              <a:buFont typeface="Wingdings 2"/>
              <a:buChar char=""/>
              <a:defRPr/>
            </a:pPr>
            <a:endParaRPr lang="ru-RU" sz="2200" dirty="0" smtClean="0">
              <a:latin typeface="Verdana" pitchFamily="34" charset="0"/>
            </a:endParaRPr>
          </a:p>
          <a:p>
            <a:pPr marL="261938" indent="-261938" fontAlgn="auto">
              <a:spcAft>
                <a:spcPts val="0"/>
              </a:spcAft>
              <a:buFont typeface="Wingdings 2"/>
              <a:buChar char=""/>
              <a:defRPr/>
            </a:pPr>
            <a:endParaRPr lang="ru-RU" sz="2200" dirty="0" smtClean="0">
              <a:latin typeface="Verdana" pitchFamily="34" charset="0"/>
            </a:endParaRPr>
          </a:p>
          <a:p>
            <a:pPr marL="261938" indent="-26193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200" dirty="0" smtClean="0">
                <a:latin typeface="Verdana" pitchFamily="34" charset="0"/>
              </a:rPr>
              <a:t>Базируясь на полученных результатах предыдущих внедрений , для повышения эффективности  процессов документооборота и обеспечения необходимого уровня контроля было принято решение разработать </a:t>
            </a:r>
            <a:r>
              <a:rPr lang="ru-RU" sz="2200" b="1" dirty="0" smtClean="0">
                <a:latin typeface="Verdana" pitchFamily="34" charset="0"/>
              </a:rPr>
              <a:t>единое Шаблонное Решение </a:t>
            </a:r>
            <a:r>
              <a:rPr lang="ru-RU" sz="2200" dirty="0" smtClean="0">
                <a:latin typeface="Verdana" pitchFamily="34" charset="0"/>
              </a:rPr>
              <a:t>для всех дочерних обществ блока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323850" y="1773238"/>
            <a:ext cx="4392613" cy="4752975"/>
          </a:xfrm>
          <a:prstGeom prst="rightArrow">
            <a:avLst>
              <a:gd name="adj1" fmla="val 78815"/>
              <a:gd name="adj2" fmla="val 2588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214282" y="571480"/>
            <a:ext cx="6121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4000" b="1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Бизнес цели проекта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643438" y="1844675"/>
            <a:ext cx="4105275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1938" indent="-261938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000">
                <a:latin typeface="Verdana" pitchFamily="34" charset="0"/>
              </a:rPr>
              <a:t>унификация договорных процессов</a:t>
            </a:r>
          </a:p>
          <a:p>
            <a:pPr marL="261938" indent="-261938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000">
                <a:latin typeface="Verdana" pitchFamily="34" charset="0"/>
              </a:rPr>
              <a:t>минимизация ручных контролей</a:t>
            </a:r>
          </a:p>
          <a:p>
            <a:pPr marL="261938" indent="-261938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000">
                <a:latin typeface="Verdana" pitchFamily="34" charset="0"/>
              </a:rPr>
              <a:t>существенное сокращение трудозатрат, в том числе и методологической поддержки сотрудников </a:t>
            </a:r>
          </a:p>
          <a:p>
            <a:pPr marL="261938" indent="-261938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000">
                <a:latin typeface="Verdana" pitchFamily="34" charset="0"/>
              </a:rPr>
              <a:t>повышение операционной прозрачности процессов</a:t>
            </a:r>
          </a:p>
          <a:p>
            <a:pPr marL="261938" indent="-261938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000">
                <a:latin typeface="Verdana" pitchFamily="34" charset="0"/>
              </a:rPr>
              <a:t>возможность их дальнейшей оптимизации 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42900" y="2428875"/>
            <a:ext cx="3729038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1938" indent="-261938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1800" b="1">
                <a:latin typeface="Verdana" pitchFamily="34" charset="0"/>
              </a:rPr>
              <a:t>Четкие маршруты</a:t>
            </a:r>
          </a:p>
          <a:p>
            <a:pPr marL="261938" indent="-261938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1800" b="1">
                <a:latin typeface="Verdana" pitchFamily="34" charset="0"/>
              </a:rPr>
              <a:t>Автоматические проверки </a:t>
            </a:r>
          </a:p>
          <a:p>
            <a:pPr marL="261938" indent="-261938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1800" b="1">
                <a:latin typeface="Verdana" pitchFamily="34" charset="0"/>
              </a:rPr>
              <a:t>Единая база информации</a:t>
            </a:r>
          </a:p>
          <a:p>
            <a:pPr marL="261938" indent="-261938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1800" b="1">
                <a:latin typeface="Verdana" pitchFamily="34" charset="0"/>
              </a:rPr>
              <a:t>Аналитика, отчетность</a:t>
            </a:r>
          </a:p>
          <a:p>
            <a:pPr marL="261938" indent="-261938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1800" b="1">
                <a:latin typeface="Verdana" pitchFamily="34" charset="0"/>
              </a:rPr>
              <a:t>Интеграция с учетными системами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Text Box 2"/>
          <p:cNvSpPr txBox="1">
            <a:spLocks noChangeArrowheads="1"/>
          </p:cNvSpPr>
          <p:nvPr/>
        </p:nvSpPr>
        <p:spPr bwMode="auto">
          <a:xfrm>
            <a:off x="428596" y="571480"/>
            <a:ext cx="67675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4000" b="1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Ожидаемый эффект</a:t>
            </a: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323850" y="2108200"/>
            <a:ext cx="1008063" cy="1081088"/>
          </a:xfrm>
          <a:prstGeom prst="upArrow">
            <a:avLst>
              <a:gd name="adj1" fmla="val 50000"/>
              <a:gd name="adj2" fmla="val 26811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547813" y="2324100"/>
            <a:ext cx="28082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2000">
                <a:latin typeface="Verdana" pitchFamily="34" charset="0"/>
              </a:rPr>
              <a:t>Уровня прозрачности, подотчетности</a:t>
            </a:r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323850" y="4772025"/>
            <a:ext cx="1008063" cy="100806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474788" y="4556125"/>
            <a:ext cx="2808287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2000">
                <a:latin typeface="Verdana" pitchFamily="34" charset="0"/>
              </a:rPr>
              <a:t>Затрат на обеспечение контроля, прозрачности, подотчетности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5507038" y="2611438"/>
            <a:ext cx="34925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2000">
                <a:latin typeface="Verdana" pitchFamily="34" charset="0"/>
              </a:rPr>
              <a:t>Повышение эффективности корпоративного управления крупной компании при сокращении затрат на функционирование его механизмов</a:t>
            </a:r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3706813" y="3548063"/>
            <a:ext cx="1512887" cy="1008062"/>
          </a:xfrm>
          <a:prstGeom prst="rightArrow">
            <a:avLst>
              <a:gd name="adj1" fmla="val 50000"/>
              <a:gd name="adj2" fmla="val 3752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2"/>
          <p:cNvSpPr txBox="1">
            <a:spLocks noChangeArrowheads="1"/>
          </p:cNvSpPr>
          <p:nvPr/>
        </p:nvSpPr>
        <p:spPr bwMode="auto">
          <a:xfrm>
            <a:off x="468313" y="549275"/>
            <a:ext cx="66246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4000" b="1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Ожидаемый эффект</a:t>
            </a:r>
          </a:p>
        </p:txBody>
      </p:sp>
      <p:graphicFrame>
        <p:nvGraphicFramePr>
          <p:cNvPr id="44107" name="Group 75"/>
          <p:cNvGraphicFramePr>
            <a:graphicFrameLocks noGrp="1"/>
          </p:cNvGraphicFramePr>
          <p:nvPr/>
        </p:nvGraphicFramePr>
        <p:xfrm>
          <a:off x="323850" y="1557338"/>
          <a:ext cx="8424863" cy="4782821"/>
        </p:xfrm>
        <a:graphic>
          <a:graphicData uri="http://schemas.openxmlformats.org/drawingml/2006/table">
            <a:tbl>
              <a:tblPr/>
              <a:tblGrid>
                <a:gridCol w="4897438"/>
                <a:gridCol w="1871662"/>
                <a:gridCol w="1655763"/>
              </a:tblGrid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Операция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 момент старта проекта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Цель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9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Сроки согласования договора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 CYR"/>
                        </a:rPr>
                        <a:t>10-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 CYR"/>
                        </a:rPr>
                        <a:t>15 дней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 CYR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 дней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5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Сроки подтверждения договоров в КЦ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 CYR"/>
                        </a:rPr>
                        <a:t>5-40 дней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 CYR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 CYR"/>
                        </a:rPr>
                        <a:t>не более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 CYR"/>
                        </a:rPr>
                        <a:t>20 дней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 CYR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2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Сроки подготовки протоколов и повесток Тендерных Комиссий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 CYR"/>
                        </a:rPr>
                        <a:t>30-50 дней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 CYR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 CYR"/>
                        </a:rPr>
                        <a:t>не более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 CYR"/>
                        </a:rPr>
                        <a:t>20 дней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 CYR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 CYR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3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Сроки формирования консолидированной ежеквартальной отчетности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 CYR"/>
                          <a:cs typeface="Arial CYR"/>
                        </a:rPr>
                        <a:t>80 дней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 дней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5537</TotalTime>
  <Words>698</Words>
  <Application>Microsoft Office PowerPoint</Application>
  <PresentationFormat>Экран (4:3)</PresentationFormat>
  <Paragraphs>159</Paragraphs>
  <Slides>15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Яркая</vt:lpstr>
      <vt:lpstr>Слайд</vt:lpstr>
      <vt:lpstr>Создание и тиражирование шаблона системы электронного документооборота   </vt:lpstr>
      <vt:lpstr>Содержание</vt:lpstr>
      <vt:lpstr>О проекте</vt:lpstr>
      <vt:lpstr>Предпосылки проекта</vt:lpstr>
      <vt:lpstr>Особенности</vt:lpstr>
      <vt:lpstr>Платформа DIRECTUM</vt:lpstr>
      <vt:lpstr>Слайд 7</vt:lpstr>
      <vt:lpstr>Слайд 8</vt:lpstr>
      <vt:lpstr>Слайд 9</vt:lpstr>
      <vt:lpstr>Детали проекта</vt:lpstr>
      <vt:lpstr>Архитектура</vt:lpstr>
      <vt:lpstr>Анализ выполнения</vt:lpstr>
      <vt:lpstr>Рекомендации</vt:lpstr>
      <vt:lpstr>Слайд 14</vt:lpstr>
      <vt:lpstr>Методика тиражирования</vt:lpstr>
    </vt:vector>
  </TitlesOfParts>
  <Company>THK-BP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lowercase title one line only</dc:title>
  <dc:creator>Бабинцев Василий  (Babintsev_VA)</dc:creator>
  <cp:lastModifiedBy>TAMokhova</cp:lastModifiedBy>
  <cp:revision>170</cp:revision>
  <cp:lastPrinted>2003-07-07T13:38:03Z</cp:lastPrinted>
  <dcterms:created xsi:type="dcterms:W3CDTF">2001-08-03T13:26:34Z</dcterms:created>
  <dcterms:modified xsi:type="dcterms:W3CDTF">2009-09-21T06:51:55Z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-581578491</vt:i4>
  </property>
  <property fmtid="{D5CDD505-2E9C-101B-9397-08002B2CF9AE}" pid="3" name="_NewReviewCycle">
    <vt:lpwstr/>
  </property>
  <property fmtid="{D5CDD505-2E9C-101B-9397-08002B2CF9AE}" pid="4" name="_EmailSubject">
    <vt:lpwstr>4CIO. Машина</vt:lpwstr>
  </property>
  <property fmtid="{D5CDD505-2E9C-101B-9397-08002B2CF9AE}" pid="5" name="_AuthorEmail">
    <vt:lpwstr>PAlferov@SOCHI2014.COM</vt:lpwstr>
  </property>
  <property fmtid="{D5CDD505-2E9C-101B-9397-08002B2CF9AE}" pid="6" name="_AuthorEmailDisplayName">
    <vt:lpwstr>Alferov Pavel</vt:lpwstr>
  </property>
</Properties>
</file>