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299" r:id="rId3"/>
    <p:sldId id="326" r:id="rId4"/>
    <p:sldId id="350" r:id="rId5"/>
    <p:sldId id="337" r:id="rId6"/>
    <p:sldId id="338" r:id="rId7"/>
    <p:sldId id="339" r:id="rId8"/>
    <p:sldId id="349" r:id="rId9"/>
    <p:sldId id="327" r:id="rId10"/>
    <p:sldId id="329" r:id="rId11"/>
    <p:sldId id="351" r:id="rId12"/>
  </p:sldIdLst>
  <p:sldSz cx="9144000" cy="6858000" type="screen4x3"/>
  <p:notesSz cx="6757988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16"/>
    <a:srgbClr val="A4FAAE"/>
    <a:srgbClr val="D9F2F3"/>
    <a:srgbClr val="D5EBEF"/>
    <a:srgbClr val="D6ECEE"/>
    <a:srgbClr val="00CC00"/>
    <a:srgbClr val="CC33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289" autoAdjust="0"/>
    <p:restoredTop sz="94632" autoAdjust="0"/>
  </p:normalViewPr>
  <p:slideViewPr>
    <p:cSldViewPr>
      <p:cViewPr varScale="1">
        <p:scale>
          <a:sx n="55" d="100"/>
          <a:sy n="55" d="100"/>
        </p:scale>
        <p:origin x="-8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500" y="-96"/>
      </p:cViewPr>
      <p:guideLst>
        <p:guide orient="horz" pos="3108"/>
        <p:guide pos="2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7463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7463" y="9371013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0FFA86C-9B9B-4254-BB17-1658990EA9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7463" y="0"/>
            <a:ext cx="29289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6300"/>
            <a:ext cx="5405438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89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7463" y="9371013"/>
            <a:ext cx="2928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4E0C995-A0BA-4471-93A8-455F7FDF73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5BC00-7909-4842-B769-B33966F44A2D}" type="slidenum">
              <a:rPr lang="ru-RU"/>
              <a:pPr/>
              <a:t>1</a:t>
            </a:fld>
            <a:endParaRPr 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F261E-F9EF-4FE7-BD51-2AC19BD6F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35B95-B599-4E7D-A723-63BA216486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64C7-F846-4E10-A88C-EDA1D6E13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674938" cy="2682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19475" y="6453188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667625" y="6453188"/>
            <a:ext cx="1019175" cy="268287"/>
          </a:xfrm>
        </p:spPr>
        <p:txBody>
          <a:bodyPr/>
          <a:lstStyle>
            <a:lvl1pPr>
              <a:defRPr/>
            </a:lvl1pPr>
          </a:lstStyle>
          <a:p>
            <a:fld id="{4930070A-3683-431C-939B-40EAB99B0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674938" cy="2682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475" y="6453188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7625" y="6453188"/>
            <a:ext cx="1019175" cy="268287"/>
          </a:xfrm>
        </p:spPr>
        <p:txBody>
          <a:bodyPr/>
          <a:lstStyle>
            <a:lvl1pPr>
              <a:defRPr/>
            </a:lvl1pPr>
          </a:lstStyle>
          <a:p>
            <a:fld id="{54618AAC-F5A2-4C35-AA96-A20A32A21E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674938" cy="2682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19475" y="6453188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667625" y="6453188"/>
            <a:ext cx="1019175" cy="268287"/>
          </a:xfrm>
        </p:spPr>
        <p:txBody>
          <a:bodyPr/>
          <a:lstStyle>
            <a:lvl1pPr>
              <a:defRPr/>
            </a:lvl1pPr>
          </a:lstStyle>
          <a:p>
            <a:fld id="{9D8E9682-08E7-4D5E-996A-0992FF99B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674938" cy="2682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19475" y="6453188"/>
            <a:ext cx="2895600" cy="2159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67625" y="6453188"/>
            <a:ext cx="1019175" cy="268287"/>
          </a:xfrm>
        </p:spPr>
        <p:txBody>
          <a:bodyPr/>
          <a:lstStyle>
            <a:lvl1pPr>
              <a:defRPr/>
            </a:lvl1pPr>
          </a:lstStyle>
          <a:p>
            <a:fld id="{6478FE18-0DF2-4055-BA37-FA576B397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93CBA-BB46-49EB-8B70-4A0CBA9835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58823-350E-42E1-81EC-6BB0EB91D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0F5F3-198E-49F5-82C8-A5E4A616D4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71E3A-0C79-47A9-9018-9B47D4719D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B2FC2-F8FB-4E8E-BEF8-8B6806367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C78A-1EFB-4F59-A800-57BACC960B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A8FA-441D-4381-93FB-D77CCB9F20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DE294-0E17-4D02-873F-B734011362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6749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453188"/>
            <a:ext cx="2895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r>
              <a:rPr lang="ru-RU"/>
              <a:t>Дятлов С.Н.   ОАО "ОГК-5"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53188"/>
            <a:ext cx="10191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</a:defRPr>
            </a:lvl1pPr>
          </a:lstStyle>
          <a:p>
            <a:fld id="{F433A091-F781-4A7B-BB74-D8D7D41AA93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 dirty="0"/>
          </a:p>
        </p:txBody>
      </p:sp>
      <p:pic>
        <p:nvPicPr>
          <p:cNvPr id="56328" name="Picture 8" descr="Рисунок1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/>
          <a:stretch>
            <a:fillRect/>
          </a:stretch>
        </p:blipFill>
        <p:spPr bwMode="auto">
          <a:xfrm>
            <a:off x="3214678" y="2285992"/>
            <a:ext cx="5653088" cy="3756025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71678"/>
            <a:ext cx="8642350" cy="2220922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800" b="1" i="1" dirty="0">
              <a:solidFill>
                <a:schemeClr val="accent2"/>
              </a:solidFill>
            </a:endParaRPr>
          </a:p>
          <a:p>
            <a:pPr algn="ctr">
              <a:buFontTx/>
              <a:buNone/>
            </a:pPr>
            <a:r>
              <a:rPr lang="ru-RU" sz="4400" b="1" dirty="0" smtClean="0"/>
              <a:t>Управление ремонтами в энергетике – в чем эффект?</a:t>
            </a:r>
            <a:endParaRPr lang="ru-RU" sz="4400" b="1" dirty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276600" y="5229225"/>
            <a:ext cx="56165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Arial" charset="0"/>
              </a:rPr>
              <a:t>Дятлов Сергей Николаевич</a:t>
            </a:r>
          </a:p>
          <a:p>
            <a:pPr algn="ctr"/>
            <a:endParaRPr lang="ru-RU" sz="1800" b="1" dirty="0">
              <a:latin typeface="Arial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547813" y="0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accent2"/>
                </a:solidFill>
                <a:latin typeface="Arial" charset="0"/>
              </a:rPr>
              <a:t> </a:t>
            </a:r>
            <a:endParaRPr lang="ru-RU" sz="2400" b="1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10" name="Рисунок 9" descr="PV0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4290"/>
            <a:ext cx="8545756" cy="207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6AC9-303A-4DCC-9D94-1FB384E709F0}" type="slidenum">
              <a:rPr lang="ru-RU"/>
              <a:pPr/>
              <a:t>10</a:t>
            </a:fld>
            <a:endParaRPr lang="ru-RU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412"/>
            <a:ext cx="9144000" cy="50895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u="sng" dirty="0">
                <a:solidFill>
                  <a:srgbClr val="990000"/>
                </a:solidFill>
              </a:rPr>
              <a:t>Прозрачность бизнес-процесса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раскрываемость </a:t>
            </a:r>
            <a:r>
              <a:rPr lang="ru-RU" sz="2400" b="1" dirty="0" err="1" smtClean="0">
                <a:solidFill>
                  <a:schemeClr val="accent2"/>
                </a:solidFill>
              </a:rPr>
              <a:t>сво-дов</a:t>
            </a:r>
            <a:r>
              <a:rPr lang="ru-RU" sz="2400" b="1" dirty="0">
                <a:solidFill>
                  <a:schemeClr val="accent2"/>
                </a:solidFill>
              </a:rPr>
              <a:t>, легкий поиск и исправление </a:t>
            </a:r>
            <a:r>
              <a:rPr lang="ru-RU" sz="2400" b="1" dirty="0" smtClean="0">
                <a:solidFill>
                  <a:schemeClr val="accent2"/>
                </a:solidFill>
              </a:rPr>
              <a:t>ошибок, </a:t>
            </a:r>
            <a:r>
              <a:rPr lang="ru-RU" sz="2400" b="1" dirty="0" smtClean="0">
                <a:solidFill>
                  <a:schemeClr val="accent2"/>
                </a:solidFill>
              </a:rPr>
              <a:t>унификация процессов обработки и форм представления </a:t>
            </a:r>
            <a:r>
              <a:rPr lang="ru-RU" sz="2400" b="1" dirty="0" err="1" smtClean="0">
                <a:solidFill>
                  <a:schemeClr val="accent2"/>
                </a:solidFill>
              </a:rPr>
              <a:t>информа-ции</a:t>
            </a:r>
            <a:r>
              <a:rPr lang="ru-RU" sz="2400" b="1" dirty="0" smtClean="0">
                <a:solidFill>
                  <a:schemeClr val="accent2"/>
                </a:solidFill>
              </a:rPr>
              <a:t>, использование справочников и классификаторов</a:t>
            </a:r>
            <a:endParaRPr lang="ru-RU" sz="2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u="sng" dirty="0">
                <a:solidFill>
                  <a:srgbClr val="990000"/>
                </a:solidFill>
              </a:rPr>
              <a:t>Качество планирования</a:t>
            </a: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chemeClr val="accent2"/>
                </a:solidFill>
              </a:rPr>
              <a:t>оптимизация закупок, сокращение складских запасов, повышение готовности</a:t>
            </a:r>
            <a:endParaRPr lang="ru-RU" sz="2400" b="1" dirty="0" smtClean="0"/>
          </a:p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990000"/>
                </a:solidFill>
              </a:rPr>
              <a:t>Скорость </a:t>
            </a:r>
            <a:r>
              <a:rPr lang="ru-RU" sz="2400" b="1" u="sng" dirty="0">
                <a:solidFill>
                  <a:srgbClr val="990000"/>
                </a:solidFill>
              </a:rPr>
              <a:t>планирования</a:t>
            </a:r>
            <a:r>
              <a:rPr lang="ru-RU" sz="2400" b="1" dirty="0"/>
              <a:t>  </a:t>
            </a:r>
            <a:r>
              <a:rPr lang="ru-RU" sz="2400" b="1" dirty="0">
                <a:solidFill>
                  <a:schemeClr val="accent2"/>
                </a:solidFill>
              </a:rPr>
              <a:t>автоматическое получение производных документов и сводов, копирование блоков данных</a:t>
            </a:r>
          </a:p>
          <a:p>
            <a:pPr>
              <a:lnSpc>
                <a:spcPct val="90000"/>
              </a:lnSpc>
            </a:pPr>
            <a:r>
              <a:rPr lang="ru-RU" sz="2400" b="1" u="sng" dirty="0">
                <a:solidFill>
                  <a:srgbClr val="990000"/>
                </a:solidFill>
              </a:rPr>
              <a:t>Точность планирования</a:t>
            </a:r>
            <a:r>
              <a:rPr lang="ru-RU" sz="2400" b="1" dirty="0"/>
              <a:t>  </a:t>
            </a:r>
            <a:r>
              <a:rPr lang="ru-RU" sz="2400" b="1" dirty="0">
                <a:solidFill>
                  <a:schemeClr val="accent2"/>
                </a:solidFill>
              </a:rPr>
              <a:t>возможность расчета множества вариантов плана</a:t>
            </a:r>
          </a:p>
          <a:p>
            <a:pPr>
              <a:lnSpc>
                <a:spcPct val="90000"/>
              </a:lnSpc>
            </a:pPr>
            <a:r>
              <a:rPr lang="ru-RU" sz="2400" b="1" u="sng" dirty="0">
                <a:solidFill>
                  <a:srgbClr val="990000"/>
                </a:solidFill>
              </a:rPr>
              <a:t>Анализ </a:t>
            </a:r>
            <a:r>
              <a:rPr lang="ru-RU" sz="2400" b="1" dirty="0">
                <a:solidFill>
                  <a:schemeClr val="accent2"/>
                </a:solidFill>
              </a:rPr>
              <a:t>  выгрузка данных в </a:t>
            </a:r>
            <a:r>
              <a:rPr lang="en-US" sz="2400" b="1" dirty="0">
                <a:solidFill>
                  <a:schemeClr val="accent2"/>
                </a:solidFill>
              </a:rPr>
              <a:t>OLAP</a:t>
            </a:r>
            <a:r>
              <a:rPr lang="ru-RU" sz="2400" b="1" dirty="0">
                <a:solidFill>
                  <a:schemeClr val="accent2"/>
                </a:solidFill>
              </a:rPr>
              <a:t>-системы</a:t>
            </a:r>
            <a:endParaRPr lang="ru-RU" sz="2400" b="1" u="sng" dirty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u="sng" dirty="0">
                <a:solidFill>
                  <a:srgbClr val="990000"/>
                </a:solidFill>
              </a:rPr>
              <a:t>Резкое повышение квалификации пользователей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7416800" cy="706437"/>
          </a:xfrm>
          <a:noFill/>
          <a:ln/>
        </p:spPr>
        <p:txBody>
          <a:bodyPr/>
          <a:lstStyle/>
          <a:p>
            <a:r>
              <a:rPr lang="ru-RU" sz="2800" b="1" dirty="0"/>
              <a:t>Основные результаты автоматизации планирования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/>
              <a:t>Где эффект?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52914" cy="4525963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Сроки</a:t>
            </a:r>
          </a:p>
          <a:p>
            <a:r>
              <a:rPr lang="ru-RU" sz="2400" dirty="0" smtClean="0"/>
              <a:t>Снижение вероятности срыва графика ремонта</a:t>
            </a: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Не вывод в срок блока 300 МВт  - 6,5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млн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руб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/ сутки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286280" cy="4525963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/>
              <a:t>Качество</a:t>
            </a:r>
          </a:p>
          <a:p>
            <a:r>
              <a:rPr lang="ru-RU" sz="2400" dirty="0" smtClean="0"/>
              <a:t>Снижение вероятности отказа из-за некачественного ремонта</a:t>
            </a:r>
          </a:p>
          <a:p>
            <a:endParaRPr lang="ru-RU" sz="2400" dirty="0"/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Останов блока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300 МВт  и у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странение отказа – от 10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млн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руб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/ сутки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3CBA-BB46-49EB-8B70-4A0CBA9835C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00E1D-2BC3-462F-9973-6274B5513332}" type="slidenum">
              <a:rPr lang="ru-RU"/>
              <a:pPr/>
              <a:t>2</a:t>
            </a:fld>
            <a:endParaRPr lang="ru-RU"/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0" y="938213"/>
          <a:ext cx="9726613" cy="4881562"/>
        </p:xfrm>
        <a:graphic>
          <a:graphicData uri="http://schemas.openxmlformats.org/presentationml/2006/ole">
            <p:oleObj spid="_x0000_s87049" name="Диаграмма" r:id="rId3" imgW="7496215" imgH="3762308" progId="Excel.Chart.8">
              <p:embed followColorScheme="textAndBackground"/>
            </p:oleObj>
          </a:graphicData>
        </a:graphic>
      </p:graphicFrame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1763713" y="188913"/>
            <a:ext cx="73802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Arial" charset="0"/>
              </a:rPr>
              <a:t>Структура издержек </a:t>
            </a:r>
            <a:br>
              <a:rPr lang="ru-RU" sz="2800" b="1">
                <a:solidFill>
                  <a:schemeClr val="tx2"/>
                </a:solidFill>
                <a:latin typeface="Arial" charset="0"/>
              </a:rPr>
            </a:br>
            <a:r>
              <a:rPr lang="ru-RU" sz="2800" b="1">
                <a:solidFill>
                  <a:schemeClr val="tx2"/>
                </a:solidFill>
                <a:latin typeface="Arial" charset="0"/>
              </a:rPr>
              <a:t>генерирующей компании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580C-E241-4D2C-A39F-E640D4EE44E2}" type="slidenum">
              <a:rPr lang="ru-RU"/>
              <a:pPr/>
              <a:t>3</a:t>
            </a:fld>
            <a:endParaRPr lang="ru-RU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88913"/>
            <a:ext cx="7272338" cy="792162"/>
          </a:xfrm>
        </p:spPr>
        <p:txBody>
          <a:bodyPr/>
          <a:lstStyle/>
          <a:p>
            <a:r>
              <a:rPr lang="ru-RU" sz="2800" b="1"/>
              <a:t>Схема процесса планирования годовой ремонтной программы</a:t>
            </a:r>
            <a:endParaRPr lang="ru-RU" sz="4000"/>
          </a:p>
        </p:txBody>
      </p:sp>
      <p:sp>
        <p:nvSpPr>
          <p:cNvPr id="125955" name="AutoShape 3"/>
          <p:cNvSpPr>
            <a:spLocks noChangeArrowheads="1"/>
          </p:cNvSpPr>
          <p:nvPr/>
        </p:nvSpPr>
        <p:spPr bwMode="auto">
          <a:xfrm>
            <a:off x="7308850" y="1341438"/>
            <a:ext cx="1439863" cy="576262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Ресурс металла</a:t>
            </a:r>
          </a:p>
        </p:txBody>
      </p:sp>
      <p:sp>
        <p:nvSpPr>
          <p:cNvPr id="125956" name="AutoShape 4"/>
          <p:cNvSpPr>
            <a:spLocks noChangeArrowheads="1"/>
          </p:cNvSpPr>
          <p:nvPr/>
        </p:nvSpPr>
        <p:spPr bwMode="auto">
          <a:xfrm>
            <a:off x="2627313" y="1341438"/>
            <a:ext cx="3960812" cy="576262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Расчет перспективного графика ремонтов (СО 34.04.181-2003 и</a:t>
            </a:r>
            <a:r>
              <a:rPr lang="ru-RU"/>
              <a:t> </a:t>
            </a:r>
            <a:r>
              <a:rPr lang="ru-RU" b="1">
                <a:latin typeface="Arial" charset="0"/>
              </a:rPr>
              <a:t>РД 34.20.601-96)</a:t>
            </a:r>
          </a:p>
        </p:txBody>
      </p:sp>
      <p:sp>
        <p:nvSpPr>
          <p:cNvPr id="125957" name="AutoShape 5"/>
          <p:cNvSpPr>
            <a:spLocks noChangeArrowheads="1"/>
          </p:cNvSpPr>
          <p:nvPr/>
        </p:nvSpPr>
        <p:spPr bwMode="auto">
          <a:xfrm>
            <a:off x="395288" y="1341438"/>
            <a:ext cx="1511300" cy="577850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Наработка оборудования</a:t>
            </a:r>
          </a:p>
        </p:txBody>
      </p:sp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2627313" y="2133600"/>
            <a:ext cx="3960812" cy="504825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Составление годового графика ремонтов</a:t>
            </a:r>
            <a:r>
              <a:rPr lang="ru-RU"/>
              <a:t> </a:t>
            </a:r>
            <a:r>
              <a:rPr lang="ru-RU" b="1"/>
              <a:t>(</a:t>
            </a:r>
            <a:r>
              <a:rPr lang="ru-RU" b="1">
                <a:latin typeface="Arial" charset="0"/>
              </a:rPr>
              <a:t>СО 34.04.181-2003)</a:t>
            </a:r>
          </a:p>
        </p:txBody>
      </p:sp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2627313" y="2854325"/>
            <a:ext cx="3960812" cy="504825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Составление перечня ремонтных работ (СО 34.04.181-2003)</a:t>
            </a:r>
          </a:p>
        </p:txBody>
      </p:sp>
      <p:sp>
        <p:nvSpPr>
          <p:cNvPr id="125960" name="AutoShape 8"/>
          <p:cNvSpPr>
            <a:spLocks noChangeArrowheads="1"/>
          </p:cNvSpPr>
          <p:nvPr/>
        </p:nvSpPr>
        <p:spPr bwMode="auto">
          <a:xfrm>
            <a:off x="2627313" y="5013325"/>
            <a:ext cx="1439862" cy="574675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свод затрат</a:t>
            </a:r>
          </a:p>
        </p:txBody>
      </p:sp>
      <p:sp>
        <p:nvSpPr>
          <p:cNvPr id="125961" name="AutoShape 9"/>
          <p:cNvSpPr>
            <a:spLocks noChangeArrowheads="1"/>
          </p:cNvSpPr>
          <p:nvPr/>
        </p:nvSpPr>
        <p:spPr bwMode="auto">
          <a:xfrm>
            <a:off x="7308850" y="2852738"/>
            <a:ext cx="1438275" cy="504825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Предписания</a:t>
            </a:r>
          </a:p>
        </p:txBody>
      </p:sp>
      <p:sp>
        <p:nvSpPr>
          <p:cNvPr id="125962" name="AutoShape 10"/>
          <p:cNvSpPr>
            <a:spLocks noChangeArrowheads="1"/>
          </p:cNvSpPr>
          <p:nvPr/>
        </p:nvSpPr>
        <p:spPr bwMode="auto">
          <a:xfrm>
            <a:off x="2627313" y="3575050"/>
            <a:ext cx="3960812" cy="503238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Составление ведомостей объемов работ (СО 34.04.181-2003)</a:t>
            </a:r>
          </a:p>
        </p:txBody>
      </p:sp>
      <p:sp>
        <p:nvSpPr>
          <p:cNvPr id="125963" name="AutoShape 11"/>
          <p:cNvSpPr>
            <a:spLocks noChangeArrowheads="1"/>
          </p:cNvSpPr>
          <p:nvPr/>
        </p:nvSpPr>
        <p:spPr bwMode="auto">
          <a:xfrm>
            <a:off x="2627313" y="5734050"/>
            <a:ext cx="3960812" cy="504825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Составление актов выполненных работ </a:t>
            </a:r>
          </a:p>
          <a:p>
            <a:pPr algn="ctr"/>
            <a:r>
              <a:rPr lang="ru-RU" b="1">
                <a:latin typeface="Arial" charset="0"/>
              </a:rPr>
              <a:t>(СО 34.20.607-2005</a:t>
            </a:r>
            <a:r>
              <a:rPr lang="ru-RU"/>
              <a:t> </a:t>
            </a:r>
            <a:r>
              <a:rPr lang="ru-RU" b="1">
                <a:latin typeface="Arial" charset="0"/>
              </a:rPr>
              <a:t>)</a:t>
            </a:r>
          </a:p>
        </p:txBody>
      </p:sp>
      <p:sp>
        <p:nvSpPr>
          <p:cNvPr id="125964" name="AutoShape 12"/>
          <p:cNvSpPr>
            <a:spLocks noChangeArrowheads="1"/>
          </p:cNvSpPr>
          <p:nvPr/>
        </p:nvSpPr>
        <p:spPr bwMode="auto">
          <a:xfrm>
            <a:off x="7308850" y="2133600"/>
            <a:ext cx="1439863" cy="504825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Ведомости дефектации</a:t>
            </a:r>
          </a:p>
        </p:txBody>
      </p:sp>
      <p:sp>
        <p:nvSpPr>
          <p:cNvPr id="125965" name="AutoShape 13"/>
          <p:cNvSpPr>
            <a:spLocks noChangeArrowheads="1"/>
          </p:cNvSpPr>
          <p:nvPr/>
        </p:nvSpPr>
        <p:spPr bwMode="auto">
          <a:xfrm>
            <a:off x="684213" y="5013325"/>
            <a:ext cx="1296987" cy="574675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Анализ затрат</a:t>
            </a:r>
          </a:p>
        </p:txBody>
      </p:sp>
      <p:sp>
        <p:nvSpPr>
          <p:cNvPr id="125966" name="AutoShape 14"/>
          <p:cNvSpPr>
            <a:spLocks noChangeArrowheads="1"/>
          </p:cNvSpPr>
          <p:nvPr/>
        </p:nvSpPr>
        <p:spPr bwMode="auto">
          <a:xfrm>
            <a:off x="4498975" y="1917700"/>
            <a:ext cx="360363" cy="215900"/>
          </a:xfrm>
          <a:prstGeom prst="downArrow">
            <a:avLst>
              <a:gd name="adj1" fmla="val 58593"/>
              <a:gd name="adj2" fmla="val 3125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7" name="AutoShape 15"/>
          <p:cNvSpPr>
            <a:spLocks noChangeArrowheads="1"/>
          </p:cNvSpPr>
          <p:nvPr/>
        </p:nvSpPr>
        <p:spPr bwMode="auto">
          <a:xfrm>
            <a:off x="4498975" y="2636838"/>
            <a:ext cx="360363" cy="215900"/>
          </a:xfrm>
          <a:prstGeom prst="downArrow">
            <a:avLst>
              <a:gd name="adj1" fmla="val 58593"/>
              <a:gd name="adj2" fmla="val 3125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8" name="AutoShape 16"/>
          <p:cNvSpPr>
            <a:spLocks noChangeArrowheads="1"/>
          </p:cNvSpPr>
          <p:nvPr/>
        </p:nvSpPr>
        <p:spPr bwMode="auto">
          <a:xfrm>
            <a:off x="4498975" y="3357563"/>
            <a:ext cx="360363" cy="215900"/>
          </a:xfrm>
          <a:prstGeom prst="downArrow">
            <a:avLst>
              <a:gd name="adj1" fmla="val 58593"/>
              <a:gd name="adj2" fmla="val 3125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9" name="AutoShape 17"/>
          <p:cNvSpPr>
            <a:spLocks noChangeArrowheads="1"/>
          </p:cNvSpPr>
          <p:nvPr/>
        </p:nvSpPr>
        <p:spPr bwMode="auto">
          <a:xfrm>
            <a:off x="4498975" y="4078288"/>
            <a:ext cx="360363" cy="215900"/>
          </a:xfrm>
          <a:prstGeom prst="downArrow">
            <a:avLst>
              <a:gd name="adj1" fmla="val 58593"/>
              <a:gd name="adj2" fmla="val 3125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3201988" y="4797425"/>
            <a:ext cx="360362" cy="215900"/>
          </a:xfrm>
          <a:prstGeom prst="downArrow">
            <a:avLst>
              <a:gd name="adj1" fmla="val 58593"/>
              <a:gd name="adj2" fmla="val 3125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1" name="AutoShape 19"/>
          <p:cNvSpPr>
            <a:spLocks noChangeArrowheads="1"/>
          </p:cNvSpPr>
          <p:nvPr/>
        </p:nvSpPr>
        <p:spPr bwMode="auto">
          <a:xfrm rot="5400000">
            <a:off x="2087563" y="5049838"/>
            <a:ext cx="360362" cy="576262"/>
          </a:xfrm>
          <a:prstGeom prst="downArrow">
            <a:avLst>
              <a:gd name="adj1" fmla="val 58981"/>
              <a:gd name="adj2" fmla="val 5762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2" name="AutoShape 20"/>
          <p:cNvSpPr>
            <a:spLocks noChangeArrowheads="1"/>
          </p:cNvSpPr>
          <p:nvPr/>
        </p:nvSpPr>
        <p:spPr bwMode="auto">
          <a:xfrm rot="5400000" flipH="1">
            <a:off x="1423195" y="3771106"/>
            <a:ext cx="1331912" cy="936625"/>
          </a:xfrm>
          <a:custGeom>
            <a:avLst/>
            <a:gdLst>
              <a:gd name="G0" fmla="+- 13150 0 0"/>
              <a:gd name="G1" fmla="+- 19205 0 0"/>
              <a:gd name="G2" fmla="+- 6516 0 0"/>
              <a:gd name="G3" fmla="*/ 13150 1 2"/>
              <a:gd name="G4" fmla="+- G3 10800 0"/>
              <a:gd name="G5" fmla="+- 21600 13150 19205"/>
              <a:gd name="G6" fmla="+- 19205 6516 0"/>
              <a:gd name="G7" fmla="*/ G6 1 2"/>
              <a:gd name="G8" fmla="*/ 19205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205 1 2"/>
              <a:gd name="G15" fmla="+- G5 0 G4"/>
              <a:gd name="G16" fmla="+- G0 0 G4"/>
              <a:gd name="G17" fmla="*/ G2 G15 G16"/>
              <a:gd name="T0" fmla="*/ 17375 w 21600"/>
              <a:gd name="T1" fmla="*/ 0 h 21600"/>
              <a:gd name="T2" fmla="*/ 13150 w 21600"/>
              <a:gd name="T3" fmla="*/ 6516 h 21600"/>
              <a:gd name="T4" fmla="*/ 0 w 21600"/>
              <a:gd name="T5" fmla="*/ 19542 h 21600"/>
              <a:gd name="T6" fmla="*/ 9603 w 21600"/>
              <a:gd name="T7" fmla="*/ 21600 h 21600"/>
              <a:gd name="T8" fmla="*/ 19205 w 21600"/>
              <a:gd name="T9" fmla="*/ 14465 h 21600"/>
              <a:gd name="T10" fmla="*/ 21600 w 21600"/>
              <a:gd name="T11" fmla="*/ 651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75" y="0"/>
                </a:moveTo>
                <a:lnTo>
                  <a:pt x="13150" y="6516"/>
                </a:lnTo>
                <a:lnTo>
                  <a:pt x="15545" y="6516"/>
                </a:lnTo>
                <a:lnTo>
                  <a:pt x="15545" y="17484"/>
                </a:lnTo>
                <a:lnTo>
                  <a:pt x="0" y="17484"/>
                </a:lnTo>
                <a:lnTo>
                  <a:pt x="0" y="21600"/>
                </a:lnTo>
                <a:lnTo>
                  <a:pt x="19205" y="21600"/>
                </a:lnTo>
                <a:lnTo>
                  <a:pt x="19205" y="6516"/>
                </a:lnTo>
                <a:lnTo>
                  <a:pt x="21600" y="6516"/>
                </a:lnTo>
                <a:close/>
              </a:path>
            </a:pathLst>
          </a:cu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3" name="AutoShape 21"/>
          <p:cNvSpPr>
            <a:spLocks noChangeArrowheads="1"/>
          </p:cNvSpPr>
          <p:nvPr/>
        </p:nvSpPr>
        <p:spPr bwMode="auto">
          <a:xfrm rot="5400000" flipH="1">
            <a:off x="755650" y="3141663"/>
            <a:ext cx="2089150" cy="1511300"/>
          </a:xfrm>
          <a:custGeom>
            <a:avLst/>
            <a:gdLst>
              <a:gd name="G0" fmla="+- 16446 0 0"/>
              <a:gd name="G1" fmla="+- 20139 0 0"/>
              <a:gd name="G2" fmla="+- 4356 0 0"/>
              <a:gd name="G3" fmla="*/ 16446 1 2"/>
              <a:gd name="G4" fmla="+- G3 10800 0"/>
              <a:gd name="G5" fmla="+- 21600 16446 20139"/>
              <a:gd name="G6" fmla="+- 20139 4356 0"/>
              <a:gd name="G7" fmla="*/ G6 1 2"/>
              <a:gd name="G8" fmla="*/ 20139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20139 1 2"/>
              <a:gd name="G15" fmla="+- G5 0 G4"/>
              <a:gd name="G16" fmla="+- G0 0 G4"/>
              <a:gd name="G17" fmla="*/ G2 G15 G16"/>
              <a:gd name="T0" fmla="*/ 19023 w 21600"/>
              <a:gd name="T1" fmla="*/ 0 h 21600"/>
              <a:gd name="T2" fmla="*/ 16446 w 21600"/>
              <a:gd name="T3" fmla="*/ 4356 h 21600"/>
              <a:gd name="T4" fmla="*/ 0 w 21600"/>
              <a:gd name="T5" fmla="*/ 20403 h 21600"/>
              <a:gd name="T6" fmla="*/ 10070 w 21600"/>
              <a:gd name="T7" fmla="*/ 21600 h 21600"/>
              <a:gd name="T8" fmla="*/ 20139 w 21600"/>
              <a:gd name="T9" fmla="*/ 13137 h 21600"/>
              <a:gd name="T10" fmla="*/ 21600 w 21600"/>
              <a:gd name="T11" fmla="*/ 435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023" y="0"/>
                </a:moveTo>
                <a:lnTo>
                  <a:pt x="16446" y="4356"/>
                </a:lnTo>
                <a:lnTo>
                  <a:pt x="17907" y="4356"/>
                </a:lnTo>
                <a:lnTo>
                  <a:pt x="17907" y="19206"/>
                </a:lnTo>
                <a:lnTo>
                  <a:pt x="0" y="19206"/>
                </a:lnTo>
                <a:lnTo>
                  <a:pt x="0" y="21600"/>
                </a:lnTo>
                <a:lnTo>
                  <a:pt x="20139" y="21600"/>
                </a:lnTo>
                <a:lnTo>
                  <a:pt x="20139" y="4356"/>
                </a:lnTo>
                <a:lnTo>
                  <a:pt x="21600" y="4356"/>
                </a:lnTo>
                <a:close/>
              </a:path>
            </a:pathLst>
          </a:cu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4" name="AutoShape 22"/>
          <p:cNvSpPr>
            <a:spLocks noChangeArrowheads="1"/>
          </p:cNvSpPr>
          <p:nvPr/>
        </p:nvSpPr>
        <p:spPr bwMode="auto">
          <a:xfrm rot="5400000">
            <a:off x="6767512" y="1377951"/>
            <a:ext cx="360363" cy="576262"/>
          </a:xfrm>
          <a:prstGeom prst="downArrow">
            <a:avLst>
              <a:gd name="adj1" fmla="val 58981"/>
              <a:gd name="adj2" fmla="val 5762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5" name="AutoShape 23"/>
          <p:cNvSpPr>
            <a:spLocks noChangeArrowheads="1"/>
          </p:cNvSpPr>
          <p:nvPr/>
        </p:nvSpPr>
        <p:spPr bwMode="auto">
          <a:xfrm rot="5400000">
            <a:off x="6767513" y="2817813"/>
            <a:ext cx="360362" cy="576262"/>
          </a:xfrm>
          <a:prstGeom prst="downArrow">
            <a:avLst>
              <a:gd name="adj1" fmla="val 58981"/>
              <a:gd name="adj2" fmla="val 5762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6" name="AutoShape 24"/>
          <p:cNvSpPr>
            <a:spLocks noChangeArrowheads="1"/>
          </p:cNvSpPr>
          <p:nvPr/>
        </p:nvSpPr>
        <p:spPr bwMode="auto">
          <a:xfrm rot="16200000">
            <a:off x="2087562" y="1377951"/>
            <a:ext cx="360363" cy="576262"/>
          </a:xfrm>
          <a:prstGeom prst="downArrow">
            <a:avLst>
              <a:gd name="adj1" fmla="val 58981"/>
              <a:gd name="adj2" fmla="val 57620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 rot="10800000">
            <a:off x="6877050" y="2278063"/>
            <a:ext cx="358775" cy="647700"/>
          </a:xfrm>
          <a:custGeom>
            <a:avLst/>
            <a:gdLst>
              <a:gd name="G0" fmla="+- 7259 0 0"/>
              <a:gd name="G1" fmla="+- 17776 0 0"/>
              <a:gd name="G2" fmla="+- 7259 0 0"/>
              <a:gd name="G3" fmla="*/ 7259 1 2"/>
              <a:gd name="G4" fmla="+- G3 10800 0"/>
              <a:gd name="G5" fmla="+- 21600 7259 17776"/>
              <a:gd name="G6" fmla="+- 17776 7259 0"/>
              <a:gd name="G7" fmla="*/ G6 1 2"/>
              <a:gd name="G8" fmla="*/ 17776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7776 1 2"/>
              <a:gd name="G15" fmla="+- G5 0 G4"/>
              <a:gd name="G16" fmla="+- G0 0 G4"/>
              <a:gd name="G17" fmla="*/ G2 G15 G16"/>
              <a:gd name="T0" fmla="*/ 14430 w 21600"/>
              <a:gd name="T1" fmla="*/ 0 h 21600"/>
              <a:gd name="T2" fmla="*/ 7259 w 21600"/>
              <a:gd name="T3" fmla="*/ 7259 h 21600"/>
              <a:gd name="T4" fmla="*/ 0 w 21600"/>
              <a:gd name="T5" fmla="*/ 17534 h 21600"/>
              <a:gd name="T6" fmla="*/ 8888 w 21600"/>
              <a:gd name="T7" fmla="*/ 21600 h 21600"/>
              <a:gd name="T8" fmla="*/ 17776 w 21600"/>
              <a:gd name="T9" fmla="*/ 15211 h 21600"/>
              <a:gd name="T10" fmla="*/ 21600 w 21600"/>
              <a:gd name="T11" fmla="*/ 725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430" y="0"/>
                </a:moveTo>
                <a:lnTo>
                  <a:pt x="7259" y="7259"/>
                </a:lnTo>
                <a:lnTo>
                  <a:pt x="11083" y="7259"/>
                </a:lnTo>
                <a:lnTo>
                  <a:pt x="11083" y="13467"/>
                </a:lnTo>
                <a:lnTo>
                  <a:pt x="0" y="13467"/>
                </a:lnTo>
                <a:lnTo>
                  <a:pt x="0" y="21600"/>
                </a:lnTo>
                <a:lnTo>
                  <a:pt x="17776" y="21600"/>
                </a:lnTo>
                <a:lnTo>
                  <a:pt x="17776" y="7259"/>
                </a:lnTo>
                <a:lnTo>
                  <a:pt x="21600" y="7259"/>
                </a:lnTo>
                <a:close/>
              </a:path>
            </a:pathLst>
          </a:cu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>
            <a:off x="5148263" y="5013325"/>
            <a:ext cx="1439862" cy="574675"/>
          </a:xfrm>
          <a:prstGeom prst="roundRect">
            <a:avLst>
              <a:gd name="adj" fmla="val 8657"/>
            </a:avLst>
          </a:prstGeom>
          <a:solidFill>
            <a:srgbClr val="CCCC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</p:spPr>
        <p:txBody>
          <a:bodyPr anchor="ctr"/>
          <a:lstStyle/>
          <a:p>
            <a:pPr algn="ctr"/>
            <a:r>
              <a:rPr lang="ru-RU" b="1">
                <a:latin typeface="Arial" charset="0"/>
              </a:rPr>
              <a:t>свод потреб-ности в МЗЧ</a:t>
            </a:r>
          </a:p>
        </p:txBody>
      </p:sp>
      <p:sp>
        <p:nvSpPr>
          <p:cNvPr id="125979" name="AutoShape 27"/>
          <p:cNvSpPr>
            <a:spLocks noChangeArrowheads="1"/>
          </p:cNvSpPr>
          <p:nvPr/>
        </p:nvSpPr>
        <p:spPr bwMode="auto">
          <a:xfrm>
            <a:off x="4500563" y="4868863"/>
            <a:ext cx="360362" cy="792162"/>
          </a:xfrm>
          <a:prstGeom prst="downArrow">
            <a:avLst>
              <a:gd name="adj1" fmla="val 58593"/>
              <a:gd name="adj2" fmla="val 68695"/>
            </a:avLst>
          </a:prstGeom>
          <a:solidFill>
            <a:srgbClr val="A4F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80" name="AutoShape 28"/>
          <p:cNvSpPr>
            <a:spLocks noChangeArrowheads="1"/>
          </p:cNvSpPr>
          <p:nvPr/>
        </p:nvSpPr>
        <p:spPr bwMode="auto">
          <a:xfrm>
            <a:off x="2627313" y="4292600"/>
            <a:ext cx="3960812" cy="504825"/>
          </a:xfrm>
          <a:prstGeom prst="roundRect">
            <a:avLst>
              <a:gd name="adj" fmla="val 9583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lIns="18000" rIns="18000" anchor="ctr"/>
          <a:lstStyle/>
          <a:p>
            <a:pPr algn="ctr"/>
            <a:r>
              <a:rPr lang="ru-RU" b="1">
                <a:latin typeface="Arial" charset="0"/>
              </a:rPr>
              <a:t>Составление смет </a:t>
            </a:r>
          </a:p>
          <a:p>
            <a:pPr algn="ctr"/>
            <a:r>
              <a:rPr lang="ru-RU" b="1">
                <a:latin typeface="Arial" charset="0"/>
              </a:rPr>
              <a:t>(СО 34.20.607-2005</a:t>
            </a:r>
            <a:r>
              <a:rPr lang="ru-RU"/>
              <a:t> </a:t>
            </a:r>
            <a:r>
              <a:rPr lang="ru-RU" b="1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3CBA-BB46-49EB-8B70-4A0CBA9835C5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4" descr="Свидетельство(цвет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-93018"/>
            <a:ext cx="5807098" cy="718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84AC1-BCBE-4758-A173-8A75E889BF0E}" type="slidenum">
              <a:rPr lang="ru-RU"/>
              <a:pPr/>
              <a:t>5</a:t>
            </a:fld>
            <a:endParaRPr lang="ru-RU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 l="-209" t="7178" r="25781" b="9392"/>
          <a:stretch>
            <a:fillRect/>
          </a:stretch>
        </p:blipFill>
        <p:spPr bwMode="auto">
          <a:xfrm>
            <a:off x="468313" y="1268413"/>
            <a:ext cx="82073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056438" cy="647700"/>
          </a:xfrm>
          <a:noFill/>
          <a:ln/>
        </p:spPr>
        <p:txBody>
          <a:bodyPr/>
          <a:lstStyle/>
          <a:p>
            <a:r>
              <a:rPr lang="ru-RU" sz="2800" b="1"/>
              <a:t>Свод затрат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90F4-95F8-46EA-A9D3-1BC074D44203}" type="slidenum">
              <a:rPr lang="ru-RU"/>
              <a:pPr/>
              <a:t>6</a:t>
            </a:fld>
            <a:endParaRPr lang="ru-R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056438" cy="647700"/>
          </a:xfrm>
          <a:noFill/>
          <a:ln/>
        </p:spPr>
        <p:txBody>
          <a:bodyPr/>
          <a:lstStyle/>
          <a:p>
            <a:r>
              <a:rPr lang="ru-RU" sz="2400" b="1">
                <a:solidFill>
                  <a:schemeClr val="tx1"/>
                </a:solidFill>
              </a:rPr>
              <a:t>Свод потребности в материалах и запчастях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/>
          <a:srcRect t="7831" r="-145" b="11247"/>
          <a:stretch>
            <a:fillRect/>
          </a:stretch>
        </p:blipFill>
        <p:spPr bwMode="auto">
          <a:xfrm>
            <a:off x="179388" y="1341438"/>
            <a:ext cx="87852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C871-9BB7-4B2F-ADA9-AD58F10B6DCC}" type="slidenum">
              <a:rPr lang="ru-RU"/>
              <a:pPr/>
              <a:t>7</a:t>
            </a:fld>
            <a:endParaRPr lang="ru-RU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056438" cy="647700"/>
          </a:xfrm>
          <a:noFill/>
          <a:ln/>
        </p:spPr>
        <p:txBody>
          <a:bodyPr/>
          <a:lstStyle/>
          <a:p>
            <a:r>
              <a:rPr lang="ru-RU" sz="2800" b="1"/>
              <a:t>Составление актов выполненных работ</a:t>
            </a: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/>
          <a:srcRect l="53" t="9560" r="-107" b="7545"/>
          <a:stretch>
            <a:fillRect/>
          </a:stretch>
        </p:blipFill>
        <p:spPr bwMode="auto">
          <a:xfrm>
            <a:off x="395288" y="1341438"/>
            <a:ext cx="8229600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5A372-E149-48E2-8627-F9226565B506}" type="slidenum">
              <a:rPr lang="ru-RU"/>
              <a:pPr/>
              <a:t>8</a:t>
            </a:fld>
            <a:endParaRPr 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7056438" cy="647700"/>
          </a:xfrm>
          <a:noFill/>
          <a:ln/>
        </p:spPr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Анализ затрат по видам оборудования (газовая станция)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/>
          <a:srcRect l="391" t="9392" r="391" b="4964"/>
          <a:stretch>
            <a:fillRect/>
          </a:stretch>
        </p:blipFill>
        <p:spPr bwMode="auto">
          <a:xfrm>
            <a:off x="611188" y="1125538"/>
            <a:ext cx="80645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22 сентября 2009 г.</a:t>
            </a:r>
            <a:endParaRPr lang="ru-RU"/>
          </a:p>
        </p:txBody>
      </p:sp>
      <p:sp>
        <p:nvSpPr>
          <p:cNvPr id="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CD009-1CD8-4A42-976A-ECB25FD273EB}" type="slidenum">
              <a:rPr lang="ru-RU"/>
              <a:pPr/>
              <a:t>9</a:t>
            </a:fld>
            <a:endParaRPr lang="ru-RU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416800" cy="706437"/>
          </a:xfrm>
        </p:spPr>
        <p:txBody>
          <a:bodyPr/>
          <a:lstStyle/>
          <a:p>
            <a:r>
              <a:rPr lang="ru-RU" sz="2800" b="1"/>
              <a:t>Сокращение длительности цикла планирования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1765300" y="2347913"/>
            <a:ext cx="1296988" cy="32400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 flipH="1" flipV="1">
            <a:off x="1763713" y="1844675"/>
            <a:ext cx="3175" cy="3744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1765300" y="5588000"/>
            <a:ext cx="69850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3060700" y="2347913"/>
            <a:ext cx="1296988" cy="324008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4357688" y="2347913"/>
            <a:ext cx="1296987" cy="3240087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908175" y="4292600"/>
            <a:ext cx="9715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Запол-нение справочников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25438" y="24923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>
                <a:latin typeface="Arial" charset="0"/>
              </a:rPr>
              <a:t>Месяцы</a:t>
            </a:r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1692275" y="2708275"/>
            <a:ext cx="142875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23850" y="40767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>
                <a:latin typeface="Arial" charset="0"/>
              </a:rPr>
              <a:t>Дни</a:t>
            </a:r>
          </a:p>
        </p:txBody>
      </p:sp>
      <p:sp>
        <p:nvSpPr>
          <p:cNvPr id="126988" name="Line 12"/>
          <p:cNvSpPr>
            <a:spLocks noChangeShapeType="1"/>
          </p:cNvSpPr>
          <p:nvPr/>
        </p:nvSpPr>
        <p:spPr bwMode="auto">
          <a:xfrm>
            <a:off x="1692275" y="4292600"/>
            <a:ext cx="142875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4429125" y="4437063"/>
            <a:ext cx="1066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Ведо-мости объемов работ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3132138" y="4292600"/>
            <a:ext cx="10445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Графики и перечни работ</a:t>
            </a:r>
          </a:p>
        </p:txBody>
      </p:sp>
      <p:sp>
        <p:nvSpPr>
          <p:cNvPr id="126991" name="Rectangle 15"/>
          <p:cNvSpPr>
            <a:spLocks noChangeArrowheads="1"/>
          </p:cNvSpPr>
          <p:nvPr/>
        </p:nvSpPr>
        <p:spPr bwMode="auto">
          <a:xfrm>
            <a:off x="5653088" y="2347913"/>
            <a:ext cx="1296987" cy="32400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92" name="Rectangle 16"/>
          <p:cNvSpPr>
            <a:spLocks noChangeArrowheads="1"/>
          </p:cNvSpPr>
          <p:nvPr/>
        </p:nvSpPr>
        <p:spPr bwMode="auto">
          <a:xfrm>
            <a:off x="6950075" y="2347913"/>
            <a:ext cx="1296988" cy="324008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323850" y="49418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800">
                <a:latin typeface="Arial" charset="0"/>
              </a:rPr>
              <a:t>Минуты</a:t>
            </a:r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1692275" y="5156200"/>
            <a:ext cx="142875" cy="1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5" name="Freeform 19"/>
          <p:cNvSpPr>
            <a:spLocks/>
          </p:cNvSpPr>
          <p:nvPr/>
        </p:nvSpPr>
        <p:spPr bwMode="auto">
          <a:xfrm>
            <a:off x="3060700" y="2430463"/>
            <a:ext cx="4956175" cy="1719262"/>
          </a:xfrm>
          <a:custGeom>
            <a:avLst/>
            <a:gdLst/>
            <a:ahLst/>
            <a:cxnLst>
              <a:cxn ang="0">
                <a:pos x="0" y="1083"/>
              </a:cxn>
              <a:cxn ang="0">
                <a:pos x="674" y="1030"/>
              </a:cxn>
              <a:cxn ang="0">
                <a:pos x="1372" y="897"/>
              </a:cxn>
              <a:cxn ang="0">
                <a:pos x="2291" y="498"/>
              </a:cxn>
              <a:cxn ang="0">
                <a:pos x="3122" y="0"/>
              </a:cxn>
            </a:cxnLst>
            <a:rect l="0" t="0" r="r" b="b"/>
            <a:pathLst>
              <a:path w="3122" h="1083">
                <a:moveTo>
                  <a:pt x="0" y="1083"/>
                </a:moveTo>
                <a:cubicBezTo>
                  <a:pt x="112" y="1074"/>
                  <a:pt x="445" y="1061"/>
                  <a:pt x="674" y="1030"/>
                </a:cubicBezTo>
                <a:cubicBezTo>
                  <a:pt x="903" y="999"/>
                  <a:pt x="1103" y="986"/>
                  <a:pt x="1372" y="897"/>
                </a:cubicBezTo>
                <a:cubicBezTo>
                  <a:pt x="1641" y="808"/>
                  <a:pt x="1999" y="648"/>
                  <a:pt x="2291" y="498"/>
                </a:cubicBezTo>
                <a:cubicBezTo>
                  <a:pt x="2583" y="348"/>
                  <a:pt x="2949" y="104"/>
                  <a:pt x="3122" y="0"/>
                </a:cubicBezTo>
              </a:path>
            </a:pathLst>
          </a:custGeom>
          <a:noFill/>
          <a:ln w="1270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6" name="Freeform 20"/>
          <p:cNvSpPr>
            <a:spLocks/>
          </p:cNvSpPr>
          <p:nvPr/>
        </p:nvSpPr>
        <p:spPr bwMode="auto">
          <a:xfrm>
            <a:off x="2090738" y="2587625"/>
            <a:ext cx="5978525" cy="2865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7" y="166"/>
              </a:cxn>
              <a:cxn ang="0">
                <a:pos x="919" y="942"/>
              </a:cxn>
              <a:cxn ang="0">
                <a:pos x="1850" y="1119"/>
              </a:cxn>
              <a:cxn ang="0">
                <a:pos x="2658" y="1606"/>
              </a:cxn>
              <a:cxn ang="0">
                <a:pos x="3389" y="1773"/>
              </a:cxn>
              <a:cxn ang="0">
                <a:pos x="3766" y="1795"/>
              </a:cxn>
            </a:cxnLst>
            <a:rect l="0" t="0" r="r" b="b"/>
            <a:pathLst>
              <a:path w="3766" h="1805">
                <a:moveTo>
                  <a:pt x="0" y="0"/>
                </a:moveTo>
                <a:cubicBezTo>
                  <a:pt x="64" y="28"/>
                  <a:pt x="234" y="9"/>
                  <a:pt x="387" y="166"/>
                </a:cubicBezTo>
                <a:cubicBezTo>
                  <a:pt x="540" y="323"/>
                  <a:pt x="675" y="783"/>
                  <a:pt x="919" y="942"/>
                </a:cubicBezTo>
                <a:cubicBezTo>
                  <a:pt x="1163" y="1101"/>
                  <a:pt x="1560" y="1008"/>
                  <a:pt x="1850" y="1119"/>
                </a:cubicBezTo>
                <a:cubicBezTo>
                  <a:pt x="2140" y="1230"/>
                  <a:pt x="2402" y="1497"/>
                  <a:pt x="2658" y="1606"/>
                </a:cubicBezTo>
                <a:cubicBezTo>
                  <a:pt x="2914" y="1715"/>
                  <a:pt x="3204" y="1741"/>
                  <a:pt x="3389" y="1773"/>
                </a:cubicBezTo>
                <a:cubicBezTo>
                  <a:pt x="3574" y="1805"/>
                  <a:pt x="3687" y="1791"/>
                  <a:pt x="3766" y="1795"/>
                </a:cubicBezTo>
              </a:path>
            </a:pathLst>
          </a:custGeom>
          <a:noFill/>
          <a:ln w="1270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6997" name="Text Box 21"/>
          <p:cNvSpPr txBox="1">
            <a:spLocks noChangeArrowheads="1"/>
          </p:cNvSpPr>
          <p:nvPr/>
        </p:nvSpPr>
        <p:spPr bwMode="auto">
          <a:xfrm>
            <a:off x="7021513" y="4005263"/>
            <a:ext cx="1079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Своды затрат и потреб-ности в МЗЧ</a:t>
            </a:r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5940425" y="5661025"/>
            <a:ext cx="2722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i="1">
                <a:solidFill>
                  <a:srgbClr val="990000"/>
                </a:solidFill>
                <a:latin typeface="Arial" charset="0"/>
              </a:rPr>
              <a:t>Этапы планирования</a:t>
            </a:r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5722938" y="19161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Вручную</a:t>
            </a: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5722938" y="1555750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В системе</a:t>
            </a:r>
          </a:p>
        </p:txBody>
      </p:sp>
      <p:sp>
        <p:nvSpPr>
          <p:cNvPr id="127001" name="Line 25"/>
          <p:cNvSpPr>
            <a:spLocks noChangeShapeType="1"/>
          </p:cNvSpPr>
          <p:nvPr/>
        </p:nvSpPr>
        <p:spPr bwMode="auto">
          <a:xfrm>
            <a:off x="5073650" y="1771650"/>
            <a:ext cx="503238" cy="1588"/>
          </a:xfrm>
          <a:prstGeom prst="line">
            <a:avLst/>
          </a:prstGeom>
          <a:noFill/>
          <a:ln w="1270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002" name="Line 26"/>
          <p:cNvSpPr>
            <a:spLocks noChangeShapeType="1"/>
          </p:cNvSpPr>
          <p:nvPr/>
        </p:nvSpPr>
        <p:spPr bwMode="auto">
          <a:xfrm>
            <a:off x="5073650" y="2058988"/>
            <a:ext cx="503238" cy="1587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7003" name="Text Box 27"/>
          <p:cNvSpPr txBox="1">
            <a:spLocks noChangeArrowheads="1"/>
          </p:cNvSpPr>
          <p:nvPr/>
        </p:nvSpPr>
        <p:spPr bwMode="auto">
          <a:xfrm>
            <a:off x="179388" y="1844675"/>
            <a:ext cx="15128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i="1">
                <a:solidFill>
                  <a:srgbClr val="990000"/>
                </a:solidFill>
                <a:latin typeface="Arial" charset="0"/>
              </a:rPr>
              <a:t>Длитель-ность</a:t>
            </a:r>
          </a:p>
        </p:txBody>
      </p:sp>
      <p:sp>
        <p:nvSpPr>
          <p:cNvPr id="127004" name="Text Box 28"/>
          <p:cNvSpPr txBox="1">
            <a:spLocks noChangeArrowheads="1"/>
          </p:cNvSpPr>
          <p:nvPr/>
        </p:nvSpPr>
        <p:spPr bwMode="auto">
          <a:xfrm>
            <a:off x="5795963" y="4364038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latin typeface="Arial" charset="0"/>
              </a:rPr>
              <a:t>Сметы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</TotalTime>
  <Words>311</Words>
  <Application>Microsoft Office PowerPoint</Application>
  <PresentationFormat>Экран (4:3)</PresentationFormat>
  <Paragraphs>77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Оформление по умолчанию</vt:lpstr>
      <vt:lpstr>Диаграмма Microsoft Office Excel</vt:lpstr>
      <vt:lpstr>Слайд 1</vt:lpstr>
      <vt:lpstr>Слайд 2</vt:lpstr>
      <vt:lpstr>Схема процесса планирования годовой ремонтной программы</vt:lpstr>
      <vt:lpstr>Слайд 4</vt:lpstr>
      <vt:lpstr>Свод затрат</vt:lpstr>
      <vt:lpstr>Свод потребности в материалах и запчастях</vt:lpstr>
      <vt:lpstr>Составление актов выполненных работ</vt:lpstr>
      <vt:lpstr>Анализ затрат по видам оборудования (газовая станция)</vt:lpstr>
      <vt:lpstr>Сокращение длительности цикла планирования</vt:lpstr>
      <vt:lpstr>Основные результаты автоматизации планирования</vt:lpstr>
      <vt:lpstr>Где эффект?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Korneev_DA</dc:creator>
  <cp:lastModifiedBy>dsn</cp:lastModifiedBy>
  <cp:revision>191</cp:revision>
  <dcterms:created xsi:type="dcterms:W3CDTF">2005-08-24T09:38:36Z</dcterms:created>
  <dcterms:modified xsi:type="dcterms:W3CDTF">2009-09-22T08:03:09Z</dcterms:modified>
</cp:coreProperties>
</file>