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24"/>
  </p:notesMasterIdLst>
  <p:handoutMasterIdLst>
    <p:handoutMasterId r:id="rId25"/>
  </p:handoutMasterIdLst>
  <p:sldIdLst>
    <p:sldId id="299" r:id="rId2"/>
    <p:sldId id="340" r:id="rId3"/>
    <p:sldId id="341" r:id="rId4"/>
    <p:sldId id="317" r:id="rId5"/>
    <p:sldId id="343" r:id="rId6"/>
    <p:sldId id="349" r:id="rId7"/>
    <p:sldId id="344" r:id="rId8"/>
    <p:sldId id="345" r:id="rId9"/>
    <p:sldId id="351" r:id="rId10"/>
    <p:sldId id="350" r:id="rId11"/>
    <p:sldId id="348" r:id="rId12"/>
    <p:sldId id="346" r:id="rId13"/>
    <p:sldId id="347" r:id="rId14"/>
    <p:sldId id="339" r:id="rId15"/>
    <p:sldId id="352" r:id="rId16"/>
    <p:sldId id="353" r:id="rId17"/>
    <p:sldId id="354" r:id="rId18"/>
    <p:sldId id="355" r:id="rId19"/>
    <p:sldId id="356" r:id="rId20"/>
    <p:sldId id="357" r:id="rId21"/>
    <p:sldId id="358" r:id="rId22"/>
    <p:sldId id="359"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5613" indent="1588" algn="l" rtl="0" fontAlgn="base">
      <a:spcBef>
        <a:spcPct val="0"/>
      </a:spcBef>
      <a:spcAft>
        <a:spcPct val="0"/>
      </a:spcAft>
      <a:defRPr sz="2400" kern="1200">
        <a:solidFill>
          <a:schemeClr val="tx1"/>
        </a:solidFill>
        <a:latin typeface="Arial" charset="0"/>
        <a:ea typeface="+mn-ea"/>
        <a:cs typeface="Arial" charset="0"/>
      </a:defRPr>
    </a:lvl2pPr>
    <a:lvl3pPr marL="912813" indent="1588" algn="l" rtl="0" fontAlgn="base">
      <a:spcBef>
        <a:spcPct val="0"/>
      </a:spcBef>
      <a:spcAft>
        <a:spcPct val="0"/>
      </a:spcAft>
      <a:defRPr sz="2400" kern="1200">
        <a:solidFill>
          <a:schemeClr val="tx1"/>
        </a:solidFill>
        <a:latin typeface="Arial" charset="0"/>
        <a:ea typeface="+mn-ea"/>
        <a:cs typeface="Arial" charset="0"/>
      </a:defRPr>
    </a:lvl3pPr>
    <a:lvl4pPr marL="1370013" indent="1588" algn="l" rtl="0" fontAlgn="base">
      <a:spcBef>
        <a:spcPct val="0"/>
      </a:spcBef>
      <a:spcAft>
        <a:spcPct val="0"/>
      </a:spcAft>
      <a:defRPr sz="2400" kern="1200">
        <a:solidFill>
          <a:schemeClr val="tx1"/>
        </a:solidFill>
        <a:latin typeface="Arial" charset="0"/>
        <a:ea typeface="+mn-ea"/>
        <a:cs typeface="Arial" charset="0"/>
      </a:defRPr>
    </a:lvl4pPr>
    <a:lvl5pPr marL="1827213" indent="1588"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mantec"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78BA8"/>
    <a:srgbClr val="848561"/>
    <a:srgbClr val="7B663F"/>
    <a:srgbClr val="FFCC00"/>
    <a:srgbClr val="B25A0A"/>
    <a:srgbClr val="339933"/>
    <a:srgbClr val="B2B2B2"/>
    <a:srgbClr val="A30609"/>
  </p:clrMru>
</p:presentationPr>
</file>

<file path=ppt/tableStyles.xml><?xml version="1.0" encoding="utf-8"?>
<a:tblStyleLst xmlns:a="http://schemas.openxmlformats.org/drawingml/2006/main" def="{00A15C55-8517-42AA-B614-E9B94910E393}">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861" autoAdjust="0"/>
    <p:restoredTop sz="62081" autoAdjust="0"/>
  </p:normalViewPr>
  <p:slideViewPr>
    <p:cSldViewPr snapToGrid="0">
      <p:cViewPr>
        <p:scale>
          <a:sx n="62" d="100"/>
          <a:sy n="62" d="100"/>
        </p:scale>
        <p:origin x="-630" y="-456"/>
      </p:cViewPr>
      <p:guideLst>
        <p:guide orient="horz" pos="2147"/>
        <p:guide orient="horz" pos="995"/>
        <p:guide orient="horz" pos="3367"/>
        <p:guide orient="horz" pos="1345"/>
        <p:guide orient="horz" pos="3744"/>
        <p:guide pos="2882"/>
        <p:guide pos="5620"/>
        <p:guide pos="145"/>
        <p:guide pos="577"/>
        <p:guide pos="538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70" d="100"/>
          <a:sy n="70" d="100"/>
        </p:scale>
        <p:origin x="-3162" y="-858"/>
      </p:cViewPr>
      <p:guideLst>
        <p:guide orient="horz" pos="2880"/>
        <p:guide orient="horz" pos="179"/>
        <p:guide pos="2160"/>
        <p:guide pos="204"/>
        <p:guide pos="411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9-03-16T12:39:05.062" idx="1">
    <p:pos x="10" y="10"/>
    <p:text>unconfigured - несконфигурировано
unallocated - нераспределено
unclaimed - незадействовано
over provisioned - распределено с запасом
misused - используется не по назначению</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4CF454F-90E1-49D8-91AA-0E9943EABB6D}" type="datetimeFigureOut">
              <a:rPr lang="en-US"/>
              <a:pPr>
                <a:defRPr/>
              </a:pPr>
              <a:t>9/21/2009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E274D35-DBD8-4A21-B962-66FFA73A3D4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5" name="Rectangle 5"/>
          <p:cNvSpPr>
            <a:spLocks noGrp="1" noChangeArrowheads="1"/>
          </p:cNvSpPr>
          <p:nvPr>
            <p:ph type="body" sz="quarter" idx="3"/>
          </p:nvPr>
        </p:nvSpPr>
        <p:spPr bwMode="auto">
          <a:xfrm>
            <a:off x="323850" y="3200400"/>
            <a:ext cx="6210300" cy="5230813"/>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1001713" y="8591550"/>
            <a:ext cx="3535362" cy="279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cs typeface="+mn-cs"/>
              </a:defRPr>
            </a:lvl1pPr>
          </a:lstStyle>
          <a:p>
            <a:pPr>
              <a:defRPr/>
            </a:pPr>
            <a:endParaRPr lang="en-US"/>
          </a:p>
        </p:txBody>
      </p:sp>
      <p:sp>
        <p:nvSpPr>
          <p:cNvPr id="10247" name="Rectangle 7"/>
          <p:cNvSpPr>
            <a:spLocks noGrp="1" noChangeArrowheads="1"/>
          </p:cNvSpPr>
          <p:nvPr>
            <p:ph type="sldNum" sz="quarter" idx="5"/>
          </p:nvPr>
        </p:nvSpPr>
        <p:spPr bwMode="auto">
          <a:xfrm>
            <a:off x="323850" y="8591550"/>
            <a:ext cx="527050" cy="2682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cs typeface="+mn-cs"/>
              </a:defRPr>
            </a:lvl1pPr>
          </a:lstStyle>
          <a:p>
            <a:pPr>
              <a:defRPr/>
            </a:pPr>
            <a:fld id="{6F28D27C-592B-454F-990A-8DA6F5B2E835}" type="slidenum">
              <a:rPr lang="en-US"/>
              <a:pPr>
                <a:defRPr/>
              </a:pPr>
              <a:t>‹#›</a:t>
            </a:fld>
            <a:endParaRPr lang="en-US" dirty="0"/>
          </a:p>
        </p:txBody>
      </p:sp>
      <p:sp>
        <p:nvSpPr>
          <p:cNvPr id="8" name="Slide Image Placeholder 7"/>
          <p:cNvSpPr>
            <a:spLocks noGrp="1" noRot="1" noChangeAspect="1"/>
          </p:cNvSpPr>
          <p:nvPr>
            <p:ph type="sldImg" idx="2"/>
          </p:nvPr>
        </p:nvSpPr>
        <p:spPr>
          <a:xfrm>
            <a:off x="1558925" y="284163"/>
            <a:ext cx="3740150" cy="2805112"/>
          </a:xfrm>
          <a:prstGeom prst="rect">
            <a:avLst/>
          </a:prstGeom>
          <a:noFill/>
          <a:ln w="12700">
            <a:solidFill>
              <a:prstClr val="black"/>
            </a:solidFill>
          </a:ln>
        </p:spPr>
        <p:txBody>
          <a:bodyPr vert="horz" lIns="91440" tIns="45720" rIns="91440" bIns="45720" rtlCol="0" anchor="ctr"/>
          <a:lstStyle/>
          <a:p>
            <a:pPr lvl="0"/>
            <a:endParaRPr lang="en-US" noProof="0"/>
          </a:p>
        </p:txBody>
      </p:sp>
      <p:pic>
        <p:nvPicPr>
          <p:cNvPr id="414726" name="Picture 9" descr="Symantec.jpg"/>
          <p:cNvPicPr>
            <a:picLocks noChangeAspect="1"/>
          </p:cNvPicPr>
          <p:nvPr/>
        </p:nvPicPr>
        <p:blipFill>
          <a:blip r:embed="rId2">
            <a:grayscl/>
          </a:blip>
          <a:srcRect/>
          <a:stretch>
            <a:fillRect/>
          </a:stretch>
        </p:blipFill>
        <p:spPr bwMode="auto">
          <a:xfrm>
            <a:off x="5295900" y="8545513"/>
            <a:ext cx="1238250" cy="339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20000"/>
      </a:spcBef>
      <a:spcAft>
        <a:spcPct val="20000"/>
      </a:spcAft>
      <a:defRPr sz="1200" kern="1200">
        <a:solidFill>
          <a:schemeClr val="tx1"/>
        </a:solidFill>
        <a:latin typeface="Arial" charset="0"/>
        <a:ea typeface="+mn-ea"/>
        <a:cs typeface="+mn-cs"/>
      </a:defRPr>
    </a:lvl1pPr>
    <a:lvl2pPr marL="455613" algn="l" rtl="0" eaLnBrk="0" fontAlgn="base" hangingPunct="0">
      <a:lnSpc>
        <a:spcPct val="90000"/>
      </a:lnSpc>
      <a:spcBef>
        <a:spcPct val="20000"/>
      </a:spcBef>
      <a:spcAft>
        <a:spcPct val="20000"/>
      </a:spcAft>
      <a:defRPr sz="1200" kern="1200">
        <a:solidFill>
          <a:schemeClr val="tx1"/>
        </a:solidFill>
        <a:latin typeface="Arial" charset="0"/>
        <a:ea typeface="+mn-ea"/>
        <a:cs typeface="+mn-cs"/>
      </a:defRPr>
    </a:lvl2pPr>
    <a:lvl3pPr marL="912813" algn="l" rtl="0" eaLnBrk="0" fontAlgn="base" hangingPunct="0">
      <a:lnSpc>
        <a:spcPct val="90000"/>
      </a:lnSpc>
      <a:spcBef>
        <a:spcPct val="20000"/>
      </a:spcBef>
      <a:spcAft>
        <a:spcPct val="20000"/>
      </a:spcAft>
      <a:defRPr sz="1200" kern="1200">
        <a:solidFill>
          <a:schemeClr val="tx1"/>
        </a:solidFill>
        <a:latin typeface="Arial" charset="0"/>
        <a:ea typeface="+mn-ea"/>
        <a:cs typeface="+mn-cs"/>
      </a:defRPr>
    </a:lvl3pPr>
    <a:lvl4pPr marL="1370013" algn="l" rtl="0" eaLnBrk="0" fontAlgn="base" hangingPunct="0">
      <a:lnSpc>
        <a:spcPct val="90000"/>
      </a:lnSpc>
      <a:spcBef>
        <a:spcPct val="20000"/>
      </a:spcBef>
      <a:spcAft>
        <a:spcPct val="20000"/>
      </a:spcAft>
      <a:defRPr sz="1200" kern="1200">
        <a:solidFill>
          <a:schemeClr val="tx1"/>
        </a:solidFill>
        <a:latin typeface="Arial" charset="0"/>
        <a:ea typeface="+mn-ea"/>
        <a:cs typeface="+mn-cs"/>
      </a:defRPr>
    </a:lvl4pPr>
    <a:lvl5pPr marL="1827213" algn="l" rtl="0" eaLnBrk="0" fontAlgn="base" hangingPunct="0">
      <a:lnSpc>
        <a:spcPct val="90000"/>
      </a:lnSpc>
      <a:spcBef>
        <a:spcPct val="20000"/>
      </a:spcBef>
      <a:spcAft>
        <a:spcPct val="20000"/>
      </a:spcAft>
      <a:defRPr sz="1200" kern="1200">
        <a:solidFill>
          <a:schemeClr val="tx1"/>
        </a:solidFill>
        <a:latin typeface="Arial" charset="0"/>
        <a:ea typeface="+mn-ea"/>
        <a:cs typeface="+mn-cs"/>
      </a:defRPr>
    </a:lvl5pPr>
    <a:lvl6pPr marL="2285480" algn="l" defTabSz="914192" rtl="0" eaLnBrk="1" latinLnBrk="0" hangingPunct="1">
      <a:defRPr sz="1200" kern="1200">
        <a:solidFill>
          <a:schemeClr val="tx1"/>
        </a:solidFill>
        <a:latin typeface="+mn-lt"/>
        <a:ea typeface="+mn-ea"/>
        <a:cs typeface="+mn-cs"/>
      </a:defRPr>
    </a:lvl6pPr>
    <a:lvl7pPr marL="2742577" algn="l" defTabSz="914192" rtl="0" eaLnBrk="1" latinLnBrk="0" hangingPunct="1">
      <a:defRPr sz="1200" kern="1200">
        <a:solidFill>
          <a:schemeClr val="tx1"/>
        </a:solidFill>
        <a:latin typeface="+mn-lt"/>
        <a:ea typeface="+mn-ea"/>
        <a:cs typeface="+mn-cs"/>
      </a:defRPr>
    </a:lvl7pPr>
    <a:lvl8pPr marL="3199673" algn="l" defTabSz="914192" rtl="0" eaLnBrk="1" latinLnBrk="0" hangingPunct="1">
      <a:defRPr sz="1200" kern="1200">
        <a:solidFill>
          <a:schemeClr val="tx1"/>
        </a:solidFill>
        <a:latin typeface="+mn-lt"/>
        <a:ea typeface="+mn-ea"/>
        <a:cs typeface="+mn-cs"/>
      </a:defRPr>
    </a:lvl8pPr>
    <a:lvl9pPr marL="3656769" algn="l" defTabSz="9141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sa.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7"/>
          <p:cNvSpPr txBox="1">
            <a:spLocks noGrp="1" noChangeArrowheads="1"/>
          </p:cNvSpPr>
          <p:nvPr/>
        </p:nvSpPr>
        <p:spPr bwMode="auto">
          <a:xfrm>
            <a:off x="3886200" y="8937625"/>
            <a:ext cx="2970213" cy="204788"/>
          </a:xfrm>
          <a:prstGeom prst="rect">
            <a:avLst/>
          </a:prstGeom>
          <a:noFill/>
          <a:ln w="9525">
            <a:noFill/>
            <a:miter lim="800000"/>
            <a:headEnd/>
            <a:tailEnd/>
          </a:ln>
        </p:spPr>
        <p:txBody>
          <a:bodyPr lIns="90705" tIns="45353" rIns="90705" bIns="45353" anchor="b"/>
          <a:lstStyle/>
          <a:p>
            <a:pPr algn="r" defTabSz="906463"/>
            <a:fld id="{FABBC0BB-0559-4B21-AE8F-EDF8E2436B6F}" type="slidenum">
              <a:rPr lang="en-US" sz="1200"/>
              <a:pPr algn="r" defTabSz="906463"/>
              <a:t>1</a:t>
            </a:fld>
            <a:endParaRPr lang="en-US" sz="1200"/>
          </a:p>
        </p:txBody>
      </p:sp>
      <p:sp>
        <p:nvSpPr>
          <p:cNvPr id="417794" name="Rectangle 2"/>
          <p:cNvSpPr>
            <a:spLocks noGrp="1" noRot="1" noChangeAspect="1" noChangeArrowheads="1" noTextEdit="1"/>
          </p:cNvSpPr>
          <p:nvPr>
            <p:ph type="sldImg"/>
          </p:nvPr>
        </p:nvSpPr>
        <p:spPr bwMode="auto">
          <a:xfrm>
            <a:off x="1384300" y="368300"/>
            <a:ext cx="4089400" cy="3068638"/>
          </a:xfrm>
          <a:noFill/>
          <a:ln>
            <a:solidFill>
              <a:srgbClr val="000000"/>
            </a:solidFill>
            <a:miter lim="800000"/>
            <a:headEnd/>
            <a:tailEnd/>
          </a:ln>
        </p:spPr>
      </p:sp>
      <p:sp>
        <p:nvSpPr>
          <p:cNvPr id="417795" name="Rectangle 3"/>
          <p:cNvSpPr>
            <a:spLocks noGrp="1" noChangeArrowheads="1"/>
          </p:cNvSpPr>
          <p:nvPr>
            <p:ph type="body" idx="1"/>
          </p:nvPr>
        </p:nvSpPr>
        <p:spPr>
          <a:xfrm>
            <a:off x="298450" y="3452813"/>
            <a:ext cx="6261100" cy="5370512"/>
          </a:xfrm>
          <a:noFill/>
          <a:ln/>
        </p:spPr>
        <p:txBody>
          <a:bodyPr lIns="90705" tIns="45353" rIns="90705" bIns="45353"/>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Slide Image Placeholder 1"/>
          <p:cNvSpPr>
            <a:spLocks noGrp="1" noRot="1" noChangeAspect="1" noTextEdit="1"/>
          </p:cNvSpPr>
          <p:nvPr>
            <p:ph type="sldImg"/>
          </p:nvPr>
        </p:nvSpPr>
        <p:spPr bwMode="auto">
          <a:xfrm>
            <a:off x="1384300" y="368300"/>
            <a:ext cx="4089400" cy="3067050"/>
          </a:xfrm>
          <a:noFill/>
          <a:ln>
            <a:solidFill>
              <a:srgbClr val="000000"/>
            </a:solidFill>
            <a:miter lim="800000"/>
            <a:headEnd/>
            <a:tailEnd/>
          </a:ln>
        </p:spPr>
      </p:sp>
      <p:sp>
        <p:nvSpPr>
          <p:cNvPr id="441346" name="Notes Placeholder 2"/>
          <p:cNvSpPr>
            <a:spLocks noGrp="1"/>
          </p:cNvSpPr>
          <p:nvPr>
            <p:ph type="body" idx="1"/>
          </p:nvPr>
        </p:nvSpPr>
        <p:spPr>
          <a:xfrm>
            <a:off x="300038" y="3452813"/>
            <a:ext cx="6257925" cy="5370512"/>
          </a:xfrm>
          <a:noFill/>
          <a:ln/>
        </p:spPr>
        <p:txBody>
          <a:bodyPr lIns="91440" tIns="45720" rIns="91440" bIns="45720"/>
          <a:lstStyle/>
          <a:p>
            <a:r>
              <a:rPr lang="ru-RU" smtClean="0"/>
              <a:t>Слайд из консоли </a:t>
            </a:r>
            <a:r>
              <a:rPr lang="en-US" smtClean="0"/>
              <a:t>Altiris, </a:t>
            </a:r>
            <a:r>
              <a:rPr lang="ru-RU" smtClean="0"/>
              <a:t>отображает реально накопленную информацию у одного из заказчиков. Показывает не только текущую  ситуацию, но и тренд за продолжительный период.</a:t>
            </a:r>
            <a:endParaRPr lang="en-US" smtClean="0"/>
          </a:p>
        </p:txBody>
      </p:sp>
      <p:sp>
        <p:nvSpPr>
          <p:cNvPr id="4" name="Slide Number Placeholder 3"/>
          <p:cNvSpPr txBox="1">
            <a:spLocks noGrp="1"/>
          </p:cNvSpPr>
          <p:nvPr/>
        </p:nvSpPr>
        <p:spPr bwMode="auto">
          <a:xfrm>
            <a:off x="3884613" y="8937625"/>
            <a:ext cx="2971800" cy="204788"/>
          </a:xfrm>
          <a:prstGeom prst="rect">
            <a:avLst/>
          </a:prstGeom>
          <a:noFill/>
          <a:ln>
            <a:miter lim="800000"/>
            <a:headEnd/>
            <a:tailEnd/>
          </a:ln>
        </p:spPr>
        <p:txBody>
          <a:bodyPr anchor="b"/>
          <a:lstStyle/>
          <a:p>
            <a:pPr algn="r">
              <a:defRPr/>
            </a:pPr>
            <a:fld id="{19300DE0-ECD3-47ED-8669-E680DC45A338}" type="slidenum">
              <a:rPr lang="en-US" sz="1200">
                <a:cs typeface="+mn-cs"/>
              </a:rPr>
              <a:pPr algn="r">
                <a:defRPr/>
              </a:pPr>
              <a:t>12</a:t>
            </a:fld>
            <a:endParaRPr lang="en-US" sz="120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Slide Image Placeholder 1"/>
          <p:cNvSpPr>
            <a:spLocks noGrp="1" noRot="1" noChangeAspect="1" noTextEdit="1"/>
          </p:cNvSpPr>
          <p:nvPr>
            <p:ph type="sldImg"/>
          </p:nvPr>
        </p:nvSpPr>
        <p:spPr bwMode="auto">
          <a:xfrm>
            <a:off x="1384300" y="368300"/>
            <a:ext cx="4089400" cy="3067050"/>
          </a:xfrm>
          <a:noFill/>
          <a:ln>
            <a:solidFill>
              <a:srgbClr val="000000"/>
            </a:solidFill>
            <a:miter lim="800000"/>
            <a:headEnd/>
            <a:tailEnd/>
          </a:ln>
        </p:spPr>
      </p:sp>
      <p:sp>
        <p:nvSpPr>
          <p:cNvPr id="443394" name="Notes Placeholder 2"/>
          <p:cNvSpPr>
            <a:spLocks noGrp="1"/>
          </p:cNvSpPr>
          <p:nvPr>
            <p:ph type="body" idx="1"/>
          </p:nvPr>
        </p:nvSpPr>
        <p:spPr>
          <a:xfrm>
            <a:off x="300038" y="3452813"/>
            <a:ext cx="6257925" cy="5370512"/>
          </a:xfrm>
          <a:noFill/>
          <a:ln/>
        </p:spPr>
        <p:txBody>
          <a:bodyPr lIns="91440" tIns="45720" rIns="91440" bIns="45720"/>
          <a:lstStyle/>
          <a:p>
            <a:pPr eaLnBrk="1" hangingPunct="1"/>
            <a:endParaRPr lang="en-GB" smtClean="0"/>
          </a:p>
        </p:txBody>
      </p:sp>
      <p:sp>
        <p:nvSpPr>
          <p:cNvPr id="17412" name="Slide Number Placeholder 3"/>
          <p:cNvSpPr txBox="1">
            <a:spLocks noGrp="1"/>
          </p:cNvSpPr>
          <p:nvPr/>
        </p:nvSpPr>
        <p:spPr bwMode="auto">
          <a:xfrm>
            <a:off x="3884613" y="8937625"/>
            <a:ext cx="2971800" cy="204788"/>
          </a:xfrm>
          <a:prstGeom prst="rect">
            <a:avLst/>
          </a:prstGeom>
          <a:noFill/>
          <a:ln>
            <a:miter lim="800000"/>
            <a:headEnd/>
            <a:tailEnd/>
          </a:ln>
        </p:spPr>
        <p:txBody>
          <a:bodyPr anchor="b"/>
          <a:lstStyle/>
          <a:p>
            <a:pPr algn="r">
              <a:defRPr/>
            </a:pPr>
            <a:fld id="{E7AE588F-F8B8-45A7-8140-76528E427E10}" type="slidenum">
              <a:rPr lang="en-US" sz="1200">
                <a:cs typeface="+mn-cs"/>
              </a:rPr>
              <a:pPr algn="r">
                <a:defRPr/>
              </a:pPr>
              <a:t>13</a:t>
            </a:fld>
            <a:endParaRPr lang="en-US" sz="120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Rectangle 7"/>
          <p:cNvSpPr txBox="1">
            <a:spLocks noGrp="1" noChangeArrowheads="1"/>
          </p:cNvSpPr>
          <p:nvPr/>
        </p:nvSpPr>
        <p:spPr bwMode="auto">
          <a:xfrm>
            <a:off x="3886200" y="8937625"/>
            <a:ext cx="2970213" cy="204788"/>
          </a:xfrm>
          <a:prstGeom prst="rect">
            <a:avLst/>
          </a:prstGeom>
          <a:noFill/>
          <a:ln w="9525">
            <a:noFill/>
            <a:miter lim="800000"/>
            <a:headEnd/>
            <a:tailEnd/>
          </a:ln>
        </p:spPr>
        <p:txBody>
          <a:bodyPr lIns="90705" tIns="45353" rIns="90705" bIns="45353" anchor="b"/>
          <a:lstStyle/>
          <a:p>
            <a:pPr algn="r" defTabSz="906463"/>
            <a:fld id="{4BEACACA-D4AA-4A4E-96F4-674C88FD9443}" type="slidenum">
              <a:rPr lang="en-US" sz="1200"/>
              <a:pPr algn="r" defTabSz="906463"/>
              <a:t>14</a:t>
            </a:fld>
            <a:endParaRPr lang="en-US" sz="1200"/>
          </a:p>
        </p:txBody>
      </p:sp>
      <p:sp>
        <p:nvSpPr>
          <p:cNvPr id="445442" name="Rectangle 2"/>
          <p:cNvSpPr>
            <a:spLocks noGrp="1" noRot="1" noChangeAspect="1" noChangeArrowheads="1" noTextEdit="1"/>
          </p:cNvSpPr>
          <p:nvPr>
            <p:ph type="sldImg"/>
          </p:nvPr>
        </p:nvSpPr>
        <p:spPr bwMode="auto">
          <a:xfrm>
            <a:off x="1384300" y="368300"/>
            <a:ext cx="4089400" cy="3068638"/>
          </a:xfrm>
          <a:noFill/>
          <a:ln>
            <a:solidFill>
              <a:srgbClr val="000000"/>
            </a:solidFill>
            <a:miter lim="800000"/>
            <a:headEnd/>
            <a:tailEnd/>
          </a:ln>
        </p:spPr>
      </p:sp>
      <p:sp>
        <p:nvSpPr>
          <p:cNvPr id="445443" name="Rectangle 3"/>
          <p:cNvSpPr>
            <a:spLocks noGrp="1" noChangeArrowheads="1"/>
          </p:cNvSpPr>
          <p:nvPr>
            <p:ph type="body" idx="1"/>
          </p:nvPr>
        </p:nvSpPr>
        <p:spPr>
          <a:xfrm>
            <a:off x="298450" y="3452813"/>
            <a:ext cx="6261100" cy="5370512"/>
          </a:xfrm>
          <a:noFill/>
          <a:ln/>
        </p:spPr>
        <p:txBody>
          <a:bodyPr lIns="90705" tIns="45353" rIns="90705" bIns="45353"/>
          <a:lstStyle/>
          <a:p>
            <a:pPr eaLnBrk="1" hangingPunct="1"/>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Rectangle 7"/>
          <p:cNvSpPr txBox="1">
            <a:spLocks noGrp="1" noChangeArrowheads="1"/>
          </p:cNvSpPr>
          <p:nvPr/>
        </p:nvSpPr>
        <p:spPr bwMode="auto">
          <a:xfrm>
            <a:off x="3886200" y="8937625"/>
            <a:ext cx="2970213" cy="204788"/>
          </a:xfrm>
          <a:prstGeom prst="rect">
            <a:avLst/>
          </a:prstGeom>
          <a:noFill/>
          <a:ln w="9525">
            <a:noFill/>
            <a:miter lim="800000"/>
            <a:headEnd/>
            <a:tailEnd/>
          </a:ln>
        </p:spPr>
        <p:txBody>
          <a:bodyPr lIns="90705" tIns="45353" rIns="90705" bIns="45353" anchor="b"/>
          <a:lstStyle/>
          <a:p>
            <a:pPr algn="r" defTabSz="906463"/>
            <a:fld id="{E136D6F0-3B18-43D4-A9A8-44514F94A987}" type="slidenum">
              <a:rPr lang="en-US" sz="1200"/>
              <a:pPr algn="r" defTabSz="906463"/>
              <a:t>15</a:t>
            </a:fld>
            <a:endParaRPr lang="en-US" sz="1200"/>
          </a:p>
        </p:txBody>
      </p:sp>
      <p:sp>
        <p:nvSpPr>
          <p:cNvPr id="447490" name="Rectangle 2"/>
          <p:cNvSpPr>
            <a:spLocks noGrp="1" noRot="1" noChangeAspect="1" noChangeArrowheads="1" noTextEdit="1"/>
          </p:cNvSpPr>
          <p:nvPr>
            <p:ph type="sldImg"/>
          </p:nvPr>
        </p:nvSpPr>
        <p:spPr bwMode="auto">
          <a:xfrm>
            <a:off x="1384300" y="368300"/>
            <a:ext cx="4089400" cy="3068638"/>
          </a:xfrm>
          <a:noFill/>
          <a:ln>
            <a:solidFill>
              <a:srgbClr val="000000"/>
            </a:solidFill>
            <a:miter lim="800000"/>
            <a:headEnd/>
            <a:tailEnd/>
          </a:ln>
        </p:spPr>
      </p:sp>
      <p:sp>
        <p:nvSpPr>
          <p:cNvPr id="447491" name="Rectangle 3"/>
          <p:cNvSpPr>
            <a:spLocks noGrp="1" noChangeArrowheads="1"/>
          </p:cNvSpPr>
          <p:nvPr>
            <p:ph type="body" idx="1"/>
          </p:nvPr>
        </p:nvSpPr>
        <p:spPr>
          <a:xfrm>
            <a:off x="298450" y="3452813"/>
            <a:ext cx="6261100" cy="5370512"/>
          </a:xfrm>
          <a:noFill/>
          <a:ln/>
        </p:spPr>
        <p:txBody>
          <a:bodyPr lIns="90705" tIns="45353" rIns="90705" bIns="45353"/>
          <a:lstStyle/>
          <a:p>
            <a:pPr eaLnBrk="1" hangingPunct="1"/>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Rectangle 2"/>
          <p:cNvSpPr>
            <a:spLocks noGrp="1" noRot="1" noChangeAspect="1" noChangeArrowheads="1" noTextEdit="1"/>
          </p:cNvSpPr>
          <p:nvPr>
            <p:ph type="sldImg"/>
          </p:nvPr>
        </p:nvSpPr>
        <p:spPr bwMode="auto">
          <a:xfrm>
            <a:off x="1384300" y="368300"/>
            <a:ext cx="4089400" cy="3067050"/>
          </a:xfrm>
          <a:noFill/>
          <a:ln>
            <a:solidFill>
              <a:srgbClr val="000000"/>
            </a:solidFill>
            <a:miter lim="800000"/>
            <a:headEnd/>
            <a:tailEnd/>
          </a:ln>
        </p:spPr>
      </p:sp>
      <p:sp>
        <p:nvSpPr>
          <p:cNvPr id="449538" name="Rectangle 3"/>
          <p:cNvSpPr>
            <a:spLocks noGrp="1" noChangeArrowheads="1"/>
          </p:cNvSpPr>
          <p:nvPr>
            <p:ph type="body" idx="1"/>
          </p:nvPr>
        </p:nvSpPr>
        <p:spPr>
          <a:xfrm>
            <a:off x="300038" y="3452813"/>
            <a:ext cx="6257925" cy="5370512"/>
          </a:xfrm>
          <a:noFill/>
          <a:ln/>
        </p:spPr>
        <p:txBody>
          <a:bodyPr lIns="91440" tIns="45720" rIns="91440" bIns="45720"/>
          <a:lstStyle/>
          <a:p>
            <a:pPr eaLnBrk="1" hangingPunct="1">
              <a:spcBef>
                <a:spcPct val="0"/>
              </a:spcBef>
            </a:pPr>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Rectangle 7"/>
          <p:cNvSpPr txBox="1">
            <a:spLocks noGrp="1" noChangeArrowheads="1"/>
          </p:cNvSpPr>
          <p:nvPr/>
        </p:nvSpPr>
        <p:spPr bwMode="auto">
          <a:xfrm>
            <a:off x="3884613" y="8936038"/>
            <a:ext cx="2971800" cy="206375"/>
          </a:xfrm>
          <a:prstGeom prst="rect">
            <a:avLst/>
          </a:prstGeom>
          <a:noFill/>
          <a:ln w="9525">
            <a:noFill/>
            <a:miter lim="800000"/>
            <a:headEnd/>
            <a:tailEnd/>
          </a:ln>
        </p:spPr>
        <p:txBody>
          <a:bodyPr lIns="94829" tIns="47414" rIns="94829" bIns="47414" anchor="b"/>
          <a:lstStyle/>
          <a:p>
            <a:pPr algn="r" defTabSz="947738"/>
            <a:fld id="{D1CD5D13-388D-4545-BE1D-AE2590E81E6F}" type="slidenum">
              <a:rPr lang="en-US" sz="1200"/>
              <a:pPr algn="r" defTabSz="947738"/>
              <a:t>17</a:t>
            </a:fld>
            <a:endParaRPr lang="en-US" sz="1200"/>
          </a:p>
        </p:txBody>
      </p:sp>
      <p:sp>
        <p:nvSpPr>
          <p:cNvPr id="451586" name="Rectangle 2"/>
          <p:cNvSpPr>
            <a:spLocks noGrp="1" noRot="1" noChangeAspect="1" noChangeArrowheads="1" noTextEdit="1"/>
          </p:cNvSpPr>
          <p:nvPr>
            <p:ph type="sldImg"/>
          </p:nvPr>
        </p:nvSpPr>
        <p:spPr bwMode="auto">
          <a:xfrm>
            <a:off x="1384300" y="368300"/>
            <a:ext cx="4089400" cy="3067050"/>
          </a:xfrm>
          <a:noFill/>
          <a:ln>
            <a:solidFill>
              <a:srgbClr val="000000"/>
            </a:solidFill>
            <a:miter lim="800000"/>
            <a:headEnd/>
            <a:tailEnd/>
          </a:ln>
        </p:spPr>
      </p:sp>
      <p:sp>
        <p:nvSpPr>
          <p:cNvPr id="451587" name="Rectangle 3"/>
          <p:cNvSpPr>
            <a:spLocks noGrp="1" noChangeArrowheads="1"/>
          </p:cNvSpPr>
          <p:nvPr>
            <p:ph type="body" idx="1"/>
          </p:nvPr>
        </p:nvSpPr>
        <p:spPr>
          <a:xfrm>
            <a:off x="300038" y="3452813"/>
            <a:ext cx="6257925" cy="5370512"/>
          </a:xfrm>
          <a:noFill/>
          <a:ln/>
        </p:spPr>
        <p:txBody>
          <a:bodyPr lIns="94829" tIns="47414" rIns="94829" bIns="47414"/>
          <a:lstStyle/>
          <a:p>
            <a:pPr>
              <a:buFontTx/>
              <a:buChar char="•"/>
            </a:pPr>
            <a:r>
              <a:rPr lang="en-US" smtClean="0"/>
              <a:t>Over time, the benefits of thin storage may erode due.  This can be caused by file deletions, accidental provisioning events due to FS crash resynch, defragmentation, who knows what else.  The end result is that the array has provisioned more physical storage than the FS needs.</a:t>
            </a:r>
          </a:p>
          <a:p>
            <a:pPr>
              <a:buFontTx/>
              <a:buChar char="•"/>
            </a:pPr>
            <a:r>
              <a:rPr lang="en-US" smtClean="0"/>
              <a:t>SF 5.0 MP3 will provide integration with storage arrays that give the information needed for the array to pull storage back into the pool and right-size the physically provisioned storage.</a:t>
            </a:r>
          </a:p>
          <a:p>
            <a:pPr>
              <a:buFontTx/>
              <a:buChar char="•"/>
            </a:pPr>
            <a:r>
              <a:rPr lang="en-US" smtClean="0"/>
              <a:t>Unlike SmartMove, this capability requires array-specific integration from Symantec and the storage vendor.  We are currently working with the leading storage vendors to ensure integration with their solutions.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Rectangle 2"/>
          <p:cNvSpPr>
            <a:spLocks noGrp="1" noRot="1" noChangeArrowheads="1" noTextEdit="1"/>
          </p:cNvSpPr>
          <p:nvPr>
            <p:ph type="sldImg"/>
          </p:nvPr>
        </p:nvSpPr>
        <p:spPr bwMode="auto">
          <a:noFill/>
          <a:ln>
            <a:solidFill>
              <a:srgbClr val="000000"/>
            </a:solidFill>
            <a:miter lim="800000"/>
            <a:headEnd/>
            <a:tailEnd/>
          </a:ln>
        </p:spPr>
      </p:sp>
      <p:sp>
        <p:nvSpPr>
          <p:cNvPr id="453634" name="Rectangle 3"/>
          <p:cNvSpPr>
            <a:spLocks noGrp="1" noChangeArrowheads="1"/>
          </p:cNvSpPr>
          <p:nvPr>
            <p:ph type="body" idx="1"/>
          </p:nvPr>
        </p:nvSpPr>
        <p:spPr>
          <a:noFill/>
          <a:ln/>
        </p:spPr>
        <p:txBody>
          <a:bodyPr lIns="91440" tIns="45720" rIns="91440" bIns="45720"/>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Rectangle 2"/>
          <p:cNvSpPr>
            <a:spLocks noGrp="1" noRot="1" noChangeAspect="1" noChangeArrowheads="1" noTextEdit="1"/>
          </p:cNvSpPr>
          <p:nvPr>
            <p:ph type="sldImg"/>
          </p:nvPr>
        </p:nvSpPr>
        <p:spPr bwMode="auto">
          <a:xfrm>
            <a:off x="1384300" y="368300"/>
            <a:ext cx="4089400" cy="3067050"/>
          </a:xfrm>
          <a:noFill/>
          <a:ln>
            <a:solidFill>
              <a:srgbClr val="000000"/>
            </a:solidFill>
            <a:miter lim="800000"/>
            <a:headEnd/>
            <a:tailEnd/>
          </a:ln>
        </p:spPr>
      </p:sp>
      <p:sp>
        <p:nvSpPr>
          <p:cNvPr id="455682" name="Rectangle 3"/>
          <p:cNvSpPr>
            <a:spLocks noGrp="1" noChangeArrowheads="1"/>
          </p:cNvSpPr>
          <p:nvPr>
            <p:ph type="body" idx="1"/>
          </p:nvPr>
        </p:nvSpPr>
        <p:spPr>
          <a:xfrm>
            <a:off x="300038" y="3452813"/>
            <a:ext cx="6257925" cy="5370512"/>
          </a:xfrm>
          <a:noFill/>
          <a:ln/>
        </p:spPr>
        <p:txBody>
          <a:bodyPr lIns="91440" tIns="45720" rIns="91440" bIns="45720"/>
          <a:lstStyle/>
          <a:p>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Rectangle 2"/>
          <p:cNvSpPr>
            <a:spLocks noGrp="1" noRot="1" noChangeAspect="1" noTextEdit="1"/>
          </p:cNvSpPr>
          <p:nvPr>
            <p:ph type="sldImg"/>
          </p:nvPr>
        </p:nvSpPr>
        <p:spPr bwMode="auto">
          <a:xfrm>
            <a:off x="1384300" y="368300"/>
            <a:ext cx="4089400" cy="3067050"/>
          </a:xfrm>
          <a:noFill/>
          <a:ln>
            <a:solidFill>
              <a:srgbClr val="000000"/>
            </a:solidFill>
            <a:miter lim="800000"/>
            <a:headEnd/>
            <a:tailEnd/>
          </a:ln>
        </p:spPr>
      </p:sp>
      <p:sp>
        <p:nvSpPr>
          <p:cNvPr id="457730" name="Rectangle 3"/>
          <p:cNvSpPr>
            <a:spLocks noGrp="1" noChangeArrowheads="1"/>
          </p:cNvSpPr>
          <p:nvPr>
            <p:ph type="body" idx="1"/>
          </p:nvPr>
        </p:nvSpPr>
        <p:spPr>
          <a:xfrm>
            <a:off x="300038" y="3452813"/>
            <a:ext cx="6257925" cy="5370512"/>
          </a:xfrm>
          <a:noFill/>
          <a:ln/>
        </p:spPr>
        <p:txBody>
          <a:bodyPr/>
          <a:lstStyle/>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Rectangle 2"/>
          <p:cNvSpPr>
            <a:spLocks noGrp="1" noRot="1" noChangeAspect="1" noTextEdit="1"/>
          </p:cNvSpPr>
          <p:nvPr>
            <p:ph type="sldImg"/>
          </p:nvPr>
        </p:nvSpPr>
        <p:spPr bwMode="auto">
          <a:xfrm>
            <a:off x="1384300" y="368300"/>
            <a:ext cx="4089400" cy="3067050"/>
          </a:xfrm>
          <a:noFill/>
          <a:ln>
            <a:solidFill>
              <a:srgbClr val="000000"/>
            </a:solidFill>
            <a:miter lim="800000"/>
            <a:headEnd/>
            <a:tailEnd/>
          </a:ln>
        </p:spPr>
      </p:sp>
      <p:sp>
        <p:nvSpPr>
          <p:cNvPr id="459778" name="Rectangle 3"/>
          <p:cNvSpPr>
            <a:spLocks noGrp="1" noChangeArrowheads="1"/>
          </p:cNvSpPr>
          <p:nvPr>
            <p:ph type="body" idx="1"/>
          </p:nvPr>
        </p:nvSpPr>
        <p:spPr>
          <a:xfrm>
            <a:off x="300038" y="3452813"/>
            <a:ext cx="6257925" cy="5370512"/>
          </a:xfrm>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Slide Image Placeholder 1"/>
          <p:cNvSpPr>
            <a:spLocks noGrp="1" noRot="1" noChangeAspect="1"/>
          </p:cNvSpPr>
          <p:nvPr>
            <p:ph type="sldImg"/>
          </p:nvPr>
        </p:nvSpPr>
        <p:spPr bwMode="auto">
          <a:xfrm>
            <a:off x="1384300" y="368300"/>
            <a:ext cx="4089400" cy="3067050"/>
          </a:xfrm>
          <a:noFill/>
          <a:ln>
            <a:solidFill>
              <a:srgbClr val="000000"/>
            </a:solidFill>
            <a:miter lim="800000"/>
            <a:headEnd/>
            <a:tailEnd/>
          </a:ln>
        </p:spPr>
      </p:sp>
      <p:sp>
        <p:nvSpPr>
          <p:cNvPr id="424962" name="Notes Placeholder 2"/>
          <p:cNvSpPr>
            <a:spLocks noGrp="1"/>
          </p:cNvSpPr>
          <p:nvPr>
            <p:ph type="body" idx="1"/>
          </p:nvPr>
        </p:nvSpPr>
        <p:spPr>
          <a:noFill/>
          <a:ln/>
        </p:spPr>
        <p:txBody>
          <a:bodyPr/>
          <a:lstStyle/>
          <a:p>
            <a:pPr eaLnBrk="1" hangingPunct="1"/>
            <a:endParaRPr lang="ru-RU" smtClean="0"/>
          </a:p>
        </p:txBody>
      </p:sp>
      <p:sp>
        <p:nvSpPr>
          <p:cNvPr id="424963" name="Slide Number Placeholder 3"/>
          <p:cNvSpPr>
            <a:spLocks noGrp="1"/>
          </p:cNvSpPr>
          <p:nvPr>
            <p:ph type="sldNum" sz="quarter" idx="5"/>
          </p:nvPr>
        </p:nvSpPr>
        <p:spPr>
          <a:noFill/>
        </p:spPr>
        <p:txBody>
          <a:bodyPr/>
          <a:lstStyle/>
          <a:p>
            <a:fld id="{24133516-16C2-4F00-AA42-EA26600A2FD4}" type="slidenum">
              <a:rPr lang="en-US" smtClean="0">
                <a:cs typeface="Arial" charset="0"/>
              </a:rPr>
              <a:pPr/>
              <a:t>4</a:t>
            </a:fld>
            <a:endParaRPr lang="en-US"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Rectangle 2"/>
          <p:cNvSpPr>
            <a:spLocks noGrp="1" noRot="1" noChangeArrowheads="1" noTextEdit="1"/>
          </p:cNvSpPr>
          <p:nvPr>
            <p:ph type="sldImg"/>
          </p:nvPr>
        </p:nvSpPr>
        <p:spPr bwMode="auto">
          <a:noFill/>
          <a:ln>
            <a:solidFill>
              <a:srgbClr val="000000"/>
            </a:solidFill>
            <a:miter lim="800000"/>
            <a:headEnd/>
            <a:tailEnd/>
          </a:ln>
        </p:spPr>
      </p:sp>
      <p:sp>
        <p:nvSpPr>
          <p:cNvPr id="461826" name="Rectangle 3"/>
          <p:cNvSpPr>
            <a:spLocks noGrp="1" noChangeArrowheads="1"/>
          </p:cNvSpPr>
          <p:nvPr>
            <p:ph type="body" idx="1"/>
          </p:nvPr>
        </p:nvSpPr>
        <p:spPr>
          <a:noFill/>
          <a:ln/>
        </p:spPr>
        <p:txBody>
          <a:bodyPr lIns="91440" tIns="45720" rIns="91440" bIns="45720"/>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27010" name="Rectangle 3"/>
          <p:cNvSpPr>
            <a:spLocks noGrp="1" noChangeArrowheads="1"/>
          </p:cNvSpPr>
          <p:nvPr>
            <p:ph type="body" idx="1"/>
          </p:nvPr>
        </p:nvSpPr>
        <p:spPr>
          <a:noFill/>
          <a:ln/>
        </p:spPr>
        <p:txBody>
          <a:bodyPr/>
          <a:lstStyle/>
          <a:p>
            <a:endParaRPr lang="en-US" sz="900" smtClean="0"/>
          </a:p>
          <a:p>
            <a:r>
              <a:rPr lang="en-US" sz="900" smtClean="0"/>
              <a:t>We have the #1 market position in 4 core businesses:  enterprise security, consumer security, data protection and core storage management.   Symantec’s portfolio approach to managing our business means that we will leverage our strong positions in each of these 4 areas to create additional growth opportunities in high-growth businesses as well as in emerging businesses.</a:t>
            </a:r>
          </a:p>
          <a:p>
            <a:endParaRPr lang="en-US" sz="900" smtClean="0"/>
          </a:p>
          <a:p>
            <a:r>
              <a:rPr lang="en-US" sz="900" u="sng" smtClean="0"/>
              <a:t>High-growth businesses</a:t>
            </a:r>
            <a:r>
              <a:rPr lang="en-US" sz="900" smtClean="0"/>
              <a:t> have double-digit growth rates, they are fast-growing areas that are driving an opportunity to meaningfully contribute to our top-line growth. </a:t>
            </a:r>
          </a:p>
          <a:p>
            <a:endParaRPr lang="en-US" sz="900" smtClean="0"/>
          </a:p>
          <a:p>
            <a:r>
              <a:rPr lang="en-US" sz="900" smtClean="0"/>
              <a:t>These businesses include:  Data Loss Prevention (DLP), archiving, disk-based backup, compliance, messaging security, and consumer services like PC Tune Up, PC Check Up and Green PC.  </a:t>
            </a:r>
          </a:p>
          <a:p>
            <a:endParaRPr lang="en-US" sz="900" smtClean="0"/>
          </a:p>
          <a:p>
            <a:endParaRPr lang="en-US" sz="900" smtClean="0"/>
          </a:p>
          <a:p>
            <a:r>
              <a:rPr lang="en-US" sz="900" u="sng" smtClean="0"/>
              <a:t>Emerging businesses</a:t>
            </a:r>
            <a:r>
              <a:rPr lang="en-US" sz="900" smtClean="0"/>
              <a:t> will help to sustain our growth for the long-term, as our customers' buying behavior and habits evolve and they are looking for technologies with a lower total cost of ownership (TCO). </a:t>
            </a:r>
          </a:p>
          <a:p>
            <a:endParaRPr lang="en-US" sz="900" smtClean="0"/>
          </a:p>
          <a:p>
            <a:r>
              <a:rPr lang="en-US" sz="900" smtClean="0"/>
              <a:t>Large enterprises focus on virtualization, small to medium businesses are interested in Software-as-a-Service (SaaS), and consumers interested in cloud-based services that lower cost of installation and updates.</a:t>
            </a:r>
          </a:p>
          <a:p>
            <a:endParaRPr lang="en-US" sz="900" smtClean="0"/>
          </a:p>
          <a:p>
            <a:endParaRPr lang="en-US" sz="900" smtClean="0"/>
          </a:p>
          <a:p>
            <a:endParaRPr lang="en-US" sz="900"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29058" name="Rectangle 3"/>
          <p:cNvSpPr>
            <a:spLocks noGrp="1" noChangeArrowheads="1"/>
          </p:cNvSpPr>
          <p:nvPr>
            <p:ph type="body" idx="1"/>
          </p:nvPr>
        </p:nvSpPr>
        <p:spPr>
          <a:noFill/>
          <a:ln/>
        </p:spPr>
        <p:txBody>
          <a:bodyPr/>
          <a:lstStyle/>
          <a:p>
            <a:endParaRPr lang="en-US" sz="900" smtClean="0"/>
          </a:p>
          <a:p>
            <a:r>
              <a:rPr lang="en-US" sz="900" smtClean="0"/>
              <a:t>We have the #1 market position in 4 core businesses:  enterprise security, consumer security, data protection and core storage management.   Symantec’s portfolio approach to managing our business means that we will leverage our strong positions in each of these 4 areas to create additional growth opportunities in high-growth businesses as well as in emerging businesses.</a:t>
            </a:r>
          </a:p>
          <a:p>
            <a:endParaRPr lang="en-US" sz="900" smtClean="0"/>
          </a:p>
          <a:p>
            <a:r>
              <a:rPr lang="en-US" sz="900" u="sng" smtClean="0"/>
              <a:t>High-growth businesses</a:t>
            </a:r>
            <a:r>
              <a:rPr lang="en-US" sz="900" smtClean="0"/>
              <a:t> have double-digit growth rates, they are fast-growing areas that are driving an opportunity to meaningfully contribute to our top-line growth. </a:t>
            </a:r>
          </a:p>
          <a:p>
            <a:endParaRPr lang="en-US" sz="900" smtClean="0"/>
          </a:p>
          <a:p>
            <a:r>
              <a:rPr lang="en-US" sz="900" smtClean="0"/>
              <a:t>These businesses include:  Data Loss Prevention (DLP), archiving, disk-based backup, compliance, messaging security, and consumer services like PC Tune Up, PC Check Up and Green PC.  </a:t>
            </a:r>
          </a:p>
          <a:p>
            <a:endParaRPr lang="en-US" sz="900" smtClean="0"/>
          </a:p>
          <a:p>
            <a:endParaRPr lang="en-US" sz="900" smtClean="0"/>
          </a:p>
          <a:p>
            <a:r>
              <a:rPr lang="en-US" sz="900" u="sng" smtClean="0"/>
              <a:t>Emerging businesses</a:t>
            </a:r>
            <a:r>
              <a:rPr lang="en-US" sz="900" smtClean="0"/>
              <a:t> will help to sustain our growth for the long-term, as our customers' buying behavior and habits evolve and they are looking for technologies with a lower total cost of ownership (TCO). </a:t>
            </a:r>
          </a:p>
          <a:p>
            <a:endParaRPr lang="en-US" sz="900" smtClean="0"/>
          </a:p>
          <a:p>
            <a:r>
              <a:rPr lang="en-US" sz="900" smtClean="0"/>
              <a:t>Large enterprises focus on virtualization, small to medium businesses are interested in Software-as-a-Service (SaaS), and consumers interested in cloud-based services that lower cost of installation and updates.</a:t>
            </a:r>
          </a:p>
          <a:p>
            <a:endParaRPr lang="en-US" sz="900" smtClean="0"/>
          </a:p>
          <a:p>
            <a:endParaRPr lang="en-US" sz="900" smtClean="0"/>
          </a:p>
          <a:p>
            <a:endParaRPr lang="en-US" sz="900"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Rectangle 7"/>
          <p:cNvSpPr txBox="1">
            <a:spLocks noGrp="1" noChangeArrowheads="1"/>
          </p:cNvSpPr>
          <p:nvPr/>
        </p:nvSpPr>
        <p:spPr bwMode="auto">
          <a:xfrm>
            <a:off x="323850" y="8591550"/>
            <a:ext cx="527050" cy="268288"/>
          </a:xfrm>
          <a:prstGeom prst="rect">
            <a:avLst/>
          </a:prstGeom>
          <a:noFill/>
          <a:ln w="9525">
            <a:noFill/>
            <a:miter lim="800000"/>
            <a:headEnd/>
            <a:tailEnd/>
          </a:ln>
        </p:spPr>
        <p:txBody>
          <a:bodyPr lIns="0" tIns="0" rIns="0" bIns="0"/>
          <a:lstStyle/>
          <a:p>
            <a:fld id="{009B92A2-FC1D-4974-AF6F-631B02CF75C0}" type="slidenum">
              <a:rPr lang="en-US" sz="1000"/>
              <a:pPr/>
              <a:t>7</a:t>
            </a:fld>
            <a:endParaRPr lang="en-US" sz="1000"/>
          </a:p>
        </p:txBody>
      </p:sp>
      <p:sp>
        <p:nvSpPr>
          <p:cNvPr id="431106" name="Slide Image Placeholder 8"/>
          <p:cNvSpPr>
            <a:spLocks noGrp="1" noRot="1" noChangeAspect="1" noTextEdit="1"/>
          </p:cNvSpPr>
          <p:nvPr>
            <p:ph type="sldImg"/>
          </p:nvPr>
        </p:nvSpPr>
        <p:spPr bwMode="auto">
          <a:noFill/>
          <a:ln>
            <a:solidFill>
              <a:srgbClr val="000000"/>
            </a:solidFill>
            <a:miter lim="800000"/>
            <a:headEnd/>
            <a:tailEnd/>
          </a:ln>
        </p:spPr>
      </p:sp>
      <p:sp>
        <p:nvSpPr>
          <p:cNvPr id="431107" name="Notes Placeholder 9"/>
          <p:cNvSpPr>
            <a:spLocks noGrp="1"/>
          </p:cNvSpPr>
          <p:nvPr>
            <p:ph type="body" idx="1"/>
          </p:nvPr>
        </p:nvSpPr>
        <p:spPr>
          <a:noFill/>
          <a:ln/>
        </p:spPr>
        <p:txBody>
          <a:bodyPr/>
          <a:lstStyle/>
          <a:p>
            <a:r>
              <a:rPr lang="en-US" sz="900" smtClean="0"/>
              <a:t>http://www.gartner.com/it/page.jsp?id=855612 </a:t>
            </a:r>
          </a:p>
          <a:p>
            <a:endParaRPr lang="en-US" sz="900" smtClean="0"/>
          </a:p>
          <a:p>
            <a:r>
              <a:rPr lang="en-US" sz="900" smtClean="0"/>
              <a:t>Excerpt: </a:t>
            </a:r>
          </a:p>
          <a:p>
            <a:r>
              <a:rPr lang="en-US" sz="900" smtClean="0"/>
              <a:t>The worldwide survey of 1,527 CIOs was conducted by Gartner EXP from September 15 to December 15 2008 and represents CIO budget plans reported at that time. Flat IT budgets were found across enterprises in North America and Europe, with slight increases in Latin America and a slight decrease in Asia/Pacific.</a:t>
            </a:r>
          </a:p>
          <a:p>
            <a:endParaRPr lang="en-US" sz="900" smtClean="0"/>
          </a:p>
          <a:p>
            <a:r>
              <a:rPr lang="en-US" sz="900" smtClean="0"/>
              <a:t>The Gartner EXP CIO report "Meeting the Challenge: The 2009 CIO Agenda" represents the most comprehensive examination of business priorities and CIO strategies. The CIOs surveyed represent more than $138 billion in corporate and public-sector IT spending, encompassing 1,527 enterprises across 48 countries and 30 industries.</a:t>
            </a:r>
          </a:p>
          <a:p>
            <a:endParaRPr lang="en-US" sz="900" smtClean="0"/>
          </a:p>
          <a:p>
            <a:r>
              <a:rPr lang="en-US" sz="900" smtClean="0"/>
              <a:t>"In 2009, executives face challenging global economic conditions that have not existed for more than 50 years," said Mark McDonald, group vice president and head of research for Gartner EXP. "This environment is reflected in IT budgets, priorities and strategies as one third of CIOs reported no change in their budget from 2008, while 46 percent reported a slight increase, and 21 percent reported a cut in IT budgets."</a:t>
            </a:r>
          </a:p>
          <a:p>
            <a:endParaRPr lang="en-US" sz="900" smtClean="0"/>
          </a:p>
          <a:p>
            <a:r>
              <a:rPr lang="en-US" sz="900" smtClean="0"/>
              <a:t>"All CIOs will face the need to restructure their budgets, cutting in some areas and investing in others, including those reporting no change in their overall spending level," Mr. McDonald said. "Enterprises expect IT to contribute results in an uncertain economy. CIOs need to be decisive and resourceful in building an effective enterprise that can meet current and future challenges. Leading enterprises recognize the seriousness of economic conditions, but they are not paralyzed by them. Their leaders have confidence in their ability to use IT to achieve results."</a:t>
            </a:r>
          </a:p>
          <a:p>
            <a:endParaRPr lang="en-US" sz="9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Slide Image Placeholder 1"/>
          <p:cNvSpPr>
            <a:spLocks noGrp="1" noRot="1" noChangeAspect="1" noTextEdit="1"/>
          </p:cNvSpPr>
          <p:nvPr>
            <p:ph type="sldImg"/>
          </p:nvPr>
        </p:nvSpPr>
        <p:spPr bwMode="auto">
          <a:xfrm>
            <a:off x="1384300" y="368300"/>
            <a:ext cx="4089400" cy="3067050"/>
          </a:xfrm>
          <a:noFill/>
          <a:ln>
            <a:solidFill>
              <a:srgbClr val="000000"/>
            </a:solidFill>
            <a:miter lim="800000"/>
            <a:headEnd/>
            <a:tailEnd/>
          </a:ln>
        </p:spPr>
      </p:sp>
      <p:sp>
        <p:nvSpPr>
          <p:cNvPr id="433154" name="Notes Placeholder 2"/>
          <p:cNvSpPr>
            <a:spLocks noGrp="1"/>
          </p:cNvSpPr>
          <p:nvPr>
            <p:ph type="body" idx="1"/>
          </p:nvPr>
        </p:nvSpPr>
        <p:spPr>
          <a:xfrm>
            <a:off x="300038" y="3452813"/>
            <a:ext cx="6257925" cy="5370512"/>
          </a:xfrm>
          <a:noFill/>
          <a:ln/>
        </p:spPr>
        <p:txBody>
          <a:bodyPr lIns="91440" tIns="45720" rIns="91440" bIns="45720"/>
          <a:lstStyle/>
          <a:p>
            <a:endParaRPr lang="ru-RU" smtClean="0"/>
          </a:p>
        </p:txBody>
      </p:sp>
      <p:sp>
        <p:nvSpPr>
          <p:cNvPr id="433155" name="Slide Number Placeholder 3"/>
          <p:cNvSpPr txBox="1">
            <a:spLocks noGrp="1"/>
          </p:cNvSpPr>
          <p:nvPr/>
        </p:nvSpPr>
        <p:spPr bwMode="auto">
          <a:xfrm>
            <a:off x="3884613" y="8937625"/>
            <a:ext cx="2971800" cy="204788"/>
          </a:xfrm>
          <a:prstGeom prst="rect">
            <a:avLst/>
          </a:prstGeom>
          <a:noFill/>
          <a:ln w="9525">
            <a:noFill/>
            <a:miter lim="800000"/>
            <a:headEnd/>
            <a:tailEnd/>
          </a:ln>
        </p:spPr>
        <p:txBody>
          <a:bodyPr anchor="b"/>
          <a:lstStyle/>
          <a:p>
            <a:pPr algn="r"/>
            <a:fld id="{5ED0C2E0-CA63-495E-AB60-2CA64590B45D}" type="slidenum">
              <a:rPr lang="en-US" sz="1200"/>
              <a:pPr algn="r"/>
              <a:t>8</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35202" name="Notes Placeholder 2"/>
          <p:cNvSpPr>
            <a:spLocks noGrp="1"/>
          </p:cNvSpPr>
          <p:nvPr>
            <p:ph type="body" idx="1"/>
          </p:nvPr>
        </p:nvSpPr>
        <p:spPr>
          <a:xfrm>
            <a:off x="685800" y="4344988"/>
            <a:ext cx="5486400" cy="4113212"/>
          </a:xfrm>
          <a:noFill/>
          <a:ln/>
        </p:spPr>
        <p:txBody>
          <a:bodyPr lIns="93177" tIns="46589" rIns="93177" bIns="46589"/>
          <a:lstStyle/>
          <a:p>
            <a:r>
              <a:rPr lang="en-GB" smtClean="0"/>
              <a:t>Here we show the areas where storage will typically be wasted in any given environment. It is not easy to keep track of storage after it has been allocated and satisfy yourself that what you have provisioned out is actually been used for good purpose.</a:t>
            </a:r>
          </a:p>
          <a:p>
            <a:r>
              <a:rPr lang="en-GB" smtClean="0"/>
              <a:t>This is only an example, cost per GB may be different for different sectors or customers but the illustration is clear , it is possible to waste an awful lot of money by wasting storage and for a relatively small investment in good storage management tools you can avoid this.</a:t>
            </a:r>
          </a:p>
        </p:txBody>
      </p:sp>
      <p:sp>
        <p:nvSpPr>
          <p:cNvPr id="435203" name="Slide Number Placeholder 3"/>
          <p:cNvSpPr txBox="1">
            <a:spLocks noGrp="1"/>
          </p:cNvSpPr>
          <p:nvPr/>
        </p:nvSpPr>
        <p:spPr bwMode="auto">
          <a:xfrm>
            <a:off x="3883025" y="8685213"/>
            <a:ext cx="2973388" cy="457200"/>
          </a:xfrm>
          <a:prstGeom prst="rect">
            <a:avLst/>
          </a:prstGeom>
          <a:noFill/>
          <a:ln w="9525">
            <a:noFill/>
            <a:miter lim="800000"/>
            <a:headEnd/>
            <a:tailEnd/>
          </a:ln>
        </p:spPr>
        <p:txBody>
          <a:bodyPr lIns="93177" tIns="46589" rIns="93177" bIns="46589" anchor="b"/>
          <a:lstStyle/>
          <a:p>
            <a:pPr algn="r" defTabSz="931863"/>
            <a:fld id="{E6D2A836-1A19-4C48-B33B-54A8B2572037}" type="slidenum">
              <a:rPr lang="en-US" sz="1200"/>
              <a:pPr algn="r" defTabSz="931863"/>
              <a:t>9</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7250" name="Rectangle 3"/>
          <p:cNvSpPr>
            <a:spLocks noGrp="1" noChangeArrowheads="1"/>
          </p:cNvSpPr>
          <p:nvPr>
            <p:ph type="body" idx="1"/>
          </p:nvPr>
        </p:nvSpPr>
        <p:spPr>
          <a:noFill/>
          <a:ln/>
        </p:spPr>
        <p:txBody>
          <a:bodyPr/>
          <a:lstStyle/>
          <a:p>
            <a:endParaRPr lang="en-US" sz="900" smtClean="0"/>
          </a:p>
          <a:p>
            <a:r>
              <a:rPr lang="en-US" sz="900" smtClean="0"/>
              <a:t>We have the #1 market position in 4 core businesses:  enterprise security, consumer security, data protection and core storage management.   Symantec’s portfolio approach to managing our business means that we will leverage our strong positions in each of these 4 areas to create additional growth opportunities in high-growth businesses as well as in emerging businesses.</a:t>
            </a:r>
          </a:p>
          <a:p>
            <a:endParaRPr lang="en-US" sz="900" smtClean="0"/>
          </a:p>
          <a:p>
            <a:r>
              <a:rPr lang="en-US" sz="900" u="sng" smtClean="0"/>
              <a:t>High-growth businesses</a:t>
            </a:r>
            <a:r>
              <a:rPr lang="en-US" sz="900" smtClean="0"/>
              <a:t> have double-digit growth rates, they are fast-growing areas that are driving an opportunity to meaningfully contribute to our top-line growth. </a:t>
            </a:r>
          </a:p>
          <a:p>
            <a:endParaRPr lang="en-US" sz="900" smtClean="0"/>
          </a:p>
          <a:p>
            <a:r>
              <a:rPr lang="en-US" sz="900" smtClean="0"/>
              <a:t>These businesses include:  Data Loss Prevention (DLP), archiving, disk-based backup, compliance, messaging security, and consumer services like PC Tune Up, PC Check Up and Green PC.  </a:t>
            </a:r>
          </a:p>
          <a:p>
            <a:endParaRPr lang="en-US" sz="900" smtClean="0"/>
          </a:p>
          <a:p>
            <a:endParaRPr lang="en-US" sz="900" smtClean="0"/>
          </a:p>
          <a:p>
            <a:r>
              <a:rPr lang="en-US" sz="900" u="sng" smtClean="0"/>
              <a:t>Emerging businesses</a:t>
            </a:r>
            <a:r>
              <a:rPr lang="en-US" sz="900" smtClean="0"/>
              <a:t> will help to sustain our growth for the long-term, as our customers' buying behavior and habits evolve and they are looking for technologies with a lower total cost of ownership (TCO). </a:t>
            </a:r>
          </a:p>
          <a:p>
            <a:endParaRPr lang="en-US" sz="900" smtClean="0"/>
          </a:p>
          <a:p>
            <a:r>
              <a:rPr lang="en-US" sz="900" smtClean="0"/>
              <a:t>Large enterprises focus on virtualization, small to medium businesses are interested in Software-as-a-Service (SaaS), and consumers interested in cloud-based services that lower cost of installation and updates.</a:t>
            </a:r>
          </a:p>
          <a:p>
            <a:endParaRPr lang="en-US" sz="900" smtClean="0"/>
          </a:p>
          <a:p>
            <a:endParaRPr lang="en-US" sz="900" smtClean="0"/>
          </a:p>
          <a:p>
            <a:endParaRPr lang="en-US" sz="900" b="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Slide Image Placeholder 1"/>
          <p:cNvSpPr>
            <a:spLocks noGrp="1" noRot="1" noChangeAspect="1" noTextEdit="1"/>
          </p:cNvSpPr>
          <p:nvPr>
            <p:ph type="sldImg"/>
          </p:nvPr>
        </p:nvSpPr>
        <p:spPr bwMode="auto">
          <a:xfrm>
            <a:off x="1384300" y="368300"/>
            <a:ext cx="4089400" cy="3067050"/>
          </a:xfrm>
          <a:noFill/>
          <a:ln>
            <a:solidFill>
              <a:srgbClr val="000000"/>
            </a:solidFill>
            <a:miter lim="800000"/>
            <a:headEnd/>
            <a:tailEnd/>
          </a:ln>
        </p:spPr>
      </p:sp>
      <p:sp>
        <p:nvSpPr>
          <p:cNvPr id="15363" name="Notes Placeholder 2"/>
          <p:cNvSpPr>
            <a:spLocks noGrp="1"/>
          </p:cNvSpPr>
          <p:nvPr>
            <p:ph type="body" idx="1"/>
          </p:nvPr>
        </p:nvSpPr>
        <p:spPr>
          <a:ln/>
        </p:spPr>
        <p:txBody>
          <a:bodyPr lIns="91440" tIns="45720" rIns="91440" bIns="45720"/>
          <a:lstStyle/>
          <a:p>
            <a:pPr marL="228600" indent="-228600" eaLnBrk="1" hangingPunct="1">
              <a:defRPr/>
            </a:pPr>
            <a:r>
              <a:rPr lang="en-US" dirty="0" smtClean="0"/>
              <a:t>	</a:t>
            </a:r>
            <a:r>
              <a:rPr lang="ru-RU" dirty="0" smtClean="0"/>
              <a:t>BSA поддерживает по всему миру 65 «горячих» линий для пользователей, которые хотели бы получить информацию о</a:t>
            </a:r>
            <a:r>
              <a:rPr lang="en-US" dirty="0" smtClean="0"/>
              <a:t> </a:t>
            </a:r>
            <a:r>
              <a:rPr lang="ru-RU" dirty="0" smtClean="0"/>
              <a:t>пиратстве программного обеспечения или сообщить о предполагаемых случаях такого пиратства. BSA принимает меры против </a:t>
            </a:r>
            <a:r>
              <a:rPr lang="ru-RU" dirty="0" err="1" smtClean="0"/>
              <a:t>реселлеров</a:t>
            </a:r>
            <a:r>
              <a:rPr lang="ru-RU" dirty="0" smtClean="0"/>
              <a:t> и </a:t>
            </a:r>
            <a:r>
              <a:rPr lang="ru-RU" dirty="0" err="1" smtClean="0"/>
              <a:t>организаций-конечных</a:t>
            </a:r>
            <a:r>
              <a:rPr lang="ru-RU" dirty="0" smtClean="0"/>
              <a:t> пользователей, незаконно копирующих программное обеспечение, и тесно сотрудничает с правоохранительными органами с целью координации действий по применению законов о защите авторских прав. </a:t>
            </a:r>
            <a:endParaRPr lang="en-US" dirty="0" smtClean="0"/>
          </a:p>
          <a:p>
            <a:pPr marL="228600" indent="-228600" eaLnBrk="1" hangingPunct="1">
              <a:buFontTx/>
              <a:buAutoNum type="arabicPeriod"/>
              <a:defRPr/>
            </a:pPr>
            <a:endParaRPr lang="en-US" dirty="0" smtClean="0"/>
          </a:p>
          <a:p>
            <a:pPr>
              <a:buFont typeface="Arial" pitchFamily="34" charset="0"/>
              <a:buChar char="•"/>
              <a:defRPr/>
            </a:pPr>
            <a:r>
              <a:rPr lang="ru-RU" dirty="0" smtClean="0"/>
              <a:t>Недостаточно персонала для управления программным обеспечением (67%)</a:t>
            </a:r>
          </a:p>
          <a:p>
            <a:pPr>
              <a:buFont typeface="Arial" pitchFamily="34" charset="0"/>
              <a:buChar char="•"/>
              <a:defRPr/>
            </a:pPr>
            <a:r>
              <a:rPr lang="ru-RU" dirty="0" smtClean="0"/>
              <a:t>Сокращение бюджета вынуждает прибегать к </a:t>
            </a:r>
            <a:r>
              <a:rPr lang="ru-RU" dirty="0" err="1" smtClean="0"/>
              <a:t>онлайн-покупкам</a:t>
            </a:r>
            <a:r>
              <a:rPr lang="ru-RU" dirty="0" smtClean="0"/>
              <a:t> (51%)</a:t>
            </a:r>
          </a:p>
          <a:p>
            <a:pPr>
              <a:buFont typeface="Arial" pitchFamily="34" charset="0"/>
              <a:buChar char="•"/>
              <a:defRPr/>
            </a:pPr>
            <a:r>
              <a:rPr lang="ru-RU" dirty="0" smtClean="0"/>
              <a:t>Реструктуризация бизнеса (слияния, поглощения) увеличивает сложность управления программным обеспечением (42%)</a:t>
            </a:r>
          </a:p>
          <a:p>
            <a:pPr>
              <a:buFont typeface="Arial" pitchFamily="34" charset="0"/>
              <a:buChar char="•"/>
              <a:defRPr/>
            </a:pPr>
            <a:r>
              <a:rPr lang="ru-RU" dirty="0" smtClean="0"/>
              <a:t>Повышение активности производителей в области контроля за проданными лицензиями (35%)</a:t>
            </a:r>
          </a:p>
          <a:p>
            <a:pPr>
              <a:buFont typeface="Arial" pitchFamily="34" charset="0"/>
              <a:buChar char="•"/>
              <a:defRPr/>
            </a:pPr>
            <a:r>
              <a:rPr lang="ru-RU" dirty="0" smtClean="0"/>
              <a:t>Паническое приобретение лицензий для обеспечения легальности (16%)</a:t>
            </a:r>
          </a:p>
          <a:p>
            <a:pPr>
              <a:buFont typeface="Arial" pitchFamily="34" charset="0"/>
              <a:buChar char="•"/>
              <a:defRPr/>
            </a:pPr>
            <a:r>
              <a:rPr lang="ru-RU" dirty="0" smtClean="0"/>
              <a:t>Уволенные сотрудники сообщают данные о недостатке лицензий производителям и в </a:t>
            </a:r>
            <a:r>
              <a:rPr lang="ru-RU" dirty="0" smtClean="0">
                <a:hlinkClick r:id="rId3"/>
              </a:rPr>
              <a:t>ассоциацию BSA</a:t>
            </a:r>
            <a:r>
              <a:rPr lang="ru-RU" dirty="0" smtClean="0"/>
              <a:t> (15%)</a:t>
            </a:r>
          </a:p>
          <a:p>
            <a:pPr marL="228600" indent="-228600" eaLnBrk="1" hangingPunct="1">
              <a:defRPr/>
            </a:pPr>
            <a:endParaRPr lang="en-US" dirty="0" smtClean="0"/>
          </a:p>
        </p:txBody>
      </p:sp>
      <p:sp>
        <p:nvSpPr>
          <p:cNvPr id="15364" name="Slide Number Placeholder 3"/>
          <p:cNvSpPr txBox="1">
            <a:spLocks noGrp="1"/>
          </p:cNvSpPr>
          <p:nvPr/>
        </p:nvSpPr>
        <p:spPr bwMode="auto">
          <a:xfrm>
            <a:off x="3884613" y="8937625"/>
            <a:ext cx="2971800" cy="204788"/>
          </a:xfrm>
          <a:prstGeom prst="rect">
            <a:avLst/>
          </a:prstGeom>
          <a:noFill/>
          <a:ln>
            <a:miter lim="800000"/>
            <a:headEnd/>
            <a:tailEnd/>
          </a:ln>
        </p:spPr>
        <p:txBody>
          <a:bodyPr anchor="b"/>
          <a:lstStyle/>
          <a:p>
            <a:pPr algn="r">
              <a:defRPr/>
            </a:pPr>
            <a:fld id="{BADD22CD-887E-4044-9676-339D68761329}" type="slidenum">
              <a:rPr lang="en-US" sz="1200">
                <a:cs typeface="+mn-cs"/>
              </a:rPr>
              <a:pPr algn="r">
                <a:defRPr/>
              </a:pPr>
              <a:t>11</a:t>
            </a:fld>
            <a:endParaRPr lang="en-US" sz="120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5.jpeg"/><Relationship Id="rId7"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1.bin"/><Relationship Id="rId4" Type="http://schemas.openxmlformats.org/officeDocument/2006/relationships/image" Target="../media/image6.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3"/>
          <p:cNvGrpSpPr>
            <a:grpSpLocks/>
          </p:cNvGrpSpPr>
          <p:nvPr/>
        </p:nvGrpSpPr>
        <p:grpSpPr bwMode="auto">
          <a:xfrm>
            <a:off x="-3175" y="0"/>
            <a:ext cx="9147175" cy="6858000"/>
            <a:chOff x="-2" y="0"/>
            <a:chExt cx="5762" cy="4320"/>
          </a:xfrm>
        </p:grpSpPr>
        <p:grpSp>
          <p:nvGrpSpPr>
            <p:cNvPr id="5" name="Group 52"/>
            <p:cNvGrpSpPr>
              <a:grpSpLocks/>
            </p:cNvGrpSpPr>
            <p:nvPr userDrawn="1"/>
          </p:nvGrpSpPr>
          <p:grpSpPr bwMode="auto">
            <a:xfrm>
              <a:off x="-2" y="0"/>
              <a:ext cx="5762" cy="4320"/>
              <a:chOff x="-2" y="0"/>
              <a:chExt cx="5762" cy="4320"/>
            </a:xfrm>
          </p:grpSpPr>
          <p:grpSp>
            <p:nvGrpSpPr>
              <p:cNvPr id="7" name="Group 51"/>
              <p:cNvGrpSpPr>
                <a:grpSpLocks/>
              </p:cNvGrpSpPr>
              <p:nvPr userDrawn="1"/>
            </p:nvGrpSpPr>
            <p:grpSpPr bwMode="auto">
              <a:xfrm>
                <a:off x="-2" y="0"/>
                <a:ext cx="5762" cy="4320"/>
                <a:chOff x="-2" y="0"/>
                <a:chExt cx="5762" cy="4320"/>
              </a:xfrm>
            </p:grpSpPr>
            <p:grpSp>
              <p:nvGrpSpPr>
                <p:cNvPr id="11" name="Group 43"/>
                <p:cNvGrpSpPr>
                  <a:grpSpLocks/>
                </p:cNvGrpSpPr>
                <p:nvPr userDrawn="1"/>
              </p:nvGrpSpPr>
              <p:grpSpPr bwMode="auto">
                <a:xfrm>
                  <a:off x="0" y="0"/>
                  <a:ext cx="5760" cy="2506"/>
                  <a:chOff x="221" y="0"/>
                  <a:chExt cx="5760" cy="2506"/>
                </a:xfrm>
              </p:grpSpPr>
              <p:pic>
                <p:nvPicPr>
                  <p:cNvPr id="14" name="Picture 44" descr="TitleImage-CITYSCAPE_1280x557x92dpi"/>
                  <p:cNvPicPr>
                    <a:picLocks noChangeAspect="1" noChangeArrowheads="1"/>
                  </p:cNvPicPr>
                  <p:nvPr userDrawn="1"/>
                </p:nvPicPr>
                <p:blipFill>
                  <a:blip r:embed="rId3"/>
                  <a:srcRect/>
                  <a:stretch>
                    <a:fillRect/>
                  </a:stretch>
                </p:blipFill>
                <p:spPr bwMode="gray">
                  <a:xfrm>
                    <a:off x="221" y="0"/>
                    <a:ext cx="5760" cy="2506"/>
                  </a:xfrm>
                  <a:prstGeom prst="rect">
                    <a:avLst/>
                  </a:prstGeom>
                  <a:noFill/>
                  <a:ln w="9525">
                    <a:noFill/>
                    <a:miter lim="800000"/>
                    <a:headEnd/>
                    <a:tailEnd/>
                  </a:ln>
                </p:spPr>
              </p:pic>
              <p:pic>
                <p:nvPicPr>
                  <p:cNvPr id="15" name="Picture 45" descr="TitleMaster-SideBar_252x960"/>
                  <p:cNvPicPr>
                    <a:picLocks noChangeAspect="1" noChangeArrowheads="1"/>
                  </p:cNvPicPr>
                  <p:nvPr userDrawn="1"/>
                </p:nvPicPr>
                <p:blipFill>
                  <a:blip r:embed="rId4"/>
                  <a:srcRect b="58"/>
                  <a:stretch>
                    <a:fillRect/>
                  </a:stretch>
                </p:blipFill>
                <p:spPr bwMode="gray">
                  <a:xfrm>
                    <a:off x="221" y="0"/>
                    <a:ext cx="1134" cy="2505"/>
                  </a:xfrm>
                  <a:prstGeom prst="rect">
                    <a:avLst/>
                  </a:prstGeom>
                  <a:noFill/>
                  <a:ln w="9525">
                    <a:noFill/>
                    <a:miter lim="800000"/>
                    <a:headEnd/>
                    <a:tailEnd/>
                  </a:ln>
                </p:spPr>
              </p:pic>
            </p:grpSp>
            <p:sp>
              <p:nvSpPr>
                <p:cNvPr id="12" name="Line 14"/>
                <p:cNvSpPr>
                  <a:spLocks noChangeShapeType="1"/>
                </p:cNvSpPr>
                <p:nvPr userDrawn="1"/>
              </p:nvSpPr>
              <p:spPr bwMode="gray">
                <a:xfrm>
                  <a:off x="1130" y="0"/>
                  <a:ext cx="0" cy="4320"/>
                </a:xfrm>
                <a:prstGeom prst="line">
                  <a:avLst/>
                </a:prstGeom>
                <a:noFill/>
                <a:ln w="15875">
                  <a:solidFill>
                    <a:srgbClr val="B9C9D7"/>
                  </a:solidFill>
                  <a:round/>
                  <a:headEnd/>
                  <a:tailEnd/>
                </a:ln>
                <a:effectLst/>
              </p:spPr>
              <p:txBody>
                <a:bodyPr/>
                <a:lstStyle/>
                <a:p>
                  <a:pPr algn="ctr">
                    <a:defRPr/>
                  </a:pPr>
                  <a:endParaRPr lang="en-US">
                    <a:cs typeface="+mn-cs"/>
                  </a:endParaRPr>
                </a:p>
              </p:txBody>
            </p:sp>
            <p:graphicFrame>
              <p:nvGraphicFramePr>
                <p:cNvPr id="13" name="Object 47"/>
                <p:cNvGraphicFramePr>
                  <a:graphicFrameLocks noChangeAspect="1"/>
                </p:cNvGraphicFramePr>
                <p:nvPr/>
              </p:nvGraphicFramePr>
              <p:xfrm>
                <a:off x="-2" y="2505"/>
                <a:ext cx="1136" cy="1815"/>
              </p:xfrm>
              <a:graphic>
                <a:graphicData uri="http://schemas.openxmlformats.org/presentationml/2006/ole">
                  <p:oleObj spid="_x0000_s475137" name="Image" r:id="rId5" imgW="2400000" imgH="3834921" progId="">
                    <p:embed/>
                  </p:oleObj>
                </a:graphicData>
              </a:graphic>
            </p:graphicFrame>
          </p:grpSp>
          <p:grpSp>
            <p:nvGrpSpPr>
              <p:cNvPr id="8" name="Group 15"/>
              <p:cNvGrpSpPr>
                <a:grpSpLocks/>
              </p:cNvGrpSpPr>
              <p:nvPr userDrawn="1"/>
            </p:nvGrpSpPr>
            <p:grpSpPr bwMode="auto">
              <a:xfrm>
                <a:off x="0" y="2505"/>
                <a:ext cx="5760" cy="0"/>
                <a:chOff x="0" y="2505"/>
                <a:chExt cx="5760" cy="0"/>
              </a:xfrm>
            </p:grpSpPr>
            <p:sp>
              <p:nvSpPr>
                <p:cNvPr id="9" name="Line 16"/>
                <p:cNvSpPr>
                  <a:spLocks noChangeShapeType="1"/>
                </p:cNvSpPr>
                <p:nvPr userDrawn="1"/>
              </p:nvSpPr>
              <p:spPr bwMode="gray">
                <a:xfrm>
                  <a:off x="1130" y="2505"/>
                  <a:ext cx="4630" cy="0"/>
                </a:xfrm>
                <a:prstGeom prst="line">
                  <a:avLst/>
                </a:prstGeom>
                <a:noFill/>
                <a:ln w="15875">
                  <a:solidFill>
                    <a:srgbClr val="99B1C5"/>
                  </a:solidFill>
                  <a:round/>
                  <a:headEnd/>
                  <a:tailEnd/>
                </a:ln>
                <a:effectLst/>
              </p:spPr>
              <p:txBody>
                <a:bodyPr/>
                <a:lstStyle/>
                <a:p>
                  <a:pPr algn="ctr">
                    <a:defRPr/>
                  </a:pPr>
                  <a:endParaRPr lang="en-US">
                    <a:cs typeface="+mn-cs"/>
                  </a:endParaRPr>
                </a:p>
              </p:txBody>
            </p:sp>
            <p:sp>
              <p:nvSpPr>
                <p:cNvPr id="10" name="Line 17"/>
                <p:cNvSpPr>
                  <a:spLocks noChangeShapeType="1"/>
                </p:cNvSpPr>
                <p:nvPr userDrawn="1"/>
              </p:nvSpPr>
              <p:spPr bwMode="gray">
                <a:xfrm>
                  <a:off x="0" y="2505"/>
                  <a:ext cx="1134" cy="0"/>
                </a:xfrm>
                <a:prstGeom prst="line">
                  <a:avLst/>
                </a:prstGeom>
                <a:noFill/>
                <a:ln w="15875">
                  <a:solidFill>
                    <a:srgbClr val="D2DCE6"/>
                  </a:solidFill>
                  <a:round/>
                  <a:headEnd/>
                  <a:tailEnd/>
                </a:ln>
                <a:effectLst/>
              </p:spPr>
              <p:txBody>
                <a:bodyPr/>
                <a:lstStyle/>
                <a:p>
                  <a:pPr algn="ctr">
                    <a:defRPr/>
                  </a:pPr>
                  <a:endParaRPr lang="en-US">
                    <a:cs typeface="+mn-cs"/>
                  </a:endParaRPr>
                </a:p>
              </p:txBody>
            </p:sp>
          </p:grpSp>
        </p:grpSp>
        <p:pic>
          <p:nvPicPr>
            <p:cNvPr id="6" name="Picture 50" descr="full_banner_1118"/>
            <p:cNvPicPr>
              <a:picLocks noChangeAspect="1" noChangeArrowheads="1"/>
            </p:cNvPicPr>
            <p:nvPr userDrawn="1"/>
          </p:nvPicPr>
          <p:blipFill>
            <a:blip r:embed="rId6"/>
            <a:srcRect/>
            <a:stretch>
              <a:fillRect/>
            </a:stretch>
          </p:blipFill>
          <p:spPr bwMode="gray">
            <a:xfrm>
              <a:off x="0" y="205"/>
              <a:ext cx="2254" cy="919"/>
            </a:xfrm>
            <a:prstGeom prst="rect">
              <a:avLst/>
            </a:prstGeom>
            <a:noFill/>
            <a:ln w="9525">
              <a:noFill/>
              <a:miter lim="800000"/>
              <a:headEnd/>
              <a:tailEnd/>
            </a:ln>
          </p:spPr>
        </p:pic>
      </p:grpSp>
      <p:grpSp>
        <p:nvGrpSpPr>
          <p:cNvPr id="16" name="Group 53"/>
          <p:cNvGrpSpPr>
            <a:grpSpLocks/>
          </p:cNvGrpSpPr>
          <p:nvPr/>
        </p:nvGrpSpPr>
        <p:grpSpPr bwMode="auto">
          <a:xfrm>
            <a:off x="-3175" y="0"/>
            <a:ext cx="9147175" cy="6858000"/>
            <a:chOff x="-2" y="0"/>
            <a:chExt cx="5762" cy="4320"/>
          </a:xfrm>
        </p:grpSpPr>
        <p:grpSp>
          <p:nvGrpSpPr>
            <p:cNvPr id="17" name="Group 52"/>
            <p:cNvGrpSpPr>
              <a:grpSpLocks/>
            </p:cNvGrpSpPr>
            <p:nvPr userDrawn="1"/>
          </p:nvGrpSpPr>
          <p:grpSpPr bwMode="auto">
            <a:xfrm>
              <a:off x="-2" y="0"/>
              <a:ext cx="5762" cy="4320"/>
              <a:chOff x="-2" y="0"/>
              <a:chExt cx="5762" cy="4320"/>
            </a:xfrm>
          </p:grpSpPr>
          <p:grpSp>
            <p:nvGrpSpPr>
              <p:cNvPr id="19" name="Group 51"/>
              <p:cNvGrpSpPr>
                <a:grpSpLocks/>
              </p:cNvGrpSpPr>
              <p:nvPr userDrawn="1"/>
            </p:nvGrpSpPr>
            <p:grpSpPr bwMode="auto">
              <a:xfrm>
                <a:off x="-2" y="0"/>
                <a:ext cx="5762" cy="4320"/>
                <a:chOff x="-2" y="0"/>
                <a:chExt cx="5762" cy="4320"/>
              </a:xfrm>
            </p:grpSpPr>
            <p:grpSp>
              <p:nvGrpSpPr>
                <p:cNvPr id="23" name="Group 43"/>
                <p:cNvGrpSpPr>
                  <a:grpSpLocks/>
                </p:cNvGrpSpPr>
                <p:nvPr userDrawn="1"/>
              </p:nvGrpSpPr>
              <p:grpSpPr bwMode="auto">
                <a:xfrm>
                  <a:off x="0" y="0"/>
                  <a:ext cx="5760" cy="2506"/>
                  <a:chOff x="221" y="0"/>
                  <a:chExt cx="5760" cy="2506"/>
                </a:xfrm>
              </p:grpSpPr>
              <p:pic>
                <p:nvPicPr>
                  <p:cNvPr id="26" name="Picture 44" descr="TitleImage-CITYSCAPE_1280x557x92dpi"/>
                  <p:cNvPicPr>
                    <a:picLocks noChangeAspect="1" noChangeArrowheads="1"/>
                  </p:cNvPicPr>
                  <p:nvPr userDrawn="1"/>
                </p:nvPicPr>
                <p:blipFill>
                  <a:blip r:embed="rId3"/>
                  <a:srcRect/>
                  <a:stretch>
                    <a:fillRect/>
                  </a:stretch>
                </p:blipFill>
                <p:spPr bwMode="gray">
                  <a:xfrm>
                    <a:off x="221" y="0"/>
                    <a:ext cx="5760" cy="2506"/>
                  </a:xfrm>
                  <a:prstGeom prst="rect">
                    <a:avLst/>
                  </a:prstGeom>
                  <a:noFill/>
                  <a:ln w="9525">
                    <a:noFill/>
                    <a:miter lim="800000"/>
                    <a:headEnd/>
                    <a:tailEnd/>
                  </a:ln>
                </p:spPr>
              </p:pic>
              <p:pic>
                <p:nvPicPr>
                  <p:cNvPr id="27" name="Picture 45" descr="TitleMaster-SideBar_252x960"/>
                  <p:cNvPicPr>
                    <a:picLocks noChangeAspect="1" noChangeArrowheads="1"/>
                  </p:cNvPicPr>
                  <p:nvPr userDrawn="1"/>
                </p:nvPicPr>
                <p:blipFill>
                  <a:blip r:embed="rId4"/>
                  <a:srcRect b="58"/>
                  <a:stretch>
                    <a:fillRect/>
                  </a:stretch>
                </p:blipFill>
                <p:spPr bwMode="gray">
                  <a:xfrm>
                    <a:off x="221" y="0"/>
                    <a:ext cx="1134" cy="2505"/>
                  </a:xfrm>
                  <a:prstGeom prst="rect">
                    <a:avLst/>
                  </a:prstGeom>
                  <a:noFill/>
                  <a:ln w="9525">
                    <a:noFill/>
                    <a:miter lim="800000"/>
                    <a:headEnd/>
                    <a:tailEnd/>
                  </a:ln>
                </p:spPr>
              </p:pic>
            </p:grpSp>
            <p:sp>
              <p:nvSpPr>
                <p:cNvPr id="24" name="Line 14"/>
                <p:cNvSpPr>
                  <a:spLocks noChangeShapeType="1"/>
                </p:cNvSpPr>
                <p:nvPr userDrawn="1"/>
              </p:nvSpPr>
              <p:spPr bwMode="gray">
                <a:xfrm>
                  <a:off x="1130" y="0"/>
                  <a:ext cx="0" cy="4320"/>
                </a:xfrm>
                <a:prstGeom prst="line">
                  <a:avLst/>
                </a:prstGeom>
                <a:noFill/>
                <a:ln w="15875">
                  <a:solidFill>
                    <a:srgbClr val="B9C9D7"/>
                  </a:solidFill>
                  <a:round/>
                  <a:headEnd/>
                  <a:tailEnd/>
                </a:ln>
                <a:effectLst/>
              </p:spPr>
              <p:txBody>
                <a:bodyPr/>
                <a:lstStyle/>
                <a:p>
                  <a:pPr algn="ctr">
                    <a:defRPr/>
                  </a:pPr>
                  <a:endParaRPr lang="en-US">
                    <a:cs typeface="+mn-cs"/>
                  </a:endParaRPr>
                </a:p>
              </p:txBody>
            </p:sp>
            <p:graphicFrame>
              <p:nvGraphicFramePr>
                <p:cNvPr id="25" name="Object 4"/>
                <p:cNvGraphicFramePr>
                  <a:graphicFrameLocks noChangeAspect="1"/>
                </p:cNvGraphicFramePr>
                <p:nvPr/>
              </p:nvGraphicFramePr>
              <p:xfrm>
                <a:off x="-2" y="2505"/>
                <a:ext cx="1136" cy="1815"/>
              </p:xfrm>
              <a:graphic>
                <a:graphicData uri="http://schemas.openxmlformats.org/presentationml/2006/ole">
                  <p:oleObj spid="_x0000_s475138" name="Image" r:id="rId7" imgW="2400000" imgH="3834921" progId="">
                    <p:embed/>
                  </p:oleObj>
                </a:graphicData>
              </a:graphic>
            </p:graphicFrame>
          </p:grpSp>
          <p:grpSp>
            <p:nvGrpSpPr>
              <p:cNvPr id="20" name="Group 15"/>
              <p:cNvGrpSpPr>
                <a:grpSpLocks/>
              </p:cNvGrpSpPr>
              <p:nvPr userDrawn="1"/>
            </p:nvGrpSpPr>
            <p:grpSpPr bwMode="auto">
              <a:xfrm>
                <a:off x="0" y="2505"/>
                <a:ext cx="5760" cy="0"/>
                <a:chOff x="0" y="2505"/>
                <a:chExt cx="5760" cy="0"/>
              </a:xfrm>
            </p:grpSpPr>
            <p:sp>
              <p:nvSpPr>
                <p:cNvPr id="21" name="Line 16"/>
                <p:cNvSpPr>
                  <a:spLocks noChangeShapeType="1"/>
                </p:cNvSpPr>
                <p:nvPr userDrawn="1"/>
              </p:nvSpPr>
              <p:spPr bwMode="gray">
                <a:xfrm>
                  <a:off x="1130" y="2505"/>
                  <a:ext cx="4630" cy="0"/>
                </a:xfrm>
                <a:prstGeom prst="line">
                  <a:avLst/>
                </a:prstGeom>
                <a:noFill/>
                <a:ln w="15875">
                  <a:solidFill>
                    <a:srgbClr val="99B1C5"/>
                  </a:solidFill>
                  <a:round/>
                  <a:headEnd/>
                  <a:tailEnd/>
                </a:ln>
                <a:effectLst/>
              </p:spPr>
              <p:txBody>
                <a:bodyPr/>
                <a:lstStyle/>
                <a:p>
                  <a:pPr algn="ctr">
                    <a:defRPr/>
                  </a:pPr>
                  <a:endParaRPr lang="en-US">
                    <a:cs typeface="+mn-cs"/>
                  </a:endParaRPr>
                </a:p>
              </p:txBody>
            </p:sp>
            <p:sp>
              <p:nvSpPr>
                <p:cNvPr id="22" name="Line 17"/>
                <p:cNvSpPr>
                  <a:spLocks noChangeShapeType="1"/>
                </p:cNvSpPr>
                <p:nvPr userDrawn="1"/>
              </p:nvSpPr>
              <p:spPr bwMode="gray">
                <a:xfrm>
                  <a:off x="0" y="2505"/>
                  <a:ext cx="1134" cy="0"/>
                </a:xfrm>
                <a:prstGeom prst="line">
                  <a:avLst/>
                </a:prstGeom>
                <a:noFill/>
                <a:ln w="15875">
                  <a:solidFill>
                    <a:srgbClr val="D2DCE6"/>
                  </a:solidFill>
                  <a:round/>
                  <a:headEnd/>
                  <a:tailEnd/>
                </a:ln>
                <a:effectLst/>
              </p:spPr>
              <p:txBody>
                <a:bodyPr/>
                <a:lstStyle/>
                <a:p>
                  <a:pPr algn="ctr">
                    <a:defRPr/>
                  </a:pPr>
                  <a:endParaRPr lang="en-US">
                    <a:cs typeface="+mn-cs"/>
                  </a:endParaRPr>
                </a:p>
              </p:txBody>
            </p:sp>
          </p:grpSp>
        </p:grpSp>
        <p:pic>
          <p:nvPicPr>
            <p:cNvPr id="18" name="Picture 50" descr="full_banner_1118"/>
            <p:cNvPicPr>
              <a:picLocks noChangeAspect="1" noChangeArrowheads="1"/>
            </p:cNvPicPr>
            <p:nvPr userDrawn="1"/>
          </p:nvPicPr>
          <p:blipFill>
            <a:blip r:embed="rId6"/>
            <a:srcRect/>
            <a:stretch>
              <a:fillRect/>
            </a:stretch>
          </p:blipFill>
          <p:spPr bwMode="gray">
            <a:xfrm>
              <a:off x="0" y="205"/>
              <a:ext cx="2254" cy="919"/>
            </a:xfrm>
            <a:prstGeom prst="rect">
              <a:avLst/>
            </a:prstGeom>
            <a:noFill/>
            <a:ln w="9525">
              <a:noFill/>
              <a:miter lim="800000"/>
              <a:headEnd/>
              <a:tailEnd/>
            </a:ln>
          </p:spPr>
        </p:pic>
      </p:grpSp>
      <p:grpSp>
        <p:nvGrpSpPr>
          <p:cNvPr id="28" name="Group 53"/>
          <p:cNvGrpSpPr>
            <a:grpSpLocks/>
          </p:cNvGrpSpPr>
          <p:nvPr userDrawn="1"/>
        </p:nvGrpSpPr>
        <p:grpSpPr bwMode="auto">
          <a:xfrm>
            <a:off x="-3175" y="0"/>
            <a:ext cx="9147175" cy="6858000"/>
            <a:chOff x="-2" y="0"/>
            <a:chExt cx="5762" cy="4320"/>
          </a:xfrm>
        </p:grpSpPr>
        <p:grpSp>
          <p:nvGrpSpPr>
            <p:cNvPr id="29" name="Group 52"/>
            <p:cNvGrpSpPr>
              <a:grpSpLocks/>
            </p:cNvGrpSpPr>
            <p:nvPr userDrawn="1"/>
          </p:nvGrpSpPr>
          <p:grpSpPr bwMode="auto">
            <a:xfrm>
              <a:off x="-2" y="0"/>
              <a:ext cx="5762" cy="4320"/>
              <a:chOff x="-2" y="0"/>
              <a:chExt cx="5762" cy="4320"/>
            </a:xfrm>
          </p:grpSpPr>
          <p:grpSp>
            <p:nvGrpSpPr>
              <p:cNvPr id="31" name="Group 51"/>
              <p:cNvGrpSpPr>
                <a:grpSpLocks/>
              </p:cNvGrpSpPr>
              <p:nvPr userDrawn="1"/>
            </p:nvGrpSpPr>
            <p:grpSpPr bwMode="auto">
              <a:xfrm>
                <a:off x="-2" y="0"/>
                <a:ext cx="5762" cy="4320"/>
                <a:chOff x="-2" y="0"/>
                <a:chExt cx="5762" cy="4320"/>
              </a:xfrm>
            </p:grpSpPr>
            <p:grpSp>
              <p:nvGrpSpPr>
                <p:cNvPr id="35" name="Group 43"/>
                <p:cNvGrpSpPr>
                  <a:grpSpLocks/>
                </p:cNvGrpSpPr>
                <p:nvPr userDrawn="1"/>
              </p:nvGrpSpPr>
              <p:grpSpPr bwMode="auto">
                <a:xfrm>
                  <a:off x="0" y="0"/>
                  <a:ext cx="5760" cy="2506"/>
                  <a:chOff x="221" y="0"/>
                  <a:chExt cx="5760" cy="2506"/>
                </a:xfrm>
              </p:grpSpPr>
              <p:pic>
                <p:nvPicPr>
                  <p:cNvPr id="38" name="Picture 44" descr="TitleImage-CITYSCAPE_1280x557x92dpi"/>
                  <p:cNvPicPr>
                    <a:picLocks noChangeAspect="1" noChangeArrowheads="1"/>
                  </p:cNvPicPr>
                  <p:nvPr userDrawn="1"/>
                </p:nvPicPr>
                <p:blipFill>
                  <a:blip r:embed="rId3"/>
                  <a:srcRect/>
                  <a:stretch>
                    <a:fillRect/>
                  </a:stretch>
                </p:blipFill>
                <p:spPr bwMode="gray">
                  <a:xfrm>
                    <a:off x="221" y="0"/>
                    <a:ext cx="5760" cy="2506"/>
                  </a:xfrm>
                  <a:prstGeom prst="rect">
                    <a:avLst/>
                  </a:prstGeom>
                  <a:noFill/>
                  <a:ln w="9525">
                    <a:noFill/>
                    <a:miter lim="800000"/>
                    <a:headEnd/>
                    <a:tailEnd/>
                  </a:ln>
                </p:spPr>
              </p:pic>
              <p:pic>
                <p:nvPicPr>
                  <p:cNvPr id="39" name="Picture 45" descr="TitleMaster-SideBar_252x960"/>
                  <p:cNvPicPr>
                    <a:picLocks noChangeAspect="1" noChangeArrowheads="1"/>
                  </p:cNvPicPr>
                  <p:nvPr userDrawn="1"/>
                </p:nvPicPr>
                <p:blipFill>
                  <a:blip r:embed="rId4"/>
                  <a:srcRect b="58"/>
                  <a:stretch>
                    <a:fillRect/>
                  </a:stretch>
                </p:blipFill>
                <p:spPr bwMode="gray">
                  <a:xfrm>
                    <a:off x="221" y="0"/>
                    <a:ext cx="1134" cy="2505"/>
                  </a:xfrm>
                  <a:prstGeom prst="rect">
                    <a:avLst/>
                  </a:prstGeom>
                  <a:noFill/>
                  <a:ln w="9525">
                    <a:noFill/>
                    <a:miter lim="800000"/>
                    <a:headEnd/>
                    <a:tailEnd/>
                  </a:ln>
                </p:spPr>
              </p:pic>
            </p:grpSp>
            <p:sp>
              <p:nvSpPr>
                <p:cNvPr id="36" name="Line 14"/>
                <p:cNvSpPr>
                  <a:spLocks noChangeShapeType="1"/>
                </p:cNvSpPr>
                <p:nvPr userDrawn="1"/>
              </p:nvSpPr>
              <p:spPr bwMode="gray">
                <a:xfrm>
                  <a:off x="1130" y="0"/>
                  <a:ext cx="0" cy="4320"/>
                </a:xfrm>
                <a:prstGeom prst="line">
                  <a:avLst/>
                </a:prstGeom>
                <a:noFill/>
                <a:ln w="15875">
                  <a:solidFill>
                    <a:srgbClr val="B9C9D7"/>
                  </a:solidFill>
                  <a:round/>
                  <a:headEnd/>
                  <a:tailEnd/>
                </a:ln>
                <a:effectLst/>
              </p:spPr>
              <p:txBody>
                <a:bodyPr/>
                <a:lstStyle/>
                <a:p>
                  <a:pPr algn="ctr">
                    <a:defRPr/>
                  </a:pPr>
                  <a:endParaRPr lang="en-US">
                    <a:cs typeface="+mn-cs"/>
                  </a:endParaRPr>
                </a:p>
              </p:txBody>
            </p:sp>
            <p:graphicFrame>
              <p:nvGraphicFramePr>
                <p:cNvPr id="37" name="Object 9"/>
                <p:cNvGraphicFramePr>
                  <a:graphicFrameLocks noChangeAspect="1"/>
                </p:cNvGraphicFramePr>
                <p:nvPr/>
              </p:nvGraphicFramePr>
              <p:xfrm>
                <a:off x="-2" y="2505"/>
                <a:ext cx="1136" cy="1815"/>
              </p:xfrm>
              <a:graphic>
                <a:graphicData uri="http://schemas.openxmlformats.org/presentationml/2006/ole">
                  <p:oleObj spid="_x0000_s475139" name="Image" r:id="rId8" imgW="2400000" imgH="3834921" progId="">
                    <p:embed/>
                  </p:oleObj>
                </a:graphicData>
              </a:graphic>
            </p:graphicFrame>
          </p:grpSp>
          <p:grpSp>
            <p:nvGrpSpPr>
              <p:cNvPr id="32" name="Group 38"/>
              <p:cNvGrpSpPr>
                <a:grpSpLocks/>
              </p:cNvGrpSpPr>
              <p:nvPr userDrawn="1"/>
            </p:nvGrpSpPr>
            <p:grpSpPr bwMode="auto">
              <a:xfrm>
                <a:off x="0" y="2505"/>
                <a:ext cx="5760" cy="0"/>
                <a:chOff x="0" y="2505"/>
                <a:chExt cx="5760" cy="0"/>
              </a:xfrm>
            </p:grpSpPr>
            <p:sp>
              <p:nvSpPr>
                <p:cNvPr id="33" name="Line 16"/>
                <p:cNvSpPr>
                  <a:spLocks noChangeShapeType="1"/>
                </p:cNvSpPr>
                <p:nvPr userDrawn="1"/>
              </p:nvSpPr>
              <p:spPr bwMode="gray">
                <a:xfrm>
                  <a:off x="1130" y="2505"/>
                  <a:ext cx="4630" cy="0"/>
                </a:xfrm>
                <a:prstGeom prst="line">
                  <a:avLst/>
                </a:prstGeom>
                <a:noFill/>
                <a:ln w="15875">
                  <a:solidFill>
                    <a:srgbClr val="99B1C5"/>
                  </a:solidFill>
                  <a:round/>
                  <a:headEnd/>
                  <a:tailEnd/>
                </a:ln>
                <a:effectLst/>
              </p:spPr>
              <p:txBody>
                <a:bodyPr/>
                <a:lstStyle/>
                <a:p>
                  <a:pPr algn="ctr">
                    <a:defRPr/>
                  </a:pPr>
                  <a:endParaRPr lang="en-US">
                    <a:cs typeface="+mn-cs"/>
                  </a:endParaRPr>
                </a:p>
              </p:txBody>
            </p:sp>
            <p:sp>
              <p:nvSpPr>
                <p:cNvPr id="34" name="Line 17"/>
                <p:cNvSpPr>
                  <a:spLocks noChangeShapeType="1"/>
                </p:cNvSpPr>
                <p:nvPr userDrawn="1"/>
              </p:nvSpPr>
              <p:spPr bwMode="gray">
                <a:xfrm>
                  <a:off x="0" y="2505"/>
                  <a:ext cx="1134" cy="0"/>
                </a:xfrm>
                <a:prstGeom prst="line">
                  <a:avLst/>
                </a:prstGeom>
                <a:noFill/>
                <a:ln w="15875">
                  <a:solidFill>
                    <a:srgbClr val="D2DCE6"/>
                  </a:solidFill>
                  <a:round/>
                  <a:headEnd/>
                  <a:tailEnd/>
                </a:ln>
                <a:effectLst/>
              </p:spPr>
              <p:txBody>
                <a:bodyPr/>
                <a:lstStyle/>
                <a:p>
                  <a:pPr algn="ctr">
                    <a:defRPr/>
                  </a:pPr>
                  <a:endParaRPr lang="en-US">
                    <a:cs typeface="+mn-cs"/>
                  </a:endParaRPr>
                </a:p>
              </p:txBody>
            </p:sp>
          </p:grpSp>
        </p:grpSp>
        <p:pic>
          <p:nvPicPr>
            <p:cNvPr id="30" name="Picture 50" descr="full_banner_1118"/>
            <p:cNvPicPr>
              <a:picLocks noChangeAspect="1" noChangeArrowheads="1"/>
            </p:cNvPicPr>
            <p:nvPr userDrawn="1"/>
          </p:nvPicPr>
          <p:blipFill>
            <a:blip r:embed="rId6"/>
            <a:srcRect/>
            <a:stretch>
              <a:fillRect/>
            </a:stretch>
          </p:blipFill>
          <p:spPr bwMode="gray">
            <a:xfrm>
              <a:off x="0" y="205"/>
              <a:ext cx="2254" cy="919"/>
            </a:xfrm>
            <a:prstGeom prst="rect">
              <a:avLst/>
            </a:prstGeom>
            <a:noFill/>
            <a:ln w="9525">
              <a:noFill/>
              <a:miter lim="800000"/>
              <a:headEnd/>
              <a:tailEnd/>
            </a:ln>
          </p:spPr>
        </p:pic>
      </p:grpSp>
      <p:pic>
        <p:nvPicPr>
          <p:cNvPr id="40" name="Picture 6"/>
          <p:cNvPicPr>
            <a:picLocks noChangeAspect="1" noChangeArrowheads="1"/>
          </p:cNvPicPr>
          <p:nvPr/>
        </p:nvPicPr>
        <p:blipFill>
          <a:blip r:embed="rId9"/>
          <a:srcRect/>
          <a:stretch>
            <a:fillRect/>
          </a:stretch>
        </p:blipFill>
        <p:spPr bwMode="gray">
          <a:xfrm>
            <a:off x="0" y="3175"/>
            <a:ext cx="1588" cy="1588"/>
          </a:xfrm>
          <a:prstGeom prst="rect">
            <a:avLst/>
          </a:prstGeom>
          <a:noFill/>
          <a:ln w="12700">
            <a:noFill/>
            <a:miter lim="800000"/>
            <a:headEnd/>
            <a:tailEnd/>
          </a:ln>
        </p:spPr>
      </p:pic>
      <p:pic>
        <p:nvPicPr>
          <p:cNvPr id="41" name="Picture 5"/>
          <p:cNvPicPr>
            <a:picLocks noChangeAspect="1" noChangeArrowheads="1"/>
          </p:cNvPicPr>
          <p:nvPr/>
        </p:nvPicPr>
        <p:blipFill>
          <a:blip r:embed="rId9"/>
          <a:srcRect/>
          <a:stretch>
            <a:fillRect/>
          </a:stretch>
        </p:blipFill>
        <p:spPr bwMode="gray">
          <a:xfrm>
            <a:off x="0" y="3175"/>
            <a:ext cx="1588" cy="1588"/>
          </a:xfrm>
          <a:prstGeom prst="rect">
            <a:avLst/>
          </a:prstGeom>
          <a:noFill/>
          <a:ln w="12700">
            <a:noFill/>
            <a:miter lim="800000"/>
            <a:headEnd/>
            <a:tailEnd/>
          </a:ln>
        </p:spPr>
      </p:pic>
      <p:pic>
        <p:nvPicPr>
          <p:cNvPr id="42" name="Picture 6"/>
          <p:cNvPicPr>
            <a:picLocks noChangeAspect="1" noChangeArrowheads="1"/>
          </p:cNvPicPr>
          <p:nvPr/>
        </p:nvPicPr>
        <p:blipFill>
          <a:blip r:embed="rId9"/>
          <a:srcRect/>
          <a:stretch>
            <a:fillRect/>
          </a:stretch>
        </p:blipFill>
        <p:spPr bwMode="gray">
          <a:xfrm>
            <a:off x="0" y="3175"/>
            <a:ext cx="1588" cy="1588"/>
          </a:xfrm>
          <a:prstGeom prst="rect">
            <a:avLst/>
          </a:prstGeom>
          <a:noFill/>
          <a:ln w="12700">
            <a:noFill/>
            <a:miter lim="800000"/>
            <a:headEnd/>
            <a:tailEnd/>
          </a:ln>
        </p:spPr>
      </p:pic>
      <p:pic>
        <p:nvPicPr>
          <p:cNvPr id="43" name="Picture 7"/>
          <p:cNvPicPr>
            <a:picLocks noChangeAspect="1" noChangeArrowheads="1"/>
          </p:cNvPicPr>
          <p:nvPr/>
        </p:nvPicPr>
        <p:blipFill>
          <a:blip r:embed="rId9"/>
          <a:srcRect/>
          <a:stretch>
            <a:fillRect/>
          </a:stretch>
        </p:blipFill>
        <p:spPr bwMode="gray">
          <a:xfrm>
            <a:off x="0" y="3175"/>
            <a:ext cx="1588" cy="1588"/>
          </a:xfrm>
          <a:prstGeom prst="rect">
            <a:avLst/>
          </a:prstGeom>
          <a:noFill/>
          <a:ln w="12700">
            <a:noFill/>
            <a:miter lim="800000"/>
            <a:headEnd/>
            <a:tailEnd/>
          </a:ln>
        </p:spPr>
      </p:pic>
      <p:pic>
        <p:nvPicPr>
          <p:cNvPr id="44" name="Picture 8"/>
          <p:cNvPicPr>
            <a:picLocks noChangeAspect="1" noChangeArrowheads="1"/>
          </p:cNvPicPr>
          <p:nvPr/>
        </p:nvPicPr>
        <p:blipFill>
          <a:blip r:embed="rId9"/>
          <a:srcRect/>
          <a:stretch>
            <a:fillRect/>
          </a:stretch>
        </p:blipFill>
        <p:spPr bwMode="gray">
          <a:xfrm>
            <a:off x="-3175" y="3976688"/>
            <a:ext cx="1803400" cy="2881312"/>
          </a:xfrm>
          <a:prstGeom prst="rect">
            <a:avLst/>
          </a:prstGeom>
          <a:noFill/>
          <a:ln w="12700">
            <a:noFill/>
            <a:miter lim="800000"/>
            <a:headEnd/>
            <a:tailEnd/>
          </a:ln>
        </p:spPr>
      </p:pic>
      <p:pic>
        <p:nvPicPr>
          <p:cNvPr id="45" name="Picture 10"/>
          <p:cNvPicPr>
            <a:picLocks noChangeAspect="1" noChangeArrowheads="1"/>
          </p:cNvPicPr>
          <p:nvPr userDrawn="1"/>
        </p:nvPicPr>
        <p:blipFill>
          <a:blip r:embed="rId9"/>
          <a:srcRect/>
          <a:stretch>
            <a:fillRect/>
          </a:stretch>
        </p:blipFill>
        <p:spPr bwMode="gray">
          <a:xfrm>
            <a:off x="0" y="3175"/>
            <a:ext cx="1588" cy="1588"/>
          </a:xfrm>
          <a:prstGeom prst="rect">
            <a:avLst/>
          </a:prstGeom>
          <a:noFill/>
          <a:ln w="12700">
            <a:noFill/>
            <a:miter lim="800000"/>
            <a:headEnd/>
            <a:tailEnd/>
          </a:ln>
        </p:spPr>
      </p:pic>
      <p:pic>
        <p:nvPicPr>
          <p:cNvPr id="46" name="Picture 10"/>
          <p:cNvPicPr>
            <a:picLocks noChangeAspect="1" noChangeArrowheads="1"/>
          </p:cNvPicPr>
          <p:nvPr userDrawn="1"/>
        </p:nvPicPr>
        <p:blipFill>
          <a:blip r:embed="rId9"/>
          <a:srcRect/>
          <a:stretch>
            <a:fillRect/>
          </a:stretch>
        </p:blipFill>
        <p:spPr bwMode="gray">
          <a:xfrm>
            <a:off x="0" y="3175"/>
            <a:ext cx="1588" cy="1588"/>
          </a:xfrm>
          <a:prstGeom prst="rect">
            <a:avLst/>
          </a:prstGeom>
          <a:noFill/>
          <a:ln w="12700">
            <a:noFill/>
            <a:miter lim="800000"/>
            <a:headEnd/>
            <a:tailEnd/>
          </a:ln>
        </p:spPr>
      </p:pic>
      <p:pic>
        <p:nvPicPr>
          <p:cNvPr id="47" name="Picture 11"/>
          <p:cNvPicPr>
            <a:picLocks noChangeAspect="1" noChangeArrowheads="1"/>
          </p:cNvPicPr>
          <p:nvPr userDrawn="1"/>
        </p:nvPicPr>
        <p:blipFill>
          <a:blip r:embed="rId9"/>
          <a:srcRect/>
          <a:stretch>
            <a:fillRect/>
          </a:stretch>
        </p:blipFill>
        <p:spPr bwMode="gray">
          <a:xfrm>
            <a:off x="0" y="3175"/>
            <a:ext cx="1588" cy="1588"/>
          </a:xfrm>
          <a:prstGeom prst="rect">
            <a:avLst/>
          </a:prstGeom>
          <a:noFill/>
          <a:ln w="12700">
            <a:noFill/>
            <a:miter lim="800000"/>
            <a:headEnd/>
            <a:tailEnd/>
          </a:ln>
        </p:spPr>
      </p:pic>
      <p:pic>
        <p:nvPicPr>
          <p:cNvPr id="48" name="Picture 12"/>
          <p:cNvPicPr>
            <a:picLocks noChangeAspect="1" noChangeArrowheads="1"/>
          </p:cNvPicPr>
          <p:nvPr userDrawn="1"/>
        </p:nvPicPr>
        <p:blipFill>
          <a:blip r:embed="rId9"/>
          <a:srcRect/>
          <a:stretch>
            <a:fillRect/>
          </a:stretch>
        </p:blipFill>
        <p:spPr bwMode="gray">
          <a:xfrm>
            <a:off x="0" y="3175"/>
            <a:ext cx="1588" cy="1588"/>
          </a:xfrm>
          <a:prstGeom prst="rect">
            <a:avLst/>
          </a:prstGeom>
          <a:noFill/>
          <a:ln w="12700">
            <a:noFill/>
            <a:miter lim="800000"/>
            <a:headEnd/>
            <a:tailEnd/>
          </a:ln>
        </p:spPr>
      </p:pic>
      <p:pic>
        <p:nvPicPr>
          <p:cNvPr id="49" name="Picture 13"/>
          <p:cNvPicPr>
            <a:picLocks noChangeAspect="1" noChangeArrowheads="1"/>
          </p:cNvPicPr>
          <p:nvPr userDrawn="1"/>
        </p:nvPicPr>
        <p:blipFill>
          <a:blip r:embed="rId9"/>
          <a:srcRect/>
          <a:stretch>
            <a:fillRect/>
          </a:stretch>
        </p:blipFill>
        <p:spPr bwMode="gray">
          <a:xfrm>
            <a:off x="0" y="3175"/>
            <a:ext cx="1588" cy="1588"/>
          </a:xfrm>
          <a:prstGeom prst="rect">
            <a:avLst/>
          </a:prstGeom>
          <a:noFill/>
          <a:ln w="12700">
            <a:noFill/>
            <a:miter lim="800000"/>
            <a:headEnd/>
            <a:tailEnd/>
          </a:ln>
        </p:spPr>
      </p:pic>
      <p:pic>
        <p:nvPicPr>
          <p:cNvPr id="50" name="Picture 14"/>
          <p:cNvPicPr>
            <a:picLocks noChangeAspect="1" noChangeArrowheads="1"/>
          </p:cNvPicPr>
          <p:nvPr userDrawn="1"/>
        </p:nvPicPr>
        <p:blipFill>
          <a:blip r:embed="rId9"/>
          <a:srcRect/>
          <a:stretch>
            <a:fillRect/>
          </a:stretch>
        </p:blipFill>
        <p:spPr bwMode="gray">
          <a:xfrm>
            <a:off x="-3175" y="3976688"/>
            <a:ext cx="1803400" cy="2881312"/>
          </a:xfrm>
          <a:prstGeom prst="rect">
            <a:avLst/>
          </a:prstGeom>
          <a:noFill/>
          <a:ln w="12700">
            <a:noFill/>
            <a:miter lim="800000"/>
            <a:headEnd/>
            <a:tailEnd/>
          </a:ln>
        </p:spPr>
      </p:pic>
      <p:sp>
        <p:nvSpPr>
          <p:cNvPr id="3075" name="Rectangle 3"/>
          <p:cNvSpPr>
            <a:spLocks noGrp="1" noChangeArrowheads="1"/>
          </p:cNvSpPr>
          <p:nvPr>
            <p:ph type="ctrTitle"/>
          </p:nvPr>
        </p:nvSpPr>
        <p:spPr bwMode="gray">
          <a:xfrm>
            <a:off x="2033590" y="4340225"/>
            <a:ext cx="6888160" cy="914400"/>
          </a:xfrm>
        </p:spPr>
        <p:txBody>
          <a:bodyPr/>
          <a:lstStyle>
            <a:lvl1pPr>
              <a:defRPr>
                <a:solidFill>
                  <a:schemeClr val="tx1"/>
                </a:solidFill>
              </a:defRPr>
            </a:lvl1pPr>
          </a:lstStyle>
          <a:p>
            <a:r>
              <a:rPr lang="en-US" smtClean="0"/>
              <a:t>Click to edit Master title style</a:t>
            </a:r>
            <a:endParaRPr lang="en-US"/>
          </a:p>
        </p:txBody>
      </p:sp>
      <p:sp>
        <p:nvSpPr>
          <p:cNvPr id="3076" name="Rectangle 4"/>
          <p:cNvSpPr>
            <a:spLocks noGrp="1" noChangeArrowheads="1"/>
          </p:cNvSpPr>
          <p:nvPr>
            <p:ph type="subTitle" idx="1"/>
          </p:nvPr>
        </p:nvSpPr>
        <p:spPr bwMode="gray">
          <a:xfrm>
            <a:off x="2033590" y="5494338"/>
            <a:ext cx="6888160" cy="890587"/>
          </a:xfrm>
        </p:spPr>
        <p:txBody>
          <a:bodyPr/>
          <a:lstStyle>
            <a:lvl1pPr marL="0" indent="0">
              <a:buFontTx/>
              <a:buNone/>
              <a:defRPr sz="19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TextBox 7"/>
          <p:cNvSpPr txBox="1"/>
          <p:nvPr userDrawn="1"/>
        </p:nvSpPr>
        <p:spPr bwMode="auto">
          <a:xfrm>
            <a:off x="2759075" y="6581775"/>
            <a:ext cx="7497763" cy="276225"/>
          </a:xfrm>
          <a:prstGeom prst="rect">
            <a:avLst/>
          </a:prstGeom>
          <a:noFill/>
          <a:ln w="12700" algn="ctr">
            <a:noFill/>
            <a:miter lim="800000"/>
            <a:headEnd/>
            <a:tailEnd/>
          </a:ln>
          <a:effectLst/>
        </p:spPr>
        <p:txBody>
          <a:bodyPr>
            <a:spAutoFit/>
          </a:bodyPr>
          <a:lstStyle/>
          <a:p>
            <a:pPr algn="ctr">
              <a:spcBef>
                <a:spcPct val="50000"/>
              </a:spcBef>
              <a:defRPr/>
            </a:pPr>
            <a:r>
              <a:rPr lang="en-US" sz="1200" b="1" dirty="0"/>
              <a:t>Symantec Partner Summit 2009, Riga</a:t>
            </a:r>
          </a:p>
        </p:txBody>
      </p:sp>
      <p:sp>
        <p:nvSpPr>
          <p:cNvPr id="23" name="Text Placeholder 22"/>
          <p:cNvSpPr>
            <a:spLocks noGrp="1"/>
          </p:cNvSpPr>
          <p:nvPr>
            <p:ph type="body" sz="quarter" idx="14"/>
          </p:nvPr>
        </p:nvSpPr>
        <p:spPr>
          <a:xfrm>
            <a:off x="1352549" y="1947671"/>
            <a:ext cx="7058026" cy="3033903"/>
          </a:xfrm>
        </p:spPr>
        <p:txBody>
          <a:bodyPr/>
          <a:lstStyle>
            <a:lvl1pPr marL="0" indent="0">
              <a:lnSpc>
                <a:spcPct val="120000"/>
              </a:lnSpc>
              <a:spcAft>
                <a:spcPts val="0"/>
              </a:spcAft>
              <a:buNone/>
              <a:defRPr sz="3200" baseline="0"/>
            </a:lvl1pPr>
          </a:lstStyle>
          <a:p>
            <a:pPr lvl="0"/>
            <a:r>
              <a:rPr lang="en-US" smtClean="0"/>
              <a:t>Click to edit Master text styles</a:t>
            </a:r>
          </a:p>
        </p:txBody>
      </p:sp>
      <p:sp>
        <p:nvSpPr>
          <p:cNvPr id="9" name="Text Placeholder 8"/>
          <p:cNvSpPr>
            <a:spLocks noGrp="1" noChangeAspect="1"/>
          </p:cNvSpPr>
          <p:nvPr>
            <p:ph type="body" sz="quarter" idx="16"/>
          </p:nvPr>
        </p:nvSpPr>
        <p:spPr>
          <a:xfrm>
            <a:off x="7277100" y="3857625"/>
            <a:ext cx="484632" cy="374904"/>
          </a:xfrm>
          <a:blipFill>
            <a:blip r:embed="rId2"/>
            <a:stretch>
              <a:fillRect/>
            </a:stretch>
          </a:blipFill>
        </p:spPr>
        <p:txBody>
          <a:bodyPr/>
          <a:lstStyle>
            <a:lvl1pPr marL="0" indent="0">
              <a:buNone/>
              <a:defRPr sz="800"/>
            </a:lvl1pPr>
          </a:lstStyle>
          <a:p>
            <a:pPr lvl="0"/>
            <a:r>
              <a:rPr lang="en-US" smtClean="0"/>
              <a:t>Click to edit Master text styles</a:t>
            </a:r>
          </a:p>
        </p:txBody>
      </p:sp>
      <p:sp>
        <p:nvSpPr>
          <p:cNvPr id="10" name="Text Placeholder 8"/>
          <p:cNvSpPr>
            <a:spLocks noGrp="1" noChangeAspect="1"/>
          </p:cNvSpPr>
          <p:nvPr>
            <p:ph type="body" sz="quarter" idx="18"/>
          </p:nvPr>
        </p:nvSpPr>
        <p:spPr>
          <a:xfrm>
            <a:off x="818388" y="1938528"/>
            <a:ext cx="484632" cy="374904"/>
          </a:xfrm>
          <a:blipFill>
            <a:blip r:embed="rId3"/>
            <a:stretch>
              <a:fillRect/>
            </a:stretch>
          </a:blipFill>
        </p:spPr>
        <p:txBody>
          <a:bodyPr/>
          <a:lstStyle>
            <a:lvl1pPr marL="0" indent="0">
              <a:buNone/>
              <a:defRPr sz="800"/>
            </a:lvl1pPr>
          </a:lstStyle>
          <a:p>
            <a:pPr lvl="0"/>
            <a:r>
              <a:rPr lang="en-US" smtClean="0"/>
              <a:t>Click to edit Master text styles</a:t>
            </a:r>
          </a:p>
        </p:txBody>
      </p:sp>
      <p:sp>
        <p:nvSpPr>
          <p:cNvPr id="25" name="Text Placeholder 24"/>
          <p:cNvSpPr>
            <a:spLocks noGrp="1"/>
          </p:cNvSpPr>
          <p:nvPr>
            <p:ph type="body" sz="quarter" idx="15"/>
          </p:nvPr>
        </p:nvSpPr>
        <p:spPr>
          <a:xfrm>
            <a:off x="4415028" y="5084420"/>
            <a:ext cx="3716592" cy="914400"/>
          </a:xfrm>
        </p:spPr>
        <p:txBody>
          <a:bodyPr/>
          <a:lstStyle>
            <a:lvl1pPr marL="0" indent="0">
              <a:buNone/>
              <a:defRPr sz="2000" b="1" i="1" baseline="0">
                <a:solidFill>
                  <a:srgbClr val="678BA8"/>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smtClean="0"/>
              <a:t>Click to edit Master text styles</a:t>
            </a:r>
          </a:p>
        </p:txBody>
      </p:sp>
      <p:sp>
        <p:nvSpPr>
          <p:cNvPr id="7" name="Rectangle 5"/>
          <p:cNvSpPr>
            <a:spLocks noGrp="1" noChangeArrowheads="1"/>
          </p:cNvSpPr>
          <p:nvPr>
            <p:ph type="ftr" sz="quarter" idx="19"/>
          </p:nvPr>
        </p:nvSpPr>
        <p:spPr/>
        <p:txBody>
          <a:bodyPr/>
          <a:lstStyle>
            <a:lvl1pPr>
              <a:defRPr>
                <a:solidFill>
                  <a:srgbClr val="FFFFFF"/>
                </a:solidFill>
              </a:defRPr>
            </a:lvl1pPr>
          </a:lstStyle>
          <a:p>
            <a:pPr>
              <a:defRPr/>
            </a:pPr>
            <a:r>
              <a:rPr lang="en-US"/>
              <a:t>Presentation Identifier Goes Here</a:t>
            </a:r>
          </a:p>
        </p:txBody>
      </p:sp>
      <p:sp>
        <p:nvSpPr>
          <p:cNvPr id="8" name="Rectangle 6"/>
          <p:cNvSpPr>
            <a:spLocks noGrp="1" noChangeArrowheads="1"/>
          </p:cNvSpPr>
          <p:nvPr>
            <p:ph type="sldNum" sz="quarter" idx="20"/>
          </p:nvPr>
        </p:nvSpPr>
        <p:spPr/>
        <p:txBody>
          <a:bodyPr/>
          <a:lstStyle>
            <a:lvl1pPr>
              <a:defRPr/>
            </a:lvl1pPr>
          </a:lstStyle>
          <a:p>
            <a:pPr>
              <a:defRPr/>
            </a:pPr>
            <a:fld id="{FC8412B9-E388-4B20-8790-029B9C10D52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7" name="TextBox 10"/>
          <p:cNvSpPr txBox="1"/>
          <p:nvPr userDrawn="1"/>
        </p:nvSpPr>
        <p:spPr bwMode="auto">
          <a:xfrm>
            <a:off x="2759075" y="6581775"/>
            <a:ext cx="7497763" cy="276225"/>
          </a:xfrm>
          <a:prstGeom prst="rect">
            <a:avLst/>
          </a:prstGeom>
          <a:noFill/>
          <a:ln w="12700" algn="ctr">
            <a:noFill/>
            <a:miter lim="800000"/>
            <a:headEnd/>
            <a:tailEnd/>
          </a:ln>
          <a:effectLst/>
        </p:spPr>
        <p:txBody>
          <a:bodyPr>
            <a:spAutoFit/>
          </a:bodyPr>
          <a:lstStyle/>
          <a:p>
            <a:pPr algn="ctr">
              <a:spcBef>
                <a:spcPct val="50000"/>
              </a:spcBef>
              <a:defRPr/>
            </a:pPr>
            <a:r>
              <a:rPr lang="en-US" sz="1200" b="1" dirty="0"/>
              <a:t>Symantec Partner Summit 2009, Riga</a:t>
            </a:r>
          </a:p>
        </p:txBody>
      </p:sp>
      <p:sp>
        <p:nvSpPr>
          <p:cNvPr id="25" name="Text Placeholder 24"/>
          <p:cNvSpPr>
            <a:spLocks noGrp="1"/>
          </p:cNvSpPr>
          <p:nvPr>
            <p:ph type="body" sz="quarter" idx="15"/>
          </p:nvPr>
        </p:nvSpPr>
        <p:spPr>
          <a:xfrm>
            <a:off x="626808" y="4558797"/>
            <a:ext cx="3221292" cy="914400"/>
          </a:xfrm>
        </p:spPr>
        <p:txBody>
          <a:bodyPr/>
          <a:lstStyle>
            <a:lvl1pPr marL="0" indent="0">
              <a:buNone/>
              <a:defRPr sz="1800" b="1" i="1" baseline="0">
                <a:solidFill>
                  <a:srgbClr val="678BA8"/>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smtClean="0"/>
              <a:t>Click to edit Master text styles</a:t>
            </a:r>
          </a:p>
        </p:txBody>
      </p:sp>
      <p:sp>
        <p:nvSpPr>
          <p:cNvPr id="23" name="Text Placeholder 22"/>
          <p:cNvSpPr>
            <a:spLocks noGrp="1"/>
          </p:cNvSpPr>
          <p:nvPr>
            <p:ph type="body" sz="quarter" idx="14"/>
          </p:nvPr>
        </p:nvSpPr>
        <p:spPr>
          <a:xfrm>
            <a:off x="4152900" y="1790700"/>
            <a:ext cx="4238625" cy="3886200"/>
          </a:xfrm>
        </p:spPr>
        <p:txBody>
          <a:bodyPr/>
          <a:lstStyle>
            <a:lvl1pPr marL="0" indent="0">
              <a:lnSpc>
                <a:spcPct val="120000"/>
              </a:lnSpc>
              <a:spcAft>
                <a:spcPts val="0"/>
              </a:spcAft>
              <a:buNone/>
              <a:defRPr sz="3000" baseline="0"/>
            </a:lvl1pPr>
          </a:lstStyle>
          <a:p>
            <a:pPr lvl="0"/>
            <a:r>
              <a:rPr lang="en-US" smtClean="0"/>
              <a:t>Click to edit Master text styles</a:t>
            </a:r>
          </a:p>
        </p:txBody>
      </p:sp>
      <p:sp>
        <p:nvSpPr>
          <p:cNvPr id="27" name="Picture Placeholder 26"/>
          <p:cNvSpPr>
            <a:spLocks noGrp="1"/>
          </p:cNvSpPr>
          <p:nvPr>
            <p:ph type="pic" sz="quarter" idx="16"/>
          </p:nvPr>
        </p:nvSpPr>
        <p:spPr>
          <a:xfrm>
            <a:off x="621792" y="1913763"/>
            <a:ext cx="2002536" cy="2331720"/>
          </a:xfrm>
          <a:prstGeom prst="roundRect">
            <a:avLst>
              <a:gd name="adj" fmla="val 6273"/>
            </a:avLst>
          </a:prstGeom>
          <a:ln>
            <a:solidFill>
              <a:schemeClr val="bg2"/>
            </a:solidFill>
          </a:ln>
        </p:spPr>
        <p:txBody>
          <a:bodyPr anchor="ctr"/>
          <a:lstStyle>
            <a:lvl1pPr marL="0" indent="0" algn="ctr">
              <a:buNone/>
              <a:defRPr/>
            </a:lvl1pPr>
          </a:lstStyle>
          <a:p>
            <a:pPr lvl="0"/>
            <a:r>
              <a:rPr lang="en-US" noProof="0" smtClean="0"/>
              <a:t>Click icon to add picture</a:t>
            </a:r>
            <a:endParaRPr lang="en-US" noProof="0" dirty="0"/>
          </a:p>
        </p:txBody>
      </p:sp>
      <p:sp>
        <p:nvSpPr>
          <p:cNvPr id="9" name="Text Placeholder 8"/>
          <p:cNvSpPr>
            <a:spLocks noGrp="1" noChangeAspect="1"/>
          </p:cNvSpPr>
          <p:nvPr>
            <p:ph type="body" sz="quarter" idx="17"/>
          </p:nvPr>
        </p:nvSpPr>
        <p:spPr>
          <a:xfrm>
            <a:off x="7820025" y="5200650"/>
            <a:ext cx="484632" cy="374904"/>
          </a:xfrm>
          <a:blipFill>
            <a:blip r:embed="rId2"/>
            <a:stretch>
              <a:fillRect/>
            </a:stretch>
          </a:blipFill>
        </p:spPr>
        <p:txBody>
          <a:bodyPr/>
          <a:lstStyle>
            <a:lvl1pPr marL="0" indent="0">
              <a:buNone/>
              <a:defRPr sz="800"/>
            </a:lvl1pPr>
          </a:lstStyle>
          <a:p>
            <a:pPr lvl="0"/>
            <a:r>
              <a:rPr lang="en-US" smtClean="0"/>
              <a:t>Click to edit Master text styles</a:t>
            </a:r>
          </a:p>
        </p:txBody>
      </p:sp>
      <p:sp>
        <p:nvSpPr>
          <p:cNvPr id="10" name="Text Placeholder 8"/>
          <p:cNvSpPr>
            <a:spLocks noGrp="1" noChangeAspect="1"/>
          </p:cNvSpPr>
          <p:nvPr>
            <p:ph type="body" sz="quarter" idx="18"/>
          </p:nvPr>
        </p:nvSpPr>
        <p:spPr>
          <a:xfrm>
            <a:off x="3675888" y="1938528"/>
            <a:ext cx="484632" cy="374904"/>
          </a:xfrm>
          <a:blipFill>
            <a:blip r:embed="rId3"/>
            <a:stretch>
              <a:fillRect/>
            </a:stretch>
          </a:blipFill>
        </p:spPr>
        <p:txBody>
          <a:bodyPr/>
          <a:lstStyle>
            <a:lvl1pPr marL="0" indent="0">
              <a:buNone/>
              <a:defRPr sz="800"/>
            </a:lvl1pPr>
          </a:lstStyle>
          <a:p>
            <a:pPr lvl="0"/>
            <a:r>
              <a:rPr lang="en-US" smtClean="0"/>
              <a:t>Click to edit Master text styles</a:t>
            </a:r>
          </a:p>
        </p:txBody>
      </p:sp>
      <p:sp>
        <p:nvSpPr>
          <p:cNvPr id="8" name="Rectangle 5"/>
          <p:cNvSpPr>
            <a:spLocks noGrp="1" noChangeArrowheads="1"/>
          </p:cNvSpPr>
          <p:nvPr>
            <p:ph type="ftr" sz="quarter" idx="19"/>
          </p:nvPr>
        </p:nvSpPr>
        <p:spPr/>
        <p:txBody>
          <a:bodyPr/>
          <a:lstStyle>
            <a:lvl1pPr>
              <a:defRPr>
                <a:solidFill>
                  <a:srgbClr val="FFFFFF"/>
                </a:solidFill>
              </a:defRPr>
            </a:lvl1pPr>
          </a:lstStyle>
          <a:p>
            <a:pPr>
              <a:defRPr/>
            </a:pPr>
            <a:r>
              <a:rPr lang="en-US"/>
              <a:t>Presentation Identifier Goes Here</a:t>
            </a:r>
          </a:p>
        </p:txBody>
      </p:sp>
      <p:sp>
        <p:nvSpPr>
          <p:cNvPr id="11" name="Rectangle 6"/>
          <p:cNvSpPr>
            <a:spLocks noGrp="1" noChangeArrowheads="1"/>
          </p:cNvSpPr>
          <p:nvPr>
            <p:ph type="sldNum" sz="quarter" idx="20"/>
          </p:nvPr>
        </p:nvSpPr>
        <p:spPr/>
        <p:txBody>
          <a:bodyPr/>
          <a:lstStyle>
            <a:lvl1pPr>
              <a:defRPr/>
            </a:lvl1pPr>
          </a:lstStyle>
          <a:p>
            <a:pPr>
              <a:defRPr/>
            </a:pPr>
            <a:fld id="{43797EAD-265F-4EA7-AAE3-0F29EF043E7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TextBox 11"/>
          <p:cNvSpPr txBox="1"/>
          <p:nvPr userDrawn="1"/>
        </p:nvSpPr>
        <p:spPr bwMode="auto">
          <a:xfrm>
            <a:off x="2759075" y="6581775"/>
            <a:ext cx="7497763" cy="276225"/>
          </a:xfrm>
          <a:prstGeom prst="rect">
            <a:avLst/>
          </a:prstGeom>
          <a:noFill/>
          <a:ln w="12700" algn="ctr">
            <a:noFill/>
            <a:miter lim="800000"/>
            <a:headEnd/>
            <a:tailEnd/>
          </a:ln>
          <a:effectLst/>
        </p:spPr>
        <p:txBody>
          <a:bodyPr>
            <a:spAutoFit/>
          </a:bodyPr>
          <a:lstStyle/>
          <a:p>
            <a:pPr algn="ctr">
              <a:spcBef>
                <a:spcPct val="50000"/>
              </a:spcBef>
              <a:defRPr/>
            </a:pPr>
            <a:r>
              <a:rPr lang="en-US" sz="1200" b="1" dirty="0"/>
              <a:t>Symantec Partner Summit 2009, Riga</a:t>
            </a:r>
          </a:p>
        </p:txBody>
      </p:sp>
      <p:sp>
        <p:nvSpPr>
          <p:cNvPr id="3" name="Text Placeholder 2"/>
          <p:cNvSpPr>
            <a:spLocks noGrp="1"/>
          </p:cNvSpPr>
          <p:nvPr>
            <p:ph type="body" idx="1"/>
          </p:nvPr>
        </p:nvSpPr>
        <p:spPr>
          <a:xfrm>
            <a:off x="230188" y="1344706"/>
            <a:ext cx="4267200" cy="830170"/>
          </a:xfrm>
        </p:spPr>
        <p:txBody>
          <a:bodyPr anchor="b"/>
          <a:lstStyle>
            <a:lvl1pPr marL="0" indent="0">
              <a:buNone/>
              <a:defRPr sz="2400" b="1"/>
            </a:lvl1pPr>
            <a:lvl2pPr marL="457096" indent="0">
              <a:buNone/>
              <a:defRPr sz="2000" b="1"/>
            </a:lvl2pPr>
            <a:lvl3pPr marL="914192" indent="0">
              <a:buNone/>
              <a:defRPr sz="1800" b="1"/>
            </a:lvl3pPr>
            <a:lvl4pPr marL="1371288" indent="0">
              <a:buNone/>
              <a:defRPr sz="1600" b="1"/>
            </a:lvl4pPr>
            <a:lvl5pPr marL="1828385" indent="0">
              <a:buNone/>
              <a:defRPr sz="1600" b="1"/>
            </a:lvl5pPr>
            <a:lvl6pPr marL="2285480" indent="0">
              <a:buNone/>
              <a:defRPr sz="1600" b="1"/>
            </a:lvl6pPr>
            <a:lvl7pPr marL="2742577" indent="0">
              <a:buNone/>
              <a:defRPr sz="1600" b="1"/>
            </a:lvl7pPr>
            <a:lvl8pPr marL="3199673" indent="0">
              <a:buNone/>
              <a:defRPr sz="1600" b="1"/>
            </a:lvl8pPr>
            <a:lvl9pPr marL="365676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30188" y="2239424"/>
            <a:ext cx="4267200" cy="4107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344706"/>
            <a:ext cx="4276724" cy="830170"/>
          </a:xfrm>
        </p:spPr>
        <p:txBody>
          <a:bodyPr anchor="b"/>
          <a:lstStyle>
            <a:lvl1pPr marL="0" indent="0">
              <a:buNone/>
              <a:defRPr sz="2400" b="1"/>
            </a:lvl1pPr>
            <a:lvl2pPr marL="457096" indent="0">
              <a:buNone/>
              <a:defRPr sz="2000" b="1"/>
            </a:lvl2pPr>
            <a:lvl3pPr marL="914192" indent="0">
              <a:buNone/>
              <a:defRPr sz="1800" b="1"/>
            </a:lvl3pPr>
            <a:lvl4pPr marL="1371288" indent="0">
              <a:buNone/>
              <a:defRPr sz="1600" b="1"/>
            </a:lvl4pPr>
            <a:lvl5pPr marL="1828385" indent="0">
              <a:buNone/>
              <a:defRPr sz="1600" b="1"/>
            </a:lvl5pPr>
            <a:lvl6pPr marL="2285480" indent="0">
              <a:buNone/>
              <a:defRPr sz="1600" b="1"/>
            </a:lvl6pPr>
            <a:lvl7pPr marL="2742577" indent="0">
              <a:buNone/>
              <a:defRPr sz="1600" b="1"/>
            </a:lvl7pPr>
            <a:lvl8pPr marL="3199673" indent="0">
              <a:buNone/>
              <a:defRPr sz="1600" b="1"/>
            </a:lvl8pPr>
            <a:lvl9pPr marL="365676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39424"/>
            <a:ext cx="4276724" cy="4107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noGrp="1" noChangeArrowheads="1"/>
          </p:cNvSpPr>
          <p:nvPr>
            <p:ph type="title"/>
          </p:nvPr>
        </p:nvSpPr>
        <p:spPr bwMode="white">
          <a:xfrm>
            <a:off x="230187" y="130884"/>
            <a:ext cx="6611937" cy="9525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8" name="Rectangle 5"/>
          <p:cNvSpPr>
            <a:spLocks noGrp="1" noChangeArrowheads="1"/>
          </p:cNvSpPr>
          <p:nvPr>
            <p:ph type="ftr" sz="quarter" idx="10"/>
          </p:nvPr>
        </p:nvSpPr>
        <p:spPr/>
        <p:txBody>
          <a:bodyPr/>
          <a:lstStyle>
            <a:lvl1pPr>
              <a:defRPr/>
            </a:lvl1pPr>
          </a:lstStyle>
          <a:p>
            <a:pPr>
              <a:defRPr/>
            </a:pPr>
            <a:r>
              <a:rPr lang="en-US"/>
              <a:t> ___________  _________  ___  ___</a:t>
            </a:r>
            <a:endParaRPr lang="en-US" dirty="0"/>
          </a:p>
        </p:txBody>
      </p:sp>
      <p:sp>
        <p:nvSpPr>
          <p:cNvPr id="10" name="Rectangle 5"/>
          <p:cNvSpPr>
            <a:spLocks noGrp="1" noChangeArrowheads="1"/>
          </p:cNvSpPr>
          <p:nvPr>
            <p:ph type="ftr" sz="quarter" idx="11"/>
          </p:nvPr>
        </p:nvSpPr>
        <p:spPr/>
        <p:txBody>
          <a:bodyPr/>
          <a:lstStyle>
            <a:lvl1pPr>
              <a:defRPr/>
            </a:lvl1pPr>
          </a:lstStyle>
          <a:p>
            <a:pPr>
              <a:defRPr/>
            </a:pPr>
            <a:r>
              <a:rPr lang="en-US"/>
              <a:t>Presentation Identifier Goes Here</a:t>
            </a:r>
            <a:endParaRPr lang="en-US" dirty="0"/>
          </a:p>
        </p:txBody>
      </p:sp>
      <p:sp>
        <p:nvSpPr>
          <p:cNvPr id="11" name="Rectangle 6"/>
          <p:cNvSpPr>
            <a:spLocks noGrp="1" noChangeArrowheads="1"/>
          </p:cNvSpPr>
          <p:nvPr>
            <p:ph type="sldNum" sz="quarter" idx="12"/>
          </p:nvPr>
        </p:nvSpPr>
        <p:spPr/>
        <p:txBody>
          <a:bodyPr/>
          <a:lstStyle>
            <a:lvl1pPr>
              <a:defRPr/>
            </a:lvl1pPr>
          </a:lstStyle>
          <a:p>
            <a:pPr>
              <a:defRPr/>
            </a:pPr>
            <a:fld id="{F23F8300-3C8D-413E-A07D-3DBC614C98B6}" type="slidenum">
              <a:rPr lang="en-US"/>
              <a:pPr>
                <a:defRPr/>
              </a:pPr>
              <a:t>‹#›</a:t>
            </a:fld>
            <a:endParaRPr lang="en-US"/>
          </a:p>
        </p:txBody>
      </p:sp>
      <p:sp>
        <p:nvSpPr>
          <p:cNvPr id="12" name="Rectangle 6"/>
          <p:cNvSpPr>
            <a:spLocks noGrp="1" noChangeArrowheads="1"/>
          </p:cNvSpPr>
          <p:nvPr>
            <p:ph type="sldNum" sz="quarter" idx="13"/>
          </p:nvPr>
        </p:nvSpPr>
        <p:spPr/>
        <p:txBody>
          <a:bodyPr/>
          <a:lstStyle>
            <a:lvl1pPr>
              <a:defRPr/>
            </a:lvl1pPr>
          </a:lstStyle>
          <a:p>
            <a:pPr>
              <a:defRPr/>
            </a:pPr>
            <a:fld id="{69B8C9A9-0A83-493F-86A7-C45516EDE23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7"/>
          <p:cNvSpPr txBox="1"/>
          <p:nvPr userDrawn="1"/>
        </p:nvSpPr>
        <p:spPr bwMode="auto">
          <a:xfrm>
            <a:off x="2759075" y="6581775"/>
            <a:ext cx="7497763" cy="276225"/>
          </a:xfrm>
          <a:prstGeom prst="rect">
            <a:avLst/>
          </a:prstGeom>
          <a:noFill/>
          <a:ln w="12700" algn="ctr">
            <a:noFill/>
            <a:miter lim="800000"/>
            <a:headEnd/>
            <a:tailEnd/>
          </a:ln>
          <a:effectLst/>
        </p:spPr>
        <p:txBody>
          <a:bodyPr>
            <a:spAutoFit/>
          </a:bodyPr>
          <a:lstStyle/>
          <a:p>
            <a:pPr algn="ctr">
              <a:spcBef>
                <a:spcPct val="50000"/>
              </a:spcBef>
              <a:defRPr/>
            </a:pPr>
            <a:r>
              <a:rPr lang="en-US" sz="1200" b="1" dirty="0"/>
              <a:t>Symantec Partner Summit 2009, Riga</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ftr" sz="quarter" idx="10"/>
          </p:nvPr>
        </p:nvSpPr>
        <p:spPr/>
        <p:txBody>
          <a:bodyPr/>
          <a:lstStyle>
            <a:lvl1pPr>
              <a:defRPr/>
            </a:lvl1pPr>
          </a:lstStyle>
          <a:p>
            <a:pPr>
              <a:defRPr/>
            </a:pPr>
            <a:r>
              <a:rPr lang="en-US"/>
              <a:t> ___________  _________  ___  ___</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Presentation Identifier Goes Here</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972F2D94-CE39-4338-9954-F79A23F13288}" type="slidenum">
              <a:rPr lang="en-US"/>
              <a:pPr>
                <a:defRPr/>
              </a:pPr>
              <a:t>‹#›</a:t>
            </a:fld>
            <a:endParaRPr lang="en-US"/>
          </a:p>
        </p:txBody>
      </p:sp>
      <p:sp>
        <p:nvSpPr>
          <p:cNvPr id="8" name="Rectangle 6"/>
          <p:cNvSpPr>
            <a:spLocks noGrp="1" noChangeArrowheads="1"/>
          </p:cNvSpPr>
          <p:nvPr>
            <p:ph type="sldNum" sz="quarter" idx="13"/>
          </p:nvPr>
        </p:nvSpPr>
        <p:spPr/>
        <p:txBody>
          <a:bodyPr/>
          <a:lstStyle>
            <a:lvl1pPr>
              <a:defRPr/>
            </a:lvl1pPr>
          </a:lstStyle>
          <a:p>
            <a:pPr>
              <a:defRPr/>
            </a:pPr>
            <a:fld id="{2DC98E0F-8607-42C9-AA9A-9F373A89D9F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hank You - External">
    <p:spTree>
      <p:nvGrpSpPr>
        <p:cNvPr id="1" name=""/>
        <p:cNvGrpSpPr/>
        <p:nvPr/>
      </p:nvGrpSpPr>
      <p:grpSpPr>
        <a:xfrm>
          <a:off x="0" y="0"/>
          <a:ext cx="0" cy="0"/>
          <a:chOff x="0" y="0"/>
          <a:chExt cx="0" cy="0"/>
        </a:xfrm>
      </p:grpSpPr>
      <p:sp>
        <p:nvSpPr>
          <p:cNvPr id="3" name="Rectangle 7"/>
          <p:cNvSpPr>
            <a:spLocks noChangeArrowheads="1"/>
          </p:cNvSpPr>
          <p:nvPr/>
        </p:nvSpPr>
        <p:spPr bwMode="auto">
          <a:xfrm>
            <a:off x="3660775" y="2700338"/>
            <a:ext cx="4244975" cy="1143000"/>
          </a:xfrm>
          <a:prstGeom prst="rect">
            <a:avLst/>
          </a:prstGeom>
          <a:noFill/>
          <a:ln w="9525">
            <a:noFill/>
            <a:miter lim="800000"/>
            <a:headEnd/>
            <a:tailEnd/>
          </a:ln>
          <a:effectLst/>
        </p:spPr>
        <p:txBody>
          <a:bodyPr lIns="91419" tIns="45710" rIns="91419" bIns="45710"/>
          <a:lstStyle/>
          <a:p>
            <a:pPr>
              <a:defRPr/>
            </a:pPr>
            <a:r>
              <a:rPr lang="en-US" sz="4000" b="1" dirty="0">
                <a:solidFill>
                  <a:srgbClr val="678BA8"/>
                </a:solidFill>
                <a:latin typeface="Arial" pitchFamily="34" charset="0"/>
                <a:cs typeface="+mn-cs"/>
              </a:rPr>
              <a:t>Thank You!</a:t>
            </a:r>
            <a:endParaRPr lang="en-US" dirty="0">
              <a:latin typeface="Arial" pitchFamily="34" charset="0"/>
              <a:cs typeface="+mn-cs"/>
            </a:endParaRPr>
          </a:p>
        </p:txBody>
      </p:sp>
      <p:sp>
        <p:nvSpPr>
          <p:cNvPr id="4" name="Rectangle 6"/>
          <p:cNvSpPr>
            <a:spLocks noChangeArrowheads="1"/>
          </p:cNvSpPr>
          <p:nvPr/>
        </p:nvSpPr>
        <p:spPr bwMode="auto">
          <a:xfrm>
            <a:off x="1946275" y="6067425"/>
            <a:ext cx="6529388" cy="681038"/>
          </a:xfrm>
          <a:prstGeom prst="rect">
            <a:avLst/>
          </a:prstGeom>
          <a:noFill/>
          <a:ln w="9525">
            <a:noFill/>
            <a:miter lim="800000"/>
            <a:headEnd/>
            <a:tailEnd/>
          </a:ln>
          <a:effectLst/>
        </p:spPr>
        <p:txBody>
          <a:bodyPr lIns="217623" tIns="108813" rIns="217623" bIns="108813" anchor="b">
            <a:spAutoFit/>
          </a:bodyPr>
          <a:lstStyle/>
          <a:p>
            <a:pPr>
              <a:defRPr/>
            </a:pPr>
            <a:r>
              <a:rPr lang="en-US" sz="600" b="1" dirty="0">
                <a:cs typeface="+mn-cs"/>
              </a:rPr>
              <a:t>Copyright © 2008 Symantec Corporation. All rights reserved. </a:t>
            </a:r>
            <a:r>
              <a:rPr lang="en-US" sz="600" dirty="0">
                <a:cs typeface="+mn-cs"/>
              </a:rPr>
              <a:t>Symantec and the Symantec Logo are trademarks or registered trademarks of Symantec Corporation or its affiliates in the U.S. and other countries.  Other names may be trademarks of their respective owners.</a:t>
            </a:r>
          </a:p>
          <a:p>
            <a:pPr>
              <a:defRPr/>
            </a:pPr>
            <a:endParaRPr lang="en-US" sz="600" dirty="0">
              <a:cs typeface="+mn-cs"/>
            </a:endParaRPr>
          </a:p>
          <a:p>
            <a:pPr>
              <a:defRPr/>
            </a:pPr>
            <a:r>
              <a:rPr lang="en-US" sz="600" dirty="0">
                <a:cs typeface="+mn-cs"/>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grpSp>
        <p:nvGrpSpPr>
          <p:cNvPr id="5" name="Group 5"/>
          <p:cNvGrpSpPr>
            <a:grpSpLocks/>
          </p:cNvGrpSpPr>
          <p:nvPr/>
        </p:nvGrpSpPr>
        <p:grpSpPr bwMode="auto">
          <a:xfrm>
            <a:off x="0" y="0"/>
            <a:ext cx="3578225" cy="6858000"/>
            <a:chOff x="0" y="0"/>
            <a:chExt cx="3578225" cy="6858000"/>
          </a:xfrm>
        </p:grpSpPr>
        <p:pic>
          <p:nvPicPr>
            <p:cNvPr id="6" name="Picture 21" descr="thankyou_panel_new"/>
            <p:cNvPicPr>
              <a:picLocks noChangeAspect="1" noChangeArrowheads="1"/>
            </p:cNvPicPr>
            <p:nvPr userDrawn="1"/>
          </p:nvPicPr>
          <p:blipFill>
            <a:blip r:embed="rId2"/>
            <a:srcRect/>
            <a:stretch>
              <a:fillRect/>
            </a:stretch>
          </p:blipFill>
          <p:spPr bwMode="auto">
            <a:xfrm>
              <a:off x="0" y="0"/>
              <a:ext cx="1790700" cy="6858000"/>
            </a:xfrm>
            <a:prstGeom prst="rect">
              <a:avLst/>
            </a:prstGeom>
            <a:noFill/>
            <a:ln w="9525">
              <a:noFill/>
              <a:miter lim="800000"/>
              <a:headEnd/>
              <a:tailEnd/>
            </a:ln>
          </p:spPr>
        </p:pic>
        <p:pic>
          <p:nvPicPr>
            <p:cNvPr id="7" name="Picture 23" descr="full_banner_1118"/>
            <p:cNvPicPr>
              <a:picLocks noChangeAspect="1" noChangeArrowheads="1"/>
            </p:cNvPicPr>
            <p:nvPr userDrawn="1"/>
          </p:nvPicPr>
          <p:blipFill>
            <a:blip r:embed="rId3"/>
            <a:srcRect/>
            <a:stretch>
              <a:fillRect/>
            </a:stretch>
          </p:blipFill>
          <p:spPr bwMode="auto">
            <a:xfrm>
              <a:off x="0" y="325438"/>
              <a:ext cx="3578225" cy="1458913"/>
            </a:xfrm>
            <a:prstGeom prst="rect">
              <a:avLst/>
            </a:prstGeom>
            <a:noFill/>
            <a:ln w="9525">
              <a:noFill/>
              <a:miter lim="800000"/>
              <a:headEnd/>
              <a:tailEnd/>
            </a:ln>
          </p:spPr>
        </p:pic>
      </p:grpSp>
      <p:sp>
        <p:nvSpPr>
          <p:cNvPr id="8" name="Rectangle 6"/>
          <p:cNvSpPr>
            <a:spLocks noChangeArrowheads="1"/>
          </p:cNvSpPr>
          <p:nvPr/>
        </p:nvSpPr>
        <p:spPr bwMode="auto">
          <a:xfrm>
            <a:off x="1946275" y="6067425"/>
            <a:ext cx="6529388" cy="681038"/>
          </a:xfrm>
          <a:prstGeom prst="rect">
            <a:avLst/>
          </a:prstGeom>
          <a:noFill/>
          <a:ln w="9525">
            <a:noFill/>
            <a:miter lim="800000"/>
            <a:headEnd/>
            <a:tailEnd/>
          </a:ln>
          <a:effectLst/>
        </p:spPr>
        <p:txBody>
          <a:bodyPr lIns="217623" tIns="108813" rIns="217623" bIns="108813" anchor="b">
            <a:spAutoFit/>
          </a:bodyPr>
          <a:lstStyle/>
          <a:p>
            <a:pPr>
              <a:defRPr/>
            </a:pPr>
            <a:r>
              <a:rPr lang="en-US" sz="600" b="1" dirty="0">
                <a:cs typeface="+mn-cs"/>
              </a:rPr>
              <a:t>Copyright © 2008 Symantec Corporation. All rights reserved. </a:t>
            </a:r>
            <a:r>
              <a:rPr lang="en-US" sz="600" dirty="0">
                <a:cs typeface="+mn-cs"/>
              </a:rPr>
              <a:t>Symantec and the Symantec Logo are trademarks or registered trademarks of Symantec Corporation or its affiliates in the U.S. and other countries.  Other names may be trademarks of their respective owners.</a:t>
            </a:r>
          </a:p>
          <a:p>
            <a:pPr>
              <a:defRPr/>
            </a:pPr>
            <a:endParaRPr lang="en-US" sz="600" dirty="0">
              <a:cs typeface="+mn-cs"/>
            </a:endParaRPr>
          </a:p>
          <a:p>
            <a:pPr>
              <a:defRPr/>
            </a:pPr>
            <a:r>
              <a:rPr lang="en-US" sz="600" dirty="0">
                <a:cs typeface="+mn-cs"/>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grpSp>
        <p:nvGrpSpPr>
          <p:cNvPr id="9" name="Group 5"/>
          <p:cNvGrpSpPr>
            <a:grpSpLocks/>
          </p:cNvGrpSpPr>
          <p:nvPr/>
        </p:nvGrpSpPr>
        <p:grpSpPr bwMode="auto">
          <a:xfrm>
            <a:off x="0" y="0"/>
            <a:ext cx="3578225" cy="6858000"/>
            <a:chOff x="0" y="0"/>
            <a:chExt cx="3578225" cy="6858000"/>
          </a:xfrm>
        </p:grpSpPr>
        <p:pic>
          <p:nvPicPr>
            <p:cNvPr id="10" name="Picture 21" descr="thankyou_panel_new"/>
            <p:cNvPicPr>
              <a:picLocks noChangeAspect="1" noChangeArrowheads="1"/>
            </p:cNvPicPr>
            <p:nvPr userDrawn="1"/>
          </p:nvPicPr>
          <p:blipFill>
            <a:blip r:embed="rId2"/>
            <a:srcRect/>
            <a:stretch>
              <a:fillRect/>
            </a:stretch>
          </p:blipFill>
          <p:spPr bwMode="auto">
            <a:xfrm>
              <a:off x="0" y="0"/>
              <a:ext cx="1790700" cy="6858000"/>
            </a:xfrm>
            <a:prstGeom prst="rect">
              <a:avLst/>
            </a:prstGeom>
            <a:noFill/>
            <a:ln w="9525">
              <a:noFill/>
              <a:miter lim="800000"/>
              <a:headEnd/>
              <a:tailEnd/>
            </a:ln>
          </p:spPr>
        </p:pic>
        <p:pic>
          <p:nvPicPr>
            <p:cNvPr id="11" name="Picture 23" descr="full_banner_1118"/>
            <p:cNvPicPr>
              <a:picLocks noChangeAspect="1" noChangeArrowheads="1"/>
            </p:cNvPicPr>
            <p:nvPr userDrawn="1"/>
          </p:nvPicPr>
          <p:blipFill>
            <a:blip r:embed="rId3"/>
            <a:srcRect/>
            <a:stretch>
              <a:fillRect/>
            </a:stretch>
          </p:blipFill>
          <p:spPr bwMode="auto">
            <a:xfrm>
              <a:off x="0" y="325438"/>
              <a:ext cx="3578225" cy="1458913"/>
            </a:xfrm>
            <a:prstGeom prst="rect">
              <a:avLst/>
            </a:prstGeom>
            <a:noFill/>
            <a:ln w="9525">
              <a:noFill/>
              <a:miter lim="800000"/>
              <a:headEnd/>
              <a:tailEnd/>
            </a:ln>
          </p:spPr>
        </p:pic>
      </p:grpSp>
      <p:sp>
        <p:nvSpPr>
          <p:cNvPr id="12" name="Rectangle 6"/>
          <p:cNvSpPr>
            <a:spLocks noChangeArrowheads="1"/>
          </p:cNvSpPr>
          <p:nvPr userDrawn="1"/>
        </p:nvSpPr>
        <p:spPr bwMode="auto">
          <a:xfrm>
            <a:off x="1946275" y="6067425"/>
            <a:ext cx="6529388" cy="681038"/>
          </a:xfrm>
          <a:prstGeom prst="rect">
            <a:avLst/>
          </a:prstGeom>
          <a:noFill/>
          <a:ln w="9525">
            <a:noFill/>
            <a:miter lim="800000"/>
            <a:headEnd/>
            <a:tailEnd/>
          </a:ln>
          <a:effectLst/>
        </p:spPr>
        <p:txBody>
          <a:bodyPr lIns="217623" tIns="108813" rIns="217623" bIns="108813" anchor="b">
            <a:spAutoFit/>
          </a:bodyPr>
          <a:lstStyle/>
          <a:p>
            <a:pPr>
              <a:defRPr/>
            </a:pPr>
            <a:r>
              <a:rPr lang="en-US" sz="600" b="1" dirty="0">
                <a:cs typeface="+mn-cs"/>
              </a:rPr>
              <a:t>Copyright © 2008 Symantec Corporation. All rights reserved. </a:t>
            </a:r>
            <a:r>
              <a:rPr lang="en-US" sz="600" dirty="0">
                <a:cs typeface="+mn-cs"/>
              </a:rPr>
              <a:t>Symantec and the Symantec Logo are trademarks or registered trademarks of Symantec Corporation or its affiliates in the U.S. and other countries.  Other names may be trademarks of their respective owners.</a:t>
            </a:r>
          </a:p>
          <a:p>
            <a:pPr>
              <a:defRPr/>
            </a:pPr>
            <a:endParaRPr lang="en-US" sz="600" dirty="0">
              <a:cs typeface="+mn-cs"/>
            </a:endParaRPr>
          </a:p>
          <a:p>
            <a:pPr>
              <a:defRPr/>
            </a:pPr>
            <a:r>
              <a:rPr lang="en-US" sz="600" dirty="0">
                <a:cs typeface="+mn-cs"/>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grpSp>
        <p:nvGrpSpPr>
          <p:cNvPr id="13" name="Group 5"/>
          <p:cNvGrpSpPr>
            <a:grpSpLocks/>
          </p:cNvGrpSpPr>
          <p:nvPr userDrawn="1"/>
        </p:nvGrpSpPr>
        <p:grpSpPr bwMode="auto">
          <a:xfrm>
            <a:off x="0" y="0"/>
            <a:ext cx="3578225" cy="6858000"/>
            <a:chOff x="0" y="0"/>
            <a:chExt cx="3578225" cy="6858000"/>
          </a:xfrm>
        </p:grpSpPr>
        <p:pic>
          <p:nvPicPr>
            <p:cNvPr id="14" name="Picture 21" descr="thankyou_panel_new"/>
            <p:cNvPicPr>
              <a:picLocks noChangeAspect="1" noChangeArrowheads="1"/>
            </p:cNvPicPr>
            <p:nvPr userDrawn="1"/>
          </p:nvPicPr>
          <p:blipFill>
            <a:blip r:embed="rId2"/>
            <a:srcRect/>
            <a:stretch>
              <a:fillRect/>
            </a:stretch>
          </p:blipFill>
          <p:spPr bwMode="auto">
            <a:xfrm>
              <a:off x="0" y="0"/>
              <a:ext cx="1790700" cy="6858000"/>
            </a:xfrm>
            <a:prstGeom prst="rect">
              <a:avLst/>
            </a:prstGeom>
            <a:noFill/>
            <a:ln w="9525">
              <a:noFill/>
              <a:miter lim="800000"/>
              <a:headEnd/>
              <a:tailEnd/>
            </a:ln>
          </p:spPr>
        </p:pic>
        <p:pic>
          <p:nvPicPr>
            <p:cNvPr id="15" name="Picture 23" descr="full_banner_1118"/>
            <p:cNvPicPr>
              <a:picLocks noChangeAspect="1" noChangeArrowheads="1"/>
            </p:cNvPicPr>
            <p:nvPr userDrawn="1"/>
          </p:nvPicPr>
          <p:blipFill>
            <a:blip r:embed="rId3"/>
            <a:srcRect/>
            <a:stretch>
              <a:fillRect/>
            </a:stretch>
          </p:blipFill>
          <p:spPr bwMode="auto">
            <a:xfrm>
              <a:off x="0" y="325438"/>
              <a:ext cx="3578225" cy="1458913"/>
            </a:xfrm>
            <a:prstGeom prst="rect">
              <a:avLst/>
            </a:prstGeom>
            <a:noFill/>
            <a:ln w="9525">
              <a:noFill/>
              <a:miter lim="800000"/>
              <a:headEnd/>
              <a:tailEnd/>
            </a:ln>
          </p:spPr>
        </p:pic>
      </p:grpSp>
      <p:sp>
        <p:nvSpPr>
          <p:cNvPr id="22" name="Text Placeholder 21"/>
          <p:cNvSpPr>
            <a:spLocks noGrp="1"/>
          </p:cNvSpPr>
          <p:nvPr>
            <p:ph type="body" sz="quarter" idx="14"/>
          </p:nvPr>
        </p:nvSpPr>
        <p:spPr>
          <a:xfrm>
            <a:off x="2062980" y="4208923"/>
            <a:ext cx="5089758" cy="1128483"/>
          </a:xfrm>
        </p:spPr>
        <p:txBody>
          <a:bodyPr/>
          <a:lstStyle>
            <a:lvl1pPr marL="0" indent="0" algn="l">
              <a:lnSpc>
                <a:spcPts val="2879"/>
              </a:lnSpc>
              <a:spcAft>
                <a:spcPts val="1200"/>
              </a:spcAft>
              <a:buNone/>
              <a:defRPr sz="1900" b="0" baseline="0">
                <a:latin typeface="+mn-lt"/>
                <a:cs typeface="Arial" pitchFamily="34" charset="0"/>
              </a:defRPr>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hank You - Internal">
    <p:spTree>
      <p:nvGrpSpPr>
        <p:cNvPr id="1" name=""/>
        <p:cNvGrpSpPr/>
        <p:nvPr/>
      </p:nvGrpSpPr>
      <p:grpSpPr>
        <a:xfrm>
          <a:off x="0" y="0"/>
          <a:ext cx="0" cy="0"/>
          <a:chOff x="0" y="0"/>
          <a:chExt cx="0" cy="0"/>
        </a:xfrm>
      </p:grpSpPr>
      <p:sp>
        <p:nvSpPr>
          <p:cNvPr id="3" name="Rectangle 6"/>
          <p:cNvSpPr>
            <a:spLocks noChangeArrowheads="1"/>
          </p:cNvSpPr>
          <p:nvPr/>
        </p:nvSpPr>
        <p:spPr bwMode="auto">
          <a:xfrm>
            <a:off x="1946275" y="6080125"/>
            <a:ext cx="6529388" cy="404813"/>
          </a:xfrm>
          <a:prstGeom prst="rect">
            <a:avLst/>
          </a:prstGeom>
          <a:noFill/>
          <a:ln w="9525">
            <a:noFill/>
            <a:miter lim="800000"/>
            <a:headEnd/>
            <a:tailEnd/>
          </a:ln>
          <a:effectLst/>
        </p:spPr>
        <p:txBody>
          <a:bodyPr lIns="217623" tIns="108813" rIns="217623" bIns="108813" anchor="b">
            <a:spAutoFit/>
          </a:bodyPr>
          <a:lstStyle/>
          <a:p>
            <a:pPr>
              <a:defRPr/>
            </a:pPr>
            <a:r>
              <a:rPr lang="en-US" sz="600" b="1" dirty="0">
                <a:cs typeface="+mn-cs"/>
              </a:rPr>
              <a:t>SYMANTEC PROPRIETARY/CONFIDENTIAL – INTERNAL USE ONLY</a:t>
            </a:r>
            <a:br>
              <a:rPr lang="en-US" sz="600" b="1" dirty="0">
                <a:cs typeface="+mn-cs"/>
              </a:rPr>
            </a:br>
            <a:r>
              <a:rPr lang="en-US" sz="600" dirty="0">
                <a:cs typeface="+mn-cs"/>
              </a:rPr>
              <a:t>Copyright © 2008 Symantec Corporation. All rights reserved.</a:t>
            </a:r>
          </a:p>
        </p:txBody>
      </p:sp>
      <p:grpSp>
        <p:nvGrpSpPr>
          <p:cNvPr id="4" name="Group 5"/>
          <p:cNvGrpSpPr>
            <a:grpSpLocks/>
          </p:cNvGrpSpPr>
          <p:nvPr/>
        </p:nvGrpSpPr>
        <p:grpSpPr bwMode="auto">
          <a:xfrm>
            <a:off x="0" y="0"/>
            <a:ext cx="3578225" cy="6858000"/>
            <a:chOff x="0" y="0"/>
            <a:chExt cx="3578225" cy="6858000"/>
          </a:xfrm>
        </p:grpSpPr>
        <p:pic>
          <p:nvPicPr>
            <p:cNvPr id="5" name="Picture 21" descr="thankyou_panel_new"/>
            <p:cNvPicPr>
              <a:picLocks noChangeAspect="1" noChangeArrowheads="1"/>
            </p:cNvPicPr>
            <p:nvPr userDrawn="1"/>
          </p:nvPicPr>
          <p:blipFill>
            <a:blip r:embed="rId2"/>
            <a:srcRect/>
            <a:stretch>
              <a:fillRect/>
            </a:stretch>
          </p:blipFill>
          <p:spPr bwMode="auto">
            <a:xfrm>
              <a:off x="0" y="0"/>
              <a:ext cx="1790700" cy="6858000"/>
            </a:xfrm>
            <a:prstGeom prst="rect">
              <a:avLst/>
            </a:prstGeom>
            <a:noFill/>
            <a:ln w="9525">
              <a:noFill/>
              <a:miter lim="800000"/>
              <a:headEnd/>
              <a:tailEnd/>
            </a:ln>
          </p:spPr>
        </p:pic>
        <p:pic>
          <p:nvPicPr>
            <p:cNvPr id="6" name="Picture 23" descr="full_banner_1118"/>
            <p:cNvPicPr>
              <a:picLocks noChangeAspect="1" noChangeArrowheads="1"/>
            </p:cNvPicPr>
            <p:nvPr userDrawn="1"/>
          </p:nvPicPr>
          <p:blipFill>
            <a:blip r:embed="rId3"/>
            <a:srcRect/>
            <a:stretch>
              <a:fillRect/>
            </a:stretch>
          </p:blipFill>
          <p:spPr bwMode="auto">
            <a:xfrm>
              <a:off x="0" y="325438"/>
              <a:ext cx="3578225" cy="1458913"/>
            </a:xfrm>
            <a:prstGeom prst="rect">
              <a:avLst/>
            </a:prstGeom>
            <a:noFill/>
            <a:ln w="9525">
              <a:noFill/>
              <a:miter lim="800000"/>
              <a:headEnd/>
              <a:tailEnd/>
            </a:ln>
          </p:spPr>
        </p:pic>
      </p:grpSp>
      <p:sp>
        <p:nvSpPr>
          <p:cNvPr id="7" name="Rectangle 7"/>
          <p:cNvSpPr>
            <a:spLocks noChangeArrowheads="1"/>
          </p:cNvSpPr>
          <p:nvPr/>
        </p:nvSpPr>
        <p:spPr bwMode="auto">
          <a:xfrm>
            <a:off x="3660775" y="2700338"/>
            <a:ext cx="4244975" cy="1143000"/>
          </a:xfrm>
          <a:prstGeom prst="rect">
            <a:avLst/>
          </a:prstGeom>
          <a:noFill/>
          <a:ln w="9525">
            <a:noFill/>
            <a:miter lim="800000"/>
            <a:headEnd/>
            <a:tailEnd/>
          </a:ln>
          <a:effectLst/>
        </p:spPr>
        <p:txBody>
          <a:bodyPr lIns="91419" tIns="45710" rIns="91419" bIns="45710"/>
          <a:lstStyle/>
          <a:p>
            <a:pPr>
              <a:defRPr/>
            </a:pPr>
            <a:r>
              <a:rPr lang="en-US" sz="4000" b="1" dirty="0">
                <a:solidFill>
                  <a:srgbClr val="678BA8"/>
                </a:solidFill>
                <a:latin typeface="Arial" pitchFamily="34" charset="0"/>
                <a:cs typeface="+mn-cs"/>
              </a:rPr>
              <a:t>Thank You!</a:t>
            </a:r>
            <a:endParaRPr lang="en-US" dirty="0">
              <a:latin typeface="Arial" pitchFamily="34" charset="0"/>
              <a:cs typeface="+mn-cs"/>
            </a:endParaRPr>
          </a:p>
        </p:txBody>
      </p:sp>
      <p:sp>
        <p:nvSpPr>
          <p:cNvPr id="8" name="Rectangle 6"/>
          <p:cNvSpPr>
            <a:spLocks noChangeArrowheads="1"/>
          </p:cNvSpPr>
          <p:nvPr/>
        </p:nvSpPr>
        <p:spPr bwMode="auto">
          <a:xfrm>
            <a:off x="1946275" y="6080125"/>
            <a:ext cx="6529388" cy="404813"/>
          </a:xfrm>
          <a:prstGeom prst="rect">
            <a:avLst/>
          </a:prstGeom>
          <a:noFill/>
          <a:ln w="9525">
            <a:noFill/>
            <a:miter lim="800000"/>
            <a:headEnd/>
            <a:tailEnd/>
          </a:ln>
          <a:effectLst/>
        </p:spPr>
        <p:txBody>
          <a:bodyPr lIns="217623" tIns="108813" rIns="217623" bIns="108813" anchor="b">
            <a:spAutoFit/>
          </a:bodyPr>
          <a:lstStyle/>
          <a:p>
            <a:pPr>
              <a:defRPr/>
            </a:pPr>
            <a:r>
              <a:rPr lang="en-US" sz="600" b="1" dirty="0">
                <a:cs typeface="+mn-cs"/>
              </a:rPr>
              <a:t>SYMANTEC PROPRIETARY/CONFIDENTIAL – INTERNAL USE ONLY</a:t>
            </a:r>
            <a:br>
              <a:rPr lang="en-US" sz="600" b="1" dirty="0">
                <a:cs typeface="+mn-cs"/>
              </a:rPr>
            </a:br>
            <a:r>
              <a:rPr lang="en-US" sz="600" dirty="0">
                <a:cs typeface="+mn-cs"/>
              </a:rPr>
              <a:t>Copyright © 2008 Symantec Corporation. All rights reserved.</a:t>
            </a:r>
          </a:p>
        </p:txBody>
      </p:sp>
      <p:grpSp>
        <p:nvGrpSpPr>
          <p:cNvPr id="9" name="Group 5"/>
          <p:cNvGrpSpPr>
            <a:grpSpLocks/>
          </p:cNvGrpSpPr>
          <p:nvPr/>
        </p:nvGrpSpPr>
        <p:grpSpPr bwMode="auto">
          <a:xfrm>
            <a:off x="0" y="0"/>
            <a:ext cx="3578225" cy="6858000"/>
            <a:chOff x="0" y="0"/>
            <a:chExt cx="3578225" cy="6858000"/>
          </a:xfrm>
        </p:grpSpPr>
        <p:pic>
          <p:nvPicPr>
            <p:cNvPr id="10" name="Picture 21" descr="thankyou_panel_new"/>
            <p:cNvPicPr>
              <a:picLocks noChangeAspect="1" noChangeArrowheads="1"/>
            </p:cNvPicPr>
            <p:nvPr userDrawn="1"/>
          </p:nvPicPr>
          <p:blipFill>
            <a:blip r:embed="rId2"/>
            <a:srcRect/>
            <a:stretch>
              <a:fillRect/>
            </a:stretch>
          </p:blipFill>
          <p:spPr bwMode="auto">
            <a:xfrm>
              <a:off x="0" y="0"/>
              <a:ext cx="1790700" cy="6858000"/>
            </a:xfrm>
            <a:prstGeom prst="rect">
              <a:avLst/>
            </a:prstGeom>
            <a:noFill/>
            <a:ln w="9525">
              <a:noFill/>
              <a:miter lim="800000"/>
              <a:headEnd/>
              <a:tailEnd/>
            </a:ln>
          </p:spPr>
        </p:pic>
        <p:pic>
          <p:nvPicPr>
            <p:cNvPr id="11" name="Picture 23" descr="full_banner_1118"/>
            <p:cNvPicPr>
              <a:picLocks noChangeAspect="1" noChangeArrowheads="1"/>
            </p:cNvPicPr>
            <p:nvPr userDrawn="1"/>
          </p:nvPicPr>
          <p:blipFill>
            <a:blip r:embed="rId3"/>
            <a:srcRect/>
            <a:stretch>
              <a:fillRect/>
            </a:stretch>
          </p:blipFill>
          <p:spPr bwMode="auto">
            <a:xfrm>
              <a:off x="0" y="325438"/>
              <a:ext cx="3578225" cy="1458913"/>
            </a:xfrm>
            <a:prstGeom prst="rect">
              <a:avLst/>
            </a:prstGeom>
            <a:noFill/>
            <a:ln w="9525">
              <a:noFill/>
              <a:miter lim="800000"/>
              <a:headEnd/>
              <a:tailEnd/>
            </a:ln>
          </p:spPr>
        </p:pic>
      </p:grpSp>
      <p:sp>
        <p:nvSpPr>
          <p:cNvPr id="12" name="Rectangle 7"/>
          <p:cNvSpPr>
            <a:spLocks noChangeArrowheads="1"/>
          </p:cNvSpPr>
          <p:nvPr/>
        </p:nvSpPr>
        <p:spPr bwMode="auto">
          <a:xfrm>
            <a:off x="3660775" y="2700338"/>
            <a:ext cx="4244975" cy="1143000"/>
          </a:xfrm>
          <a:prstGeom prst="rect">
            <a:avLst/>
          </a:prstGeom>
          <a:noFill/>
          <a:ln w="9525">
            <a:noFill/>
            <a:miter lim="800000"/>
            <a:headEnd/>
            <a:tailEnd/>
          </a:ln>
          <a:effectLst/>
        </p:spPr>
        <p:txBody>
          <a:bodyPr lIns="91419" tIns="45710" rIns="91419" bIns="45710"/>
          <a:lstStyle/>
          <a:p>
            <a:pPr>
              <a:defRPr/>
            </a:pPr>
            <a:r>
              <a:rPr lang="en-US" sz="4000" b="1" dirty="0">
                <a:solidFill>
                  <a:srgbClr val="678BA8"/>
                </a:solidFill>
                <a:latin typeface="Arial" pitchFamily="34" charset="0"/>
                <a:cs typeface="+mn-cs"/>
              </a:rPr>
              <a:t>Thank You!</a:t>
            </a:r>
            <a:endParaRPr lang="en-US" dirty="0">
              <a:latin typeface="Arial" pitchFamily="34" charset="0"/>
              <a:cs typeface="+mn-cs"/>
            </a:endParaRPr>
          </a:p>
        </p:txBody>
      </p:sp>
      <p:sp>
        <p:nvSpPr>
          <p:cNvPr id="13" name="Rectangle 6"/>
          <p:cNvSpPr>
            <a:spLocks noChangeArrowheads="1"/>
          </p:cNvSpPr>
          <p:nvPr userDrawn="1"/>
        </p:nvSpPr>
        <p:spPr bwMode="auto">
          <a:xfrm>
            <a:off x="1946275" y="6080125"/>
            <a:ext cx="6529388" cy="404813"/>
          </a:xfrm>
          <a:prstGeom prst="rect">
            <a:avLst/>
          </a:prstGeom>
          <a:noFill/>
          <a:ln w="9525">
            <a:noFill/>
            <a:miter lim="800000"/>
            <a:headEnd/>
            <a:tailEnd/>
          </a:ln>
          <a:effectLst/>
        </p:spPr>
        <p:txBody>
          <a:bodyPr lIns="217623" tIns="108813" rIns="217623" bIns="108813" anchor="b">
            <a:spAutoFit/>
          </a:bodyPr>
          <a:lstStyle/>
          <a:p>
            <a:pPr>
              <a:defRPr/>
            </a:pPr>
            <a:r>
              <a:rPr lang="en-US" sz="600" b="1" dirty="0">
                <a:cs typeface="+mn-cs"/>
              </a:rPr>
              <a:t>SYMANTEC PROPRIETARY/CONFIDENTIAL – INTERNAL USE ONLY</a:t>
            </a:r>
            <a:br>
              <a:rPr lang="en-US" sz="600" b="1" dirty="0">
                <a:cs typeface="+mn-cs"/>
              </a:rPr>
            </a:br>
            <a:r>
              <a:rPr lang="en-US" sz="600" dirty="0">
                <a:cs typeface="+mn-cs"/>
              </a:rPr>
              <a:t>Copyright © 2008 Symantec Corporation. All rights reserved.</a:t>
            </a:r>
          </a:p>
        </p:txBody>
      </p:sp>
      <p:grpSp>
        <p:nvGrpSpPr>
          <p:cNvPr id="14" name="Group 5"/>
          <p:cNvGrpSpPr>
            <a:grpSpLocks/>
          </p:cNvGrpSpPr>
          <p:nvPr userDrawn="1"/>
        </p:nvGrpSpPr>
        <p:grpSpPr bwMode="auto">
          <a:xfrm>
            <a:off x="0" y="0"/>
            <a:ext cx="3578225" cy="6858000"/>
            <a:chOff x="0" y="0"/>
            <a:chExt cx="3578225" cy="6858000"/>
          </a:xfrm>
        </p:grpSpPr>
        <p:pic>
          <p:nvPicPr>
            <p:cNvPr id="15" name="Picture 21" descr="thankyou_panel_new"/>
            <p:cNvPicPr>
              <a:picLocks noChangeAspect="1" noChangeArrowheads="1"/>
            </p:cNvPicPr>
            <p:nvPr userDrawn="1"/>
          </p:nvPicPr>
          <p:blipFill>
            <a:blip r:embed="rId2"/>
            <a:srcRect/>
            <a:stretch>
              <a:fillRect/>
            </a:stretch>
          </p:blipFill>
          <p:spPr bwMode="auto">
            <a:xfrm>
              <a:off x="0" y="0"/>
              <a:ext cx="1790700" cy="6858000"/>
            </a:xfrm>
            <a:prstGeom prst="rect">
              <a:avLst/>
            </a:prstGeom>
            <a:noFill/>
            <a:ln w="9525">
              <a:noFill/>
              <a:miter lim="800000"/>
              <a:headEnd/>
              <a:tailEnd/>
            </a:ln>
          </p:spPr>
        </p:pic>
        <p:pic>
          <p:nvPicPr>
            <p:cNvPr id="16" name="Picture 23" descr="full_banner_1118"/>
            <p:cNvPicPr>
              <a:picLocks noChangeAspect="1" noChangeArrowheads="1"/>
            </p:cNvPicPr>
            <p:nvPr userDrawn="1"/>
          </p:nvPicPr>
          <p:blipFill>
            <a:blip r:embed="rId3"/>
            <a:srcRect/>
            <a:stretch>
              <a:fillRect/>
            </a:stretch>
          </p:blipFill>
          <p:spPr bwMode="auto">
            <a:xfrm>
              <a:off x="0" y="325438"/>
              <a:ext cx="3578225" cy="1458913"/>
            </a:xfrm>
            <a:prstGeom prst="rect">
              <a:avLst/>
            </a:prstGeom>
            <a:noFill/>
            <a:ln w="9525">
              <a:noFill/>
              <a:miter lim="800000"/>
              <a:headEnd/>
              <a:tailEnd/>
            </a:ln>
          </p:spPr>
        </p:pic>
      </p:grpSp>
      <p:sp>
        <p:nvSpPr>
          <p:cNvPr id="17" name="Rectangle 7"/>
          <p:cNvSpPr>
            <a:spLocks noChangeArrowheads="1"/>
          </p:cNvSpPr>
          <p:nvPr userDrawn="1"/>
        </p:nvSpPr>
        <p:spPr bwMode="auto">
          <a:xfrm>
            <a:off x="3660775" y="2700338"/>
            <a:ext cx="4244975" cy="1143000"/>
          </a:xfrm>
          <a:prstGeom prst="rect">
            <a:avLst/>
          </a:prstGeom>
          <a:noFill/>
          <a:ln w="9525">
            <a:noFill/>
            <a:miter lim="800000"/>
            <a:headEnd/>
            <a:tailEnd/>
          </a:ln>
          <a:effectLst/>
        </p:spPr>
        <p:txBody>
          <a:bodyPr lIns="91419" tIns="45710" rIns="91419" bIns="45710"/>
          <a:lstStyle/>
          <a:p>
            <a:pPr>
              <a:defRPr/>
            </a:pPr>
            <a:r>
              <a:rPr lang="en-US" sz="4000" b="1" dirty="0">
                <a:solidFill>
                  <a:srgbClr val="678BA8"/>
                </a:solidFill>
                <a:latin typeface="Arial" pitchFamily="34" charset="0"/>
                <a:cs typeface="+mn-cs"/>
              </a:rPr>
              <a:t>Thank You!</a:t>
            </a:r>
            <a:endParaRPr lang="en-US" dirty="0">
              <a:latin typeface="Arial" pitchFamily="34" charset="0"/>
              <a:cs typeface="+mn-cs"/>
            </a:endParaRPr>
          </a:p>
        </p:txBody>
      </p:sp>
      <p:sp>
        <p:nvSpPr>
          <p:cNvPr id="22" name="Text Placeholder 21"/>
          <p:cNvSpPr>
            <a:spLocks noGrp="1"/>
          </p:cNvSpPr>
          <p:nvPr>
            <p:ph type="body" sz="quarter" idx="14"/>
          </p:nvPr>
        </p:nvSpPr>
        <p:spPr>
          <a:xfrm>
            <a:off x="2062980" y="4208923"/>
            <a:ext cx="5089758" cy="1128483"/>
          </a:xfrm>
        </p:spPr>
        <p:txBody>
          <a:bodyPr/>
          <a:lstStyle>
            <a:lvl1pPr marL="0" indent="0" algn="l">
              <a:lnSpc>
                <a:spcPts val="2879"/>
              </a:lnSpc>
              <a:spcAft>
                <a:spcPts val="1200"/>
              </a:spcAft>
              <a:buNone/>
              <a:defRPr sz="1900" b="0" baseline="0">
                <a:latin typeface="+mn-lt"/>
                <a:cs typeface="Arial" pitchFamily="34" charset="0"/>
              </a:defRPr>
            </a:lvl1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ransition">
    <p:spTree>
      <p:nvGrpSpPr>
        <p:cNvPr id="1" name=""/>
        <p:cNvGrpSpPr/>
        <p:nvPr/>
      </p:nvGrpSpPr>
      <p:grpSpPr>
        <a:xfrm>
          <a:off x="0" y="0"/>
          <a:ext cx="0" cy="0"/>
          <a:chOff x="0" y="0"/>
          <a:chExt cx="0" cy="0"/>
        </a:xfrm>
      </p:grpSpPr>
      <p:grpSp>
        <p:nvGrpSpPr>
          <p:cNvPr id="3" name="Group 5"/>
          <p:cNvGrpSpPr>
            <a:grpSpLocks/>
          </p:cNvGrpSpPr>
          <p:nvPr/>
        </p:nvGrpSpPr>
        <p:grpSpPr bwMode="auto">
          <a:xfrm>
            <a:off x="0" y="0"/>
            <a:ext cx="3578225" cy="6858000"/>
            <a:chOff x="0" y="0"/>
            <a:chExt cx="3578225" cy="6858000"/>
          </a:xfrm>
        </p:grpSpPr>
        <p:pic>
          <p:nvPicPr>
            <p:cNvPr id="4" name="Picture 21" descr="thankyou_panel_new"/>
            <p:cNvPicPr>
              <a:picLocks noChangeAspect="1" noChangeArrowheads="1"/>
            </p:cNvPicPr>
            <p:nvPr userDrawn="1"/>
          </p:nvPicPr>
          <p:blipFill>
            <a:blip r:embed="rId2"/>
            <a:srcRect/>
            <a:stretch>
              <a:fillRect/>
            </a:stretch>
          </p:blipFill>
          <p:spPr bwMode="auto">
            <a:xfrm>
              <a:off x="0" y="0"/>
              <a:ext cx="1790700" cy="6858000"/>
            </a:xfrm>
            <a:prstGeom prst="rect">
              <a:avLst/>
            </a:prstGeom>
            <a:noFill/>
            <a:ln w="9525">
              <a:noFill/>
              <a:miter lim="800000"/>
              <a:headEnd/>
              <a:tailEnd/>
            </a:ln>
          </p:spPr>
        </p:pic>
        <p:pic>
          <p:nvPicPr>
            <p:cNvPr id="5" name="Picture 23" descr="full_banner_1118"/>
            <p:cNvPicPr>
              <a:picLocks noChangeAspect="1" noChangeArrowheads="1"/>
            </p:cNvPicPr>
            <p:nvPr userDrawn="1"/>
          </p:nvPicPr>
          <p:blipFill>
            <a:blip r:embed="rId3"/>
            <a:srcRect/>
            <a:stretch>
              <a:fillRect/>
            </a:stretch>
          </p:blipFill>
          <p:spPr bwMode="auto">
            <a:xfrm>
              <a:off x="0" y="325438"/>
              <a:ext cx="3578225" cy="1458913"/>
            </a:xfrm>
            <a:prstGeom prst="rect">
              <a:avLst/>
            </a:prstGeom>
            <a:noFill/>
            <a:ln w="9525">
              <a:noFill/>
              <a:miter lim="800000"/>
              <a:headEnd/>
              <a:tailEnd/>
            </a:ln>
          </p:spPr>
        </p:pic>
      </p:grpSp>
      <p:grpSp>
        <p:nvGrpSpPr>
          <p:cNvPr id="6" name="Group 5"/>
          <p:cNvGrpSpPr>
            <a:grpSpLocks/>
          </p:cNvGrpSpPr>
          <p:nvPr/>
        </p:nvGrpSpPr>
        <p:grpSpPr bwMode="auto">
          <a:xfrm>
            <a:off x="0" y="0"/>
            <a:ext cx="3578225" cy="6858000"/>
            <a:chOff x="0" y="0"/>
            <a:chExt cx="3578225" cy="6858000"/>
          </a:xfrm>
        </p:grpSpPr>
        <p:pic>
          <p:nvPicPr>
            <p:cNvPr id="7" name="Picture 21" descr="thankyou_panel_new"/>
            <p:cNvPicPr>
              <a:picLocks noChangeAspect="1" noChangeArrowheads="1"/>
            </p:cNvPicPr>
            <p:nvPr userDrawn="1"/>
          </p:nvPicPr>
          <p:blipFill>
            <a:blip r:embed="rId2"/>
            <a:srcRect/>
            <a:stretch>
              <a:fillRect/>
            </a:stretch>
          </p:blipFill>
          <p:spPr bwMode="auto">
            <a:xfrm>
              <a:off x="0" y="0"/>
              <a:ext cx="1790700" cy="6858000"/>
            </a:xfrm>
            <a:prstGeom prst="rect">
              <a:avLst/>
            </a:prstGeom>
            <a:noFill/>
            <a:ln w="9525">
              <a:noFill/>
              <a:miter lim="800000"/>
              <a:headEnd/>
              <a:tailEnd/>
            </a:ln>
          </p:spPr>
        </p:pic>
        <p:pic>
          <p:nvPicPr>
            <p:cNvPr id="9" name="Picture 23" descr="full_banner_1118"/>
            <p:cNvPicPr>
              <a:picLocks noChangeAspect="1" noChangeArrowheads="1"/>
            </p:cNvPicPr>
            <p:nvPr userDrawn="1"/>
          </p:nvPicPr>
          <p:blipFill>
            <a:blip r:embed="rId3"/>
            <a:srcRect/>
            <a:stretch>
              <a:fillRect/>
            </a:stretch>
          </p:blipFill>
          <p:spPr bwMode="auto">
            <a:xfrm>
              <a:off x="0" y="325438"/>
              <a:ext cx="3578225" cy="1458913"/>
            </a:xfrm>
            <a:prstGeom prst="rect">
              <a:avLst/>
            </a:prstGeom>
            <a:noFill/>
            <a:ln w="9525">
              <a:noFill/>
              <a:miter lim="800000"/>
              <a:headEnd/>
              <a:tailEnd/>
            </a:ln>
          </p:spPr>
        </p:pic>
      </p:grpSp>
      <p:grpSp>
        <p:nvGrpSpPr>
          <p:cNvPr id="10" name="Group 9"/>
          <p:cNvGrpSpPr>
            <a:grpSpLocks/>
          </p:cNvGrpSpPr>
          <p:nvPr userDrawn="1"/>
        </p:nvGrpSpPr>
        <p:grpSpPr bwMode="auto">
          <a:xfrm>
            <a:off x="0" y="0"/>
            <a:ext cx="3578225" cy="6858000"/>
            <a:chOff x="0" y="0"/>
            <a:chExt cx="3578225" cy="6858000"/>
          </a:xfrm>
        </p:grpSpPr>
        <p:pic>
          <p:nvPicPr>
            <p:cNvPr id="11" name="Picture 21" descr="thankyou_panel_new"/>
            <p:cNvPicPr>
              <a:picLocks noChangeAspect="1" noChangeArrowheads="1"/>
            </p:cNvPicPr>
            <p:nvPr userDrawn="1"/>
          </p:nvPicPr>
          <p:blipFill>
            <a:blip r:embed="rId2"/>
            <a:srcRect/>
            <a:stretch>
              <a:fillRect/>
            </a:stretch>
          </p:blipFill>
          <p:spPr bwMode="auto">
            <a:xfrm>
              <a:off x="0" y="0"/>
              <a:ext cx="1790700" cy="6858000"/>
            </a:xfrm>
            <a:prstGeom prst="rect">
              <a:avLst/>
            </a:prstGeom>
            <a:noFill/>
            <a:ln w="9525">
              <a:noFill/>
              <a:miter lim="800000"/>
              <a:headEnd/>
              <a:tailEnd/>
            </a:ln>
          </p:spPr>
        </p:pic>
        <p:pic>
          <p:nvPicPr>
            <p:cNvPr id="12" name="Picture 23" descr="full_banner_1118"/>
            <p:cNvPicPr>
              <a:picLocks noChangeAspect="1" noChangeArrowheads="1"/>
            </p:cNvPicPr>
            <p:nvPr userDrawn="1"/>
          </p:nvPicPr>
          <p:blipFill>
            <a:blip r:embed="rId3"/>
            <a:srcRect/>
            <a:stretch>
              <a:fillRect/>
            </a:stretch>
          </p:blipFill>
          <p:spPr bwMode="auto">
            <a:xfrm>
              <a:off x="0" y="325438"/>
              <a:ext cx="3578225" cy="1458913"/>
            </a:xfrm>
            <a:prstGeom prst="rect">
              <a:avLst/>
            </a:prstGeom>
            <a:noFill/>
            <a:ln w="9525">
              <a:noFill/>
              <a:miter lim="800000"/>
              <a:headEnd/>
              <a:tailEnd/>
            </a:ln>
          </p:spPr>
        </p:pic>
      </p:grpSp>
      <p:sp>
        <p:nvSpPr>
          <p:cNvPr id="8" name="Text Placeholder 15"/>
          <p:cNvSpPr>
            <a:spLocks noGrp="1"/>
          </p:cNvSpPr>
          <p:nvPr>
            <p:ph type="body" sz="quarter" idx="12"/>
          </p:nvPr>
        </p:nvSpPr>
        <p:spPr>
          <a:xfrm>
            <a:off x="3660775" y="2700169"/>
            <a:ext cx="4267611" cy="2291379"/>
          </a:xfrm>
        </p:spPr>
        <p:txBody>
          <a:bodyPr/>
          <a:lstStyle>
            <a:lvl1pPr marL="0" indent="0" rtl="0" eaLnBrk="1" fontAlgn="base" latinLnBrk="0" hangingPunct="1">
              <a:buNone/>
              <a:tabLst/>
              <a:defRPr lang="en-US" sz="3600" b="1" i="0" baseline="0" smtClean="0">
                <a:solidFill>
                  <a:srgbClr val="678BA8"/>
                </a:solidFill>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4" name="TextBox 8"/>
          <p:cNvSpPr txBox="1"/>
          <p:nvPr userDrawn="1"/>
        </p:nvSpPr>
        <p:spPr bwMode="auto">
          <a:xfrm>
            <a:off x="2759075" y="6581775"/>
            <a:ext cx="7497763" cy="276225"/>
          </a:xfrm>
          <a:prstGeom prst="rect">
            <a:avLst/>
          </a:prstGeom>
          <a:noFill/>
          <a:ln w="12700" algn="ctr">
            <a:noFill/>
            <a:miter lim="800000"/>
            <a:headEnd/>
            <a:tailEnd/>
          </a:ln>
          <a:effectLst/>
        </p:spPr>
        <p:txBody>
          <a:bodyPr>
            <a:spAutoFit/>
          </a:bodyPr>
          <a:lstStyle/>
          <a:p>
            <a:pPr algn="ctr">
              <a:spcBef>
                <a:spcPct val="50000"/>
              </a:spcBef>
              <a:defRPr/>
            </a:pPr>
            <a:r>
              <a:rPr lang="en-US" sz="1200" b="1" dirty="0"/>
              <a:t>Symantec Partner Summit 2009, Riga</a:t>
            </a:r>
          </a:p>
        </p:txBody>
      </p:sp>
      <p:sp>
        <p:nvSpPr>
          <p:cNvPr id="3" name="Chart Placeholder 2"/>
          <p:cNvSpPr>
            <a:spLocks noGrp="1"/>
          </p:cNvSpPr>
          <p:nvPr>
            <p:ph type="chart" idx="1"/>
          </p:nvPr>
        </p:nvSpPr>
        <p:spPr>
          <a:xfrm>
            <a:off x="230187" y="1300163"/>
            <a:ext cx="8678864" cy="5091112"/>
          </a:xfrm>
        </p:spPr>
        <p:txBody>
          <a:bodyPr/>
          <a:lstStyle/>
          <a:p>
            <a:pPr lvl="0"/>
            <a:r>
              <a:rPr lang="en-US" noProof="0" smtClean="0"/>
              <a:t>Click icon to add chart</a:t>
            </a:r>
          </a:p>
        </p:txBody>
      </p:sp>
      <p:sp>
        <p:nvSpPr>
          <p:cNvPr id="6" name="Rectangle 2"/>
          <p:cNvSpPr>
            <a:spLocks noGrp="1" noChangeArrowheads="1"/>
          </p:cNvSpPr>
          <p:nvPr>
            <p:ph type="title"/>
          </p:nvPr>
        </p:nvSpPr>
        <p:spPr bwMode="white">
          <a:xfrm>
            <a:off x="230187" y="130884"/>
            <a:ext cx="6611937" cy="9525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5" name="Rectangle 5"/>
          <p:cNvSpPr>
            <a:spLocks noGrp="1" noChangeArrowheads="1"/>
          </p:cNvSpPr>
          <p:nvPr>
            <p:ph type="ftr" sz="quarter" idx="10"/>
          </p:nvPr>
        </p:nvSpPr>
        <p:spPr/>
        <p:txBody>
          <a:bodyPr/>
          <a:lstStyle>
            <a:lvl1pPr>
              <a:defRPr/>
            </a:lvl1pPr>
          </a:lstStyle>
          <a:p>
            <a:pPr>
              <a:defRPr/>
            </a:pPr>
            <a:r>
              <a:rPr lang="en-US"/>
              <a:t> ___________  _________  ___  ___</a:t>
            </a:r>
            <a:endParaRPr lang="en-US" dirty="0"/>
          </a:p>
        </p:txBody>
      </p:sp>
      <p:sp>
        <p:nvSpPr>
          <p:cNvPr id="7" name="Rectangle 5"/>
          <p:cNvSpPr>
            <a:spLocks noGrp="1" noChangeArrowheads="1"/>
          </p:cNvSpPr>
          <p:nvPr>
            <p:ph type="ftr" sz="quarter" idx="11"/>
          </p:nvPr>
        </p:nvSpPr>
        <p:spPr/>
        <p:txBody>
          <a:bodyPr/>
          <a:lstStyle>
            <a:lvl1pPr>
              <a:defRPr/>
            </a:lvl1pPr>
          </a:lstStyle>
          <a:p>
            <a:pPr>
              <a:defRPr/>
            </a:pPr>
            <a:r>
              <a:rPr lang="en-US"/>
              <a:t>Presentation Identifier Goes Here</a:t>
            </a:r>
            <a:endParaRPr lang="en-US" dirty="0"/>
          </a:p>
        </p:txBody>
      </p:sp>
      <p:sp>
        <p:nvSpPr>
          <p:cNvPr id="8" name="Rectangle 6"/>
          <p:cNvSpPr>
            <a:spLocks noGrp="1" noChangeArrowheads="1"/>
          </p:cNvSpPr>
          <p:nvPr>
            <p:ph type="sldNum" sz="quarter" idx="12"/>
          </p:nvPr>
        </p:nvSpPr>
        <p:spPr/>
        <p:txBody>
          <a:bodyPr/>
          <a:lstStyle>
            <a:lvl1pPr>
              <a:defRPr/>
            </a:lvl1pPr>
          </a:lstStyle>
          <a:p>
            <a:pPr>
              <a:defRPr/>
            </a:pPr>
            <a:fld id="{D547EDF0-7C44-4A7F-B925-2655F9A4C938}" type="slidenum">
              <a:rPr lang="en-US"/>
              <a:pPr>
                <a:defRPr/>
              </a:pPr>
              <a:t>‹#›</a:t>
            </a:fld>
            <a:endParaRPr lang="en-US"/>
          </a:p>
        </p:txBody>
      </p:sp>
      <p:sp>
        <p:nvSpPr>
          <p:cNvPr id="9" name="Rectangle 6"/>
          <p:cNvSpPr>
            <a:spLocks noGrp="1" noChangeArrowheads="1"/>
          </p:cNvSpPr>
          <p:nvPr>
            <p:ph type="sldNum" sz="quarter" idx="13"/>
          </p:nvPr>
        </p:nvSpPr>
        <p:spPr/>
        <p:txBody>
          <a:bodyPr/>
          <a:lstStyle>
            <a:lvl1pPr>
              <a:defRPr/>
            </a:lvl1pPr>
          </a:lstStyle>
          <a:p>
            <a:pPr>
              <a:defRPr/>
            </a:pPr>
            <a:fld id="{B21BECFF-7687-4FB6-927A-8DF1E02EF8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4" name="TextBox 9"/>
          <p:cNvSpPr txBox="1"/>
          <p:nvPr userDrawn="1"/>
        </p:nvSpPr>
        <p:spPr bwMode="auto">
          <a:xfrm>
            <a:off x="2759075" y="6581775"/>
            <a:ext cx="7497763" cy="276225"/>
          </a:xfrm>
          <a:prstGeom prst="rect">
            <a:avLst/>
          </a:prstGeom>
          <a:noFill/>
          <a:ln w="12700" algn="ctr">
            <a:noFill/>
            <a:miter lim="800000"/>
            <a:headEnd/>
            <a:tailEnd/>
          </a:ln>
          <a:effectLst/>
        </p:spPr>
        <p:txBody>
          <a:bodyPr>
            <a:spAutoFit/>
          </a:bodyPr>
          <a:lstStyle/>
          <a:p>
            <a:pPr algn="ctr">
              <a:spcBef>
                <a:spcPct val="50000"/>
              </a:spcBef>
              <a:defRPr/>
            </a:pPr>
            <a:r>
              <a:rPr lang="en-US" sz="1200" b="1" dirty="0"/>
              <a:t>Symantec Partner Summit 2009, Riga</a:t>
            </a:r>
          </a:p>
        </p:txBody>
      </p:sp>
      <p:sp>
        <p:nvSpPr>
          <p:cNvPr id="3" name="Table Placeholder 2"/>
          <p:cNvSpPr>
            <a:spLocks noGrp="1"/>
          </p:cNvSpPr>
          <p:nvPr>
            <p:ph type="tbl" idx="1"/>
          </p:nvPr>
        </p:nvSpPr>
        <p:spPr>
          <a:xfrm>
            <a:off x="230187" y="1300163"/>
            <a:ext cx="8678864" cy="5091112"/>
          </a:xfrm>
        </p:spPr>
        <p:txBody>
          <a:bodyPr/>
          <a:lstStyle/>
          <a:p>
            <a:pPr lvl="0"/>
            <a:r>
              <a:rPr lang="en-US" noProof="0" smtClean="0"/>
              <a:t>Click icon to add table</a:t>
            </a:r>
          </a:p>
        </p:txBody>
      </p:sp>
      <p:sp>
        <p:nvSpPr>
          <p:cNvPr id="6" name="Rectangle 2"/>
          <p:cNvSpPr>
            <a:spLocks noGrp="1" noChangeArrowheads="1"/>
          </p:cNvSpPr>
          <p:nvPr>
            <p:ph type="title"/>
          </p:nvPr>
        </p:nvSpPr>
        <p:spPr bwMode="white">
          <a:xfrm>
            <a:off x="230187" y="130884"/>
            <a:ext cx="6611937" cy="9525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5" name="Rectangle 5"/>
          <p:cNvSpPr>
            <a:spLocks noGrp="1" noChangeArrowheads="1"/>
          </p:cNvSpPr>
          <p:nvPr>
            <p:ph type="ftr" sz="quarter" idx="10"/>
          </p:nvPr>
        </p:nvSpPr>
        <p:spPr/>
        <p:txBody>
          <a:bodyPr/>
          <a:lstStyle>
            <a:lvl1pPr>
              <a:defRPr/>
            </a:lvl1pPr>
          </a:lstStyle>
          <a:p>
            <a:pPr>
              <a:defRPr/>
            </a:pPr>
            <a:r>
              <a:rPr lang="en-US"/>
              <a:t> ___________  _________  ___  ___</a:t>
            </a:r>
            <a:endParaRPr lang="en-US" dirty="0"/>
          </a:p>
        </p:txBody>
      </p:sp>
      <p:sp>
        <p:nvSpPr>
          <p:cNvPr id="7" name="Rectangle 5"/>
          <p:cNvSpPr>
            <a:spLocks noGrp="1" noChangeArrowheads="1"/>
          </p:cNvSpPr>
          <p:nvPr>
            <p:ph type="ftr" sz="quarter" idx="11"/>
          </p:nvPr>
        </p:nvSpPr>
        <p:spPr/>
        <p:txBody>
          <a:bodyPr/>
          <a:lstStyle>
            <a:lvl1pPr>
              <a:defRPr/>
            </a:lvl1pPr>
          </a:lstStyle>
          <a:p>
            <a:pPr>
              <a:defRPr/>
            </a:pPr>
            <a:r>
              <a:rPr lang="en-US"/>
              <a:t>Presentation Identifier Goes Here</a:t>
            </a:r>
            <a:endParaRPr lang="en-US" dirty="0"/>
          </a:p>
        </p:txBody>
      </p:sp>
      <p:sp>
        <p:nvSpPr>
          <p:cNvPr id="8" name="Rectangle 6"/>
          <p:cNvSpPr>
            <a:spLocks noGrp="1" noChangeArrowheads="1"/>
          </p:cNvSpPr>
          <p:nvPr>
            <p:ph type="sldNum" sz="quarter" idx="12"/>
          </p:nvPr>
        </p:nvSpPr>
        <p:spPr/>
        <p:txBody>
          <a:bodyPr/>
          <a:lstStyle>
            <a:lvl1pPr>
              <a:defRPr/>
            </a:lvl1pPr>
          </a:lstStyle>
          <a:p>
            <a:pPr>
              <a:defRPr/>
            </a:pPr>
            <a:fld id="{1266702D-8A4C-4E3B-9904-01547B444D8F}" type="slidenum">
              <a:rPr lang="en-US"/>
              <a:pPr>
                <a:defRPr/>
              </a:pPr>
              <a:t>‹#›</a:t>
            </a:fld>
            <a:endParaRPr lang="en-US"/>
          </a:p>
        </p:txBody>
      </p:sp>
      <p:sp>
        <p:nvSpPr>
          <p:cNvPr id="9" name="Rectangle 6"/>
          <p:cNvSpPr>
            <a:spLocks noGrp="1" noChangeArrowheads="1"/>
          </p:cNvSpPr>
          <p:nvPr>
            <p:ph type="sldNum" sz="quarter" idx="13"/>
          </p:nvPr>
        </p:nvSpPr>
        <p:spPr/>
        <p:txBody>
          <a:bodyPr/>
          <a:lstStyle>
            <a:lvl1pPr>
              <a:defRPr/>
            </a:lvl1pPr>
          </a:lstStyle>
          <a:p>
            <a:pPr>
              <a:defRPr/>
            </a:pPr>
            <a:fld id="{41DA47E0-569A-4D76-BDA9-E379A0E82A4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endParaRPr lang="en-US" dirty="0"/>
          </a:p>
        </p:txBody>
      </p:sp>
      <p:sp>
        <p:nvSpPr>
          <p:cNvPr id="3" name="Rectangle 6"/>
          <p:cNvSpPr>
            <a:spLocks noGrp="1" noChangeArrowheads="1"/>
          </p:cNvSpPr>
          <p:nvPr>
            <p:ph type="sldNum" sz="quarter" idx="10"/>
          </p:nvPr>
        </p:nvSpPr>
        <p:spPr/>
        <p:txBody>
          <a:bodyPr/>
          <a:lstStyle>
            <a:lvl1pPr>
              <a:defRPr/>
            </a:lvl1pPr>
          </a:lstStyle>
          <a:p>
            <a:pPr>
              <a:defRPr/>
            </a:pPr>
            <a:fld id="{E4DB9FC0-2A03-4005-8BAF-D78365998788}" type="slidenum">
              <a:rPr lang="en-US"/>
              <a:pPr>
                <a:defRPr/>
              </a:pPr>
              <a:t>‹#›</a:t>
            </a:fld>
            <a:endParaRPr lang="en-US"/>
          </a:p>
        </p:txBody>
      </p:sp>
      <p:sp>
        <p:nvSpPr>
          <p:cNvPr id="4" name="Rectangle 6"/>
          <p:cNvSpPr>
            <a:spLocks noGrp="1" noChangeArrowheads="1"/>
          </p:cNvSpPr>
          <p:nvPr>
            <p:ph type="sldNum" sz="quarter" idx="11"/>
          </p:nvPr>
        </p:nvSpPr>
        <p:spPr/>
        <p:txBody>
          <a:bodyPr/>
          <a:lstStyle>
            <a:lvl1pPr>
              <a:defRPr/>
            </a:lvl1pPr>
          </a:lstStyle>
          <a:p>
            <a:pPr>
              <a:defRPr/>
            </a:pPr>
            <a:fld id="{DFCE731D-2392-487F-906D-F45AC4EE5BE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r>
              <a:rPr lang="en-US"/>
              <a:t> ___________  _________  ___  ___</a:t>
            </a:r>
            <a:endParaRPr lang="en-US" dirty="0"/>
          </a:p>
        </p:txBody>
      </p:sp>
      <p:sp>
        <p:nvSpPr>
          <p:cNvPr id="3" name="Rectangle 6"/>
          <p:cNvSpPr>
            <a:spLocks noGrp="1" noChangeArrowheads="1"/>
          </p:cNvSpPr>
          <p:nvPr>
            <p:ph type="sldNum" sz="quarter" idx="11"/>
          </p:nvPr>
        </p:nvSpPr>
        <p:spPr/>
        <p:txBody>
          <a:bodyPr/>
          <a:lstStyle>
            <a:lvl1pPr>
              <a:defRPr/>
            </a:lvl1pPr>
          </a:lstStyle>
          <a:p>
            <a:pPr>
              <a:defRPr/>
            </a:pPr>
            <a:fld id="{75358E0B-C984-4C27-91C4-30A3C7C1D813}" type="slidenum">
              <a:rPr lang="en-US"/>
              <a:pPr>
                <a:defRPr/>
              </a:pPr>
              <a:t>‹#›</a:t>
            </a:fld>
            <a:endParaRPr lang="en-US"/>
          </a:p>
        </p:txBody>
      </p:sp>
      <p:sp>
        <p:nvSpPr>
          <p:cNvPr id="4" name="Rectangle 6"/>
          <p:cNvSpPr>
            <a:spLocks noGrp="1" noChangeArrowheads="1"/>
          </p:cNvSpPr>
          <p:nvPr>
            <p:ph type="sldNum" sz="quarter" idx="12"/>
          </p:nvPr>
        </p:nvSpPr>
        <p:spPr/>
        <p:txBody>
          <a:bodyPr/>
          <a:lstStyle>
            <a:lvl1pPr>
              <a:defRPr/>
            </a:lvl1pPr>
          </a:lstStyle>
          <a:p>
            <a:pPr>
              <a:defRPr/>
            </a:pPr>
            <a:fld id="{8C9A34CC-8731-420F-8611-8E0C173666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7" descr="Untitled-12_02"/>
          <p:cNvPicPr>
            <a:picLocks noChangeAspect="1" noChangeArrowheads="1"/>
          </p:cNvPicPr>
          <p:nvPr/>
        </p:nvPicPr>
        <p:blipFill>
          <a:blip r:embed="rId14"/>
          <a:srcRect/>
          <a:stretch>
            <a:fillRect/>
          </a:stretch>
        </p:blipFill>
        <p:spPr bwMode="gray">
          <a:xfrm>
            <a:off x="-6350" y="0"/>
            <a:ext cx="9150350" cy="1146175"/>
          </a:xfrm>
          <a:prstGeom prst="rect">
            <a:avLst/>
          </a:prstGeom>
          <a:noFill/>
          <a:ln w="9525">
            <a:noFill/>
            <a:miter lim="800000"/>
            <a:headEnd/>
            <a:tailEnd/>
          </a:ln>
        </p:spPr>
      </p:pic>
      <p:sp>
        <p:nvSpPr>
          <p:cNvPr id="1041" name="Rectangle 17"/>
          <p:cNvSpPr>
            <a:spLocks noChangeArrowheads="1"/>
          </p:cNvSpPr>
          <p:nvPr/>
        </p:nvSpPr>
        <p:spPr bwMode="ltGray">
          <a:xfrm flipV="1">
            <a:off x="0" y="6605588"/>
            <a:ext cx="9144000" cy="252412"/>
          </a:xfrm>
          <a:prstGeom prst="rect">
            <a:avLst/>
          </a:prstGeom>
          <a:solidFill>
            <a:srgbClr val="AFB9C1"/>
          </a:solidFill>
          <a:ln w="9525" algn="ctr">
            <a:noFill/>
            <a:miter lim="800000"/>
            <a:headEnd/>
            <a:tailEnd/>
          </a:ln>
          <a:effectLst/>
        </p:spPr>
        <p:txBody>
          <a:bodyPr rot="10800000" wrap="none" lIns="457096" tIns="45710" rIns="91419" bIns="45710" anchor="ctr"/>
          <a:lstStyle/>
          <a:p>
            <a:pPr>
              <a:defRPr/>
            </a:pPr>
            <a:endParaRPr lang="en-US" sz="1000" dirty="0">
              <a:cs typeface="+mn-cs"/>
            </a:endParaRPr>
          </a:p>
        </p:txBody>
      </p:sp>
      <p:grpSp>
        <p:nvGrpSpPr>
          <p:cNvPr id="1028" name="Group 58"/>
          <p:cNvGrpSpPr>
            <a:grpSpLocks/>
          </p:cNvGrpSpPr>
          <p:nvPr/>
        </p:nvGrpSpPr>
        <p:grpSpPr bwMode="auto">
          <a:xfrm>
            <a:off x="4622800" y="6588125"/>
            <a:ext cx="4521200" cy="271463"/>
            <a:chOff x="2912" y="4150"/>
            <a:chExt cx="2848" cy="171"/>
          </a:xfrm>
        </p:grpSpPr>
        <p:pic>
          <p:nvPicPr>
            <p:cNvPr id="1035" name="Picture 24" descr="SlideMasterTabShadow"/>
            <p:cNvPicPr>
              <a:picLocks noChangeAspect="1" noChangeArrowheads="1"/>
            </p:cNvPicPr>
            <p:nvPr userDrawn="1"/>
          </p:nvPicPr>
          <p:blipFill>
            <a:blip r:embed="rId15"/>
            <a:srcRect/>
            <a:stretch>
              <a:fillRect/>
            </a:stretch>
          </p:blipFill>
          <p:spPr bwMode="ltGray">
            <a:xfrm>
              <a:off x="2912" y="4160"/>
              <a:ext cx="2848" cy="160"/>
            </a:xfrm>
            <a:prstGeom prst="rect">
              <a:avLst/>
            </a:prstGeom>
            <a:noFill/>
            <a:ln w="9525">
              <a:noFill/>
              <a:miter lim="800000"/>
              <a:headEnd/>
              <a:tailEnd/>
            </a:ln>
          </p:spPr>
        </p:pic>
        <p:sp>
          <p:nvSpPr>
            <p:cNvPr id="1049" name="Freeform 25" descr="SlideMasterTab_92dpi"/>
            <p:cNvSpPr>
              <a:spLocks/>
            </p:cNvSpPr>
            <p:nvPr userDrawn="1"/>
          </p:nvSpPr>
          <p:spPr bwMode="ltGray">
            <a:xfrm>
              <a:off x="3099" y="4150"/>
              <a:ext cx="2468" cy="171"/>
            </a:xfrm>
            <a:custGeom>
              <a:avLst/>
              <a:gdLst/>
              <a:ahLst/>
              <a:cxnLst>
                <a:cxn ang="0">
                  <a:pos x="2464" y="170"/>
                </a:cxn>
                <a:cxn ang="0">
                  <a:pos x="2464" y="69"/>
                </a:cxn>
                <a:cxn ang="0">
                  <a:pos x="2397" y="2"/>
                </a:cxn>
                <a:cxn ang="0">
                  <a:pos x="64" y="0"/>
                </a:cxn>
                <a:cxn ang="0">
                  <a:pos x="0" y="63"/>
                </a:cxn>
                <a:cxn ang="0">
                  <a:pos x="0" y="171"/>
                </a:cxn>
                <a:cxn ang="0">
                  <a:pos x="2464" y="170"/>
                </a:cxn>
              </a:cxnLst>
              <a:rect l="0" t="0" r="r" b="b"/>
              <a:pathLst>
                <a:path w="2464" h="171">
                  <a:moveTo>
                    <a:pt x="2464" y="170"/>
                  </a:moveTo>
                  <a:cubicBezTo>
                    <a:pt x="2464" y="170"/>
                    <a:pt x="2464" y="119"/>
                    <a:pt x="2464" y="69"/>
                  </a:cubicBezTo>
                  <a:cubicBezTo>
                    <a:pt x="2461" y="12"/>
                    <a:pt x="2416" y="2"/>
                    <a:pt x="2397" y="2"/>
                  </a:cubicBezTo>
                  <a:cubicBezTo>
                    <a:pt x="2397" y="2"/>
                    <a:pt x="1230" y="1"/>
                    <a:pt x="64" y="0"/>
                  </a:cubicBezTo>
                  <a:cubicBezTo>
                    <a:pt x="53" y="0"/>
                    <a:pt x="2" y="10"/>
                    <a:pt x="0" y="63"/>
                  </a:cubicBezTo>
                  <a:cubicBezTo>
                    <a:pt x="0" y="117"/>
                    <a:pt x="0" y="171"/>
                    <a:pt x="0" y="171"/>
                  </a:cubicBezTo>
                  <a:lnTo>
                    <a:pt x="2464" y="170"/>
                  </a:lnTo>
                  <a:close/>
                </a:path>
              </a:pathLst>
            </a:custGeom>
            <a:blipFill dpi="0" rotWithShape="1">
              <a:blip r:embed="rId16"/>
              <a:srcRect/>
              <a:stretch>
                <a:fillRect/>
              </a:stretch>
            </a:blipFill>
            <a:ln w="12700" cap="flat" cmpd="sng">
              <a:noFill/>
              <a:prstDash val="solid"/>
              <a:round/>
              <a:headEnd/>
              <a:tailEnd/>
            </a:ln>
            <a:effectLst/>
          </p:spPr>
          <p:txBody>
            <a:bodyPr anchor="ctr"/>
            <a:lstStyle/>
            <a:p>
              <a:pPr algn="ctr">
                <a:defRPr/>
              </a:pPr>
              <a:endParaRPr lang="en-US">
                <a:cs typeface="+mn-cs"/>
              </a:endParaRPr>
            </a:p>
          </p:txBody>
        </p:sp>
      </p:grpSp>
      <p:sp>
        <p:nvSpPr>
          <p:cNvPr id="1029" name="Rectangle 2"/>
          <p:cNvSpPr>
            <a:spLocks noGrp="1" noChangeArrowheads="1"/>
          </p:cNvSpPr>
          <p:nvPr>
            <p:ph type="title"/>
          </p:nvPr>
        </p:nvSpPr>
        <p:spPr bwMode="white">
          <a:xfrm>
            <a:off x="230188" y="130175"/>
            <a:ext cx="6611937" cy="9525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230188" y="1300163"/>
            <a:ext cx="8691562" cy="5091112"/>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5"/>
          <p:cNvSpPr>
            <a:spLocks noGrp="1" noChangeArrowheads="1"/>
          </p:cNvSpPr>
          <p:nvPr>
            <p:ph type="ftr" sz="quarter" idx="3"/>
          </p:nvPr>
        </p:nvSpPr>
        <p:spPr bwMode="auto">
          <a:xfrm>
            <a:off x="5895975" y="6643688"/>
            <a:ext cx="1892300" cy="153987"/>
          </a:xfrm>
          <a:prstGeom prst="rect">
            <a:avLst/>
          </a:prstGeom>
          <a:noFill/>
          <a:ln w="9525" algn="ctr">
            <a:noFill/>
            <a:miter lim="800000"/>
            <a:headEnd/>
            <a:tailEnd/>
          </a:ln>
          <a:effectLst/>
        </p:spPr>
        <p:txBody>
          <a:bodyPr vert="horz" wrap="none" lIns="0" tIns="0" rIns="0" bIns="0" numCol="1" anchor="ctr" anchorCtr="1" compatLnSpc="1">
            <a:prstTxWarp prst="textNoShape">
              <a:avLst/>
            </a:prstTxWarp>
            <a:spAutoFit/>
          </a:bodyPr>
          <a:lstStyle>
            <a:lvl1pPr algn="ctr" eaLnBrk="0" hangingPunct="0">
              <a:defRPr sz="1000">
                <a:solidFill>
                  <a:schemeClr val="bg1"/>
                </a:solidFill>
                <a:cs typeface="Arial" charset="0"/>
              </a:defRPr>
            </a:lvl1pPr>
          </a:lstStyle>
          <a:p>
            <a:pPr>
              <a:defRPr/>
            </a:pPr>
            <a:r>
              <a:rPr lang="en-US"/>
              <a:t> ___________  _________  ___  ___</a:t>
            </a:r>
            <a:endParaRPr lang="en-US" dirty="0"/>
          </a:p>
        </p:txBody>
      </p:sp>
      <p:sp>
        <p:nvSpPr>
          <p:cNvPr id="3" name="Rectangle 5"/>
          <p:cNvSpPr>
            <a:spLocks noGrp="1" noChangeArrowheads="1"/>
          </p:cNvSpPr>
          <p:nvPr>
            <p:ph type="ftr" sz="quarter" idx="3"/>
          </p:nvPr>
        </p:nvSpPr>
        <p:spPr bwMode="auto">
          <a:xfrm>
            <a:off x="5895975" y="6643688"/>
            <a:ext cx="1892300" cy="153987"/>
          </a:xfrm>
          <a:prstGeom prst="rect">
            <a:avLst/>
          </a:prstGeom>
          <a:noFill/>
          <a:ln w="9525" algn="ctr">
            <a:noFill/>
            <a:miter lim="800000"/>
            <a:headEnd/>
            <a:tailEnd/>
          </a:ln>
        </p:spPr>
        <p:txBody>
          <a:bodyPr vert="horz" wrap="none" lIns="0" tIns="0" rIns="0" bIns="0" numCol="1" anchor="ctr" anchorCtr="1" compatLnSpc="1">
            <a:prstTxWarp prst="textNoShape">
              <a:avLst/>
            </a:prstTxWarp>
            <a:spAutoFit/>
          </a:bodyPr>
          <a:lstStyle>
            <a:lvl1pPr algn="ctr" eaLnBrk="0" hangingPunct="0">
              <a:defRPr sz="1000">
                <a:solidFill>
                  <a:schemeClr val="bg1"/>
                </a:solidFill>
                <a:cs typeface="Arial" charset="0"/>
              </a:defRPr>
            </a:lvl1pPr>
          </a:lstStyle>
          <a:p>
            <a:pPr>
              <a:defRPr/>
            </a:pPr>
            <a:r>
              <a:rPr lang="en-US"/>
              <a:t>Presentation Identifier Goes Here</a:t>
            </a:r>
          </a:p>
        </p:txBody>
      </p:sp>
      <p:sp>
        <p:nvSpPr>
          <p:cNvPr id="4" name="Rectangle 6"/>
          <p:cNvSpPr>
            <a:spLocks noGrp="1" noChangeArrowheads="1"/>
          </p:cNvSpPr>
          <p:nvPr>
            <p:ph type="sldNum" sz="quarter" idx="4"/>
          </p:nvPr>
        </p:nvSpPr>
        <p:spPr bwMode="auto">
          <a:xfrm>
            <a:off x="8874125" y="6643688"/>
            <a:ext cx="157163" cy="153987"/>
          </a:xfrm>
          <a:prstGeom prst="rect">
            <a:avLst/>
          </a:prstGeom>
          <a:noFill/>
          <a:ln w="9525" algn="ctr">
            <a:noFill/>
            <a:miter lim="800000"/>
            <a:headEnd/>
            <a:tailEnd/>
          </a:ln>
          <a:effectLst/>
        </p:spPr>
        <p:txBody>
          <a:bodyPr vert="horz" wrap="none" lIns="0" tIns="0" rIns="0" bIns="0" numCol="1" anchor="ctr" anchorCtr="1" compatLnSpc="1">
            <a:prstTxWarp prst="textNoShape">
              <a:avLst/>
            </a:prstTxWarp>
            <a:spAutoFit/>
          </a:bodyPr>
          <a:lstStyle>
            <a:lvl1pPr algn="ctr" eaLnBrk="0" hangingPunct="0">
              <a:defRPr sz="1000" b="1">
                <a:solidFill>
                  <a:srgbClr val="333333"/>
                </a:solidFill>
                <a:cs typeface="Arial" charset="0"/>
              </a:defRPr>
            </a:lvl1pPr>
          </a:lstStyle>
          <a:p>
            <a:pPr>
              <a:defRPr/>
            </a:pPr>
            <a:fld id="{07DDCE47-E643-411D-B026-258E478DEB06}" type="slidenum">
              <a:rPr lang="en-US"/>
              <a:pPr>
                <a:defRPr/>
              </a:pPr>
              <a:t>‹#›</a:t>
            </a:fld>
            <a:endParaRPr lang="en-US"/>
          </a:p>
        </p:txBody>
      </p:sp>
      <p:sp>
        <p:nvSpPr>
          <p:cNvPr id="5" name="Rectangle 6"/>
          <p:cNvSpPr>
            <a:spLocks noGrp="1" noChangeArrowheads="1"/>
          </p:cNvSpPr>
          <p:nvPr>
            <p:ph type="sldNum" sz="quarter" idx="4"/>
          </p:nvPr>
        </p:nvSpPr>
        <p:spPr bwMode="auto">
          <a:xfrm>
            <a:off x="8874125" y="6643688"/>
            <a:ext cx="157163" cy="153987"/>
          </a:xfrm>
          <a:prstGeom prst="rect">
            <a:avLst/>
          </a:prstGeom>
          <a:noFill/>
          <a:ln w="9525" algn="ctr">
            <a:noFill/>
            <a:miter lim="800000"/>
            <a:headEnd/>
            <a:tailEnd/>
          </a:ln>
        </p:spPr>
        <p:txBody>
          <a:bodyPr vert="horz" wrap="none" lIns="0" tIns="0" rIns="0" bIns="0" numCol="1" anchor="ctr" anchorCtr="1" compatLnSpc="1">
            <a:prstTxWarp prst="textNoShape">
              <a:avLst/>
            </a:prstTxWarp>
            <a:spAutoFit/>
          </a:bodyPr>
          <a:lstStyle>
            <a:lvl1pPr algn="ctr" eaLnBrk="0" hangingPunct="0">
              <a:defRPr sz="1000" b="1">
                <a:solidFill>
                  <a:srgbClr val="333333"/>
                </a:solidFill>
                <a:cs typeface="Arial" charset="0"/>
              </a:defRPr>
            </a:lvl1pPr>
          </a:lstStyle>
          <a:p>
            <a:pPr>
              <a:defRPr/>
            </a:pPr>
            <a:fld id="{B70CC97F-2C0E-4220-8A23-F06A0654A5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1775" indent="-231775" algn="l" rtl="0" eaLnBrk="0" fontAlgn="base" hangingPunct="0">
        <a:lnSpc>
          <a:spcPct val="95000"/>
        </a:lnSpc>
        <a:spcBef>
          <a:spcPct val="0"/>
        </a:spcBef>
        <a:spcAft>
          <a:spcPts val="1200"/>
        </a:spcAft>
        <a:buClr>
          <a:srgbClr val="678BA8"/>
        </a:buClr>
        <a:buChar char="•"/>
        <a:defRPr sz="2400">
          <a:solidFill>
            <a:schemeClr val="tx1"/>
          </a:solidFill>
          <a:latin typeface="+mn-lt"/>
          <a:ea typeface="+mn-ea"/>
          <a:cs typeface="+mn-cs"/>
        </a:defRPr>
      </a:lvl1pPr>
      <a:lvl2pPr marL="569913" indent="-222250" algn="l" rtl="0" eaLnBrk="0" fontAlgn="base" hangingPunct="0">
        <a:lnSpc>
          <a:spcPct val="95000"/>
        </a:lnSpc>
        <a:spcBef>
          <a:spcPct val="0"/>
        </a:spcBef>
        <a:spcAft>
          <a:spcPts val="1000"/>
        </a:spcAft>
        <a:buClr>
          <a:schemeClr val="folHlink"/>
        </a:buClr>
        <a:buFont typeface="Arial" charset="0"/>
        <a:buChar char="–"/>
        <a:defRPr sz="2000">
          <a:solidFill>
            <a:schemeClr val="tx1"/>
          </a:solidFill>
          <a:latin typeface="+mn-lt"/>
        </a:defRPr>
      </a:lvl2pPr>
      <a:lvl3pPr marL="914400" indent="-225425" algn="l" rtl="0" eaLnBrk="0" fontAlgn="base" hangingPunct="0">
        <a:lnSpc>
          <a:spcPct val="95000"/>
        </a:lnSpc>
        <a:spcBef>
          <a:spcPct val="0"/>
        </a:spcBef>
        <a:spcAft>
          <a:spcPts val="800"/>
        </a:spcAft>
        <a:buClr>
          <a:schemeClr val="bg2"/>
        </a:buClr>
        <a:buChar char="•"/>
        <a:defRPr sz="1600">
          <a:solidFill>
            <a:schemeClr val="tx1"/>
          </a:solidFill>
          <a:latin typeface="+mn-lt"/>
        </a:defRPr>
      </a:lvl3pPr>
      <a:lvl4pPr marL="1317625" indent="-227013" algn="l" rtl="0" eaLnBrk="0" fontAlgn="base" hangingPunct="0">
        <a:lnSpc>
          <a:spcPct val="95000"/>
        </a:lnSpc>
        <a:spcBef>
          <a:spcPct val="0"/>
        </a:spcBef>
        <a:spcAft>
          <a:spcPct val="35000"/>
        </a:spcAft>
        <a:buClr>
          <a:schemeClr val="bg2"/>
        </a:buClr>
        <a:buChar char="–"/>
        <a:defRPr sz="1400">
          <a:solidFill>
            <a:schemeClr val="tx1"/>
          </a:solidFill>
          <a:latin typeface="+mn-lt"/>
        </a:defRPr>
      </a:lvl4pPr>
      <a:lvl5pPr marL="1660525" indent="-227013" algn="l" rtl="0" eaLnBrk="0" fontAlgn="base" hangingPunct="0">
        <a:lnSpc>
          <a:spcPct val="95000"/>
        </a:lnSpc>
        <a:spcBef>
          <a:spcPct val="0"/>
        </a:spcBef>
        <a:spcAft>
          <a:spcPct val="35000"/>
        </a:spcAft>
        <a:buClr>
          <a:schemeClr val="bg2"/>
        </a:buClr>
        <a:buFont typeface="Arial"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27.png"/><Relationship Id="rId11" Type="http://schemas.openxmlformats.org/officeDocument/2006/relationships/oleObject" Target="../embeddings/oleObject5.bin"/><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slide" Target="slide11.xml"/><Relationship Id="rId9"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8.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hyperlink" Target="http://www.symantec.com/region/se/seresc/download/4colour_cmyk_black_text.zip"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2"/>
          <p:cNvSpPr>
            <a:spLocks noGrp="1" noChangeArrowheads="1"/>
          </p:cNvSpPr>
          <p:nvPr>
            <p:ph type="ctrTitle"/>
          </p:nvPr>
        </p:nvSpPr>
        <p:spPr>
          <a:xfrm>
            <a:off x="1865313" y="4340225"/>
            <a:ext cx="7278687" cy="914400"/>
          </a:xfrm>
        </p:spPr>
        <p:txBody>
          <a:bodyPr/>
          <a:lstStyle/>
          <a:p>
            <a:pPr eaLnBrk="1" hangingPunct="1"/>
            <a:r>
              <a:rPr lang="ru-RU" smtClean="0"/>
              <a:t>Управление рисками во время кризиса</a:t>
            </a:r>
            <a:endParaRPr lang="en-US" smtClean="0"/>
          </a:p>
        </p:txBody>
      </p:sp>
      <p:sp>
        <p:nvSpPr>
          <p:cNvPr id="416770" name="Rectangle 3"/>
          <p:cNvSpPr>
            <a:spLocks noGrp="1" noChangeArrowheads="1"/>
          </p:cNvSpPr>
          <p:nvPr>
            <p:ph type="subTitle" idx="1"/>
          </p:nvPr>
        </p:nvSpPr>
        <p:spPr>
          <a:xfrm>
            <a:off x="2255838" y="5387975"/>
            <a:ext cx="6888162" cy="890588"/>
          </a:xfrm>
        </p:spPr>
        <p:txBody>
          <a:bodyPr/>
          <a:lstStyle/>
          <a:p>
            <a:pPr eaLnBrk="1" hangingPunct="1"/>
            <a:r>
              <a:rPr lang="ru-RU" smtClean="0"/>
              <a:t>Николас Росситер – Региональный директор</a:t>
            </a:r>
            <a:endParaRPr lang="en-US" smtClean="0"/>
          </a:p>
          <a:p>
            <a:pPr eaLnBrk="1" hangingPunct="1"/>
            <a:r>
              <a:rPr lang="ru-RU" smtClean="0"/>
              <a:t>Николай Починок – Руководитель отдела консалтинга</a:t>
            </a:r>
            <a:endParaRPr lang="en-US"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225" name="Rounded Rectangle 27"/>
          <p:cNvPicPr>
            <a:picLocks noChangeArrowheads="1"/>
          </p:cNvPicPr>
          <p:nvPr/>
        </p:nvPicPr>
        <p:blipFill>
          <a:blip r:embed="rId3"/>
          <a:srcRect/>
          <a:stretch>
            <a:fillRect/>
          </a:stretch>
        </p:blipFill>
        <p:spPr bwMode="auto">
          <a:xfrm>
            <a:off x="4608513" y="1541463"/>
            <a:ext cx="4376737" cy="1835150"/>
          </a:xfrm>
          <a:prstGeom prst="rect">
            <a:avLst/>
          </a:prstGeom>
          <a:noFill/>
          <a:ln w="9525">
            <a:noFill/>
            <a:miter lim="800000"/>
            <a:headEnd/>
            <a:tailEnd/>
          </a:ln>
        </p:spPr>
      </p:pic>
      <p:sp>
        <p:nvSpPr>
          <p:cNvPr id="30" name="TextBox 60"/>
          <p:cNvSpPr txBox="1">
            <a:spLocks noChangeArrowheads="1"/>
          </p:cNvSpPr>
          <p:nvPr/>
        </p:nvSpPr>
        <p:spPr bwMode="auto">
          <a:xfrm>
            <a:off x="6078538" y="2813050"/>
            <a:ext cx="2697162" cy="45720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lgn="r">
              <a:defRPr/>
            </a:pPr>
            <a:r>
              <a:rPr lang="ru-RU" sz="1400" b="1" dirty="0"/>
              <a:t>Пользовательские</a:t>
            </a:r>
          </a:p>
          <a:p>
            <a:pPr algn="r">
              <a:defRPr/>
            </a:pPr>
            <a:r>
              <a:rPr lang="ru-RU" sz="1400" b="1" dirty="0"/>
              <a:t>Утилиты</a:t>
            </a:r>
            <a:endParaRPr lang="en-US" sz="1400" b="1" dirty="0"/>
          </a:p>
        </p:txBody>
      </p:sp>
      <p:sp>
        <p:nvSpPr>
          <p:cNvPr id="55" name="Rounded Rectangle 54"/>
          <p:cNvSpPr/>
          <p:nvPr/>
        </p:nvSpPr>
        <p:spPr bwMode="auto">
          <a:xfrm>
            <a:off x="151891" y="4215185"/>
            <a:ext cx="4354324" cy="1813448"/>
          </a:xfrm>
          <a:prstGeom prst="roundRect">
            <a:avLst>
              <a:gd name="adj" fmla="val 1883"/>
            </a:avLst>
          </a:prstGeom>
          <a:gradFill flip="none" rotWithShape="1">
            <a:gsLst>
              <a:gs pos="0">
                <a:srgbClr val="E6BA00">
                  <a:alpha val="20000"/>
                </a:srgbClr>
              </a:gs>
              <a:gs pos="100000">
                <a:srgbClr val="FFFFFF">
                  <a:alpha val="0"/>
                </a:srgbClr>
              </a:gs>
            </a:gsLst>
            <a:lin ang="0" scaled="1"/>
            <a:tileRect/>
          </a:gradFill>
          <a:ln w="12700" cap="flat" cmpd="sng" algn="ctr">
            <a:gradFill flip="none" rotWithShape="1">
              <a:gsLst>
                <a:gs pos="0">
                  <a:schemeClr val="accent2">
                    <a:lumMod val="75000"/>
                  </a:schemeClr>
                </a:gs>
                <a:gs pos="100000">
                  <a:srgbClr val="FFFFFF">
                    <a:alpha val="0"/>
                  </a:srgbClr>
                </a:gs>
              </a:gsLst>
              <a:lin ang="0" scaled="1"/>
              <a:tileRect/>
            </a:gradFill>
            <a:prstDash val="solid"/>
            <a:round/>
            <a:headEnd type="none" w="med" len="med"/>
            <a:tailEnd type="none" w="med" len="med"/>
          </a:ln>
          <a:effectLst/>
        </p:spPr>
        <p:txBody>
          <a:bodyPr anchor="ctr"/>
          <a:lstStyle/>
          <a:p>
            <a:pPr algn="ctr">
              <a:defRPr/>
            </a:pPr>
            <a:endParaRPr lang="en-US" dirty="0"/>
          </a:p>
        </p:txBody>
      </p:sp>
      <p:sp>
        <p:nvSpPr>
          <p:cNvPr id="45" name="TextBox 60"/>
          <p:cNvSpPr txBox="1">
            <a:spLocks noChangeArrowheads="1"/>
          </p:cNvSpPr>
          <p:nvPr/>
        </p:nvSpPr>
        <p:spPr bwMode="auto">
          <a:xfrm>
            <a:off x="436563" y="4884738"/>
            <a:ext cx="2697162" cy="45720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defRPr/>
            </a:pPr>
            <a:r>
              <a:rPr lang="ru-RU" sz="1400" b="1" dirty="0"/>
              <a:t>Дисковое</a:t>
            </a:r>
            <a:r>
              <a:rPr lang="en-US" sz="1400" b="1" dirty="0"/>
              <a:t> &amp; </a:t>
            </a:r>
            <a:r>
              <a:rPr lang="ru-RU" sz="1400" b="1" dirty="0"/>
              <a:t>Онлайн Резервное Копирование</a:t>
            </a:r>
            <a:endParaRPr lang="en-US" sz="1400" b="1" dirty="0"/>
          </a:p>
        </p:txBody>
      </p:sp>
      <p:sp>
        <p:nvSpPr>
          <p:cNvPr id="56" name="TextBox 60"/>
          <p:cNvSpPr txBox="1">
            <a:spLocks noChangeArrowheads="1"/>
          </p:cNvSpPr>
          <p:nvPr/>
        </p:nvSpPr>
        <p:spPr bwMode="auto">
          <a:xfrm>
            <a:off x="436563" y="4341813"/>
            <a:ext cx="2697162" cy="45720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defRPr/>
            </a:pPr>
            <a:r>
              <a:rPr lang="ru-RU" sz="1400" b="1" dirty="0"/>
              <a:t>Архивирование</a:t>
            </a:r>
            <a:endParaRPr lang="en-US" sz="1400" b="1" dirty="0"/>
          </a:p>
        </p:txBody>
      </p:sp>
      <p:pic>
        <p:nvPicPr>
          <p:cNvPr id="436232" name="Rounded Rectangle 53"/>
          <p:cNvPicPr>
            <a:picLocks noChangeArrowheads="1"/>
          </p:cNvPicPr>
          <p:nvPr/>
        </p:nvPicPr>
        <p:blipFill>
          <a:blip r:embed="rId3"/>
          <a:srcRect/>
          <a:stretch>
            <a:fillRect/>
          </a:stretch>
        </p:blipFill>
        <p:spPr bwMode="auto">
          <a:xfrm>
            <a:off x="4602163" y="4206875"/>
            <a:ext cx="4376737" cy="1833563"/>
          </a:xfrm>
          <a:prstGeom prst="rect">
            <a:avLst/>
          </a:prstGeom>
          <a:noFill/>
          <a:ln w="9525">
            <a:noFill/>
            <a:miter lim="800000"/>
            <a:headEnd/>
            <a:tailEnd/>
          </a:ln>
        </p:spPr>
      </p:pic>
      <p:sp>
        <p:nvSpPr>
          <p:cNvPr id="436233" name="Text Box 12"/>
          <p:cNvSpPr txBox="1">
            <a:spLocks noChangeArrowheads="1"/>
          </p:cNvSpPr>
          <p:nvPr/>
        </p:nvSpPr>
        <p:spPr bwMode="auto">
          <a:xfrm>
            <a:off x="4624388" y="4227513"/>
            <a:ext cx="4333875" cy="1790700"/>
          </a:xfrm>
          <a:prstGeom prst="rect">
            <a:avLst/>
          </a:prstGeom>
          <a:noFill/>
          <a:ln w="9525">
            <a:noFill/>
            <a:miter lim="800000"/>
            <a:headEnd/>
            <a:tailEnd/>
          </a:ln>
        </p:spPr>
        <p:txBody>
          <a:bodyPr anchor="ctr"/>
          <a:lstStyle/>
          <a:p>
            <a:pPr algn="ctr"/>
            <a:endParaRPr lang="en-GB"/>
          </a:p>
        </p:txBody>
      </p:sp>
      <p:sp>
        <p:nvSpPr>
          <p:cNvPr id="37" name="TextBox 60"/>
          <p:cNvSpPr txBox="1">
            <a:spLocks noChangeArrowheads="1"/>
          </p:cNvSpPr>
          <p:nvPr/>
        </p:nvSpPr>
        <p:spPr bwMode="auto">
          <a:xfrm>
            <a:off x="6072188" y="5226050"/>
            <a:ext cx="2697162" cy="458788"/>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lgn="r">
              <a:defRPr/>
            </a:pPr>
            <a:r>
              <a:rPr lang="ru-RU" sz="1400" b="1" dirty="0"/>
              <a:t>Управление хранением следующего поколения</a:t>
            </a:r>
            <a:endParaRPr lang="en-US" sz="1400" b="1" dirty="0"/>
          </a:p>
        </p:txBody>
      </p:sp>
      <p:sp>
        <p:nvSpPr>
          <p:cNvPr id="38" name="TextBox 60"/>
          <p:cNvSpPr txBox="1">
            <a:spLocks noChangeArrowheads="1"/>
          </p:cNvSpPr>
          <p:nvPr/>
        </p:nvSpPr>
        <p:spPr bwMode="auto">
          <a:xfrm>
            <a:off x="6072188" y="4600575"/>
            <a:ext cx="2697162" cy="45720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lgn="r">
              <a:defRPr/>
            </a:pPr>
            <a:r>
              <a:rPr lang="ru-RU" sz="1400" b="1" dirty="0"/>
              <a:t>Виртуализация</a:t>
            </a:r>
            <a:endParaRPr lang="en-US" sz="1400" b="1" dirty="0"/>
          </a:p>
        </p:txBody>
      </p:sp>
      <p:sp>
        <p:nvSpPr>
          <p:cNvPr id="436236" name="Text Box 20"/>
          <p:cNvSpPr txBox="1">
            <a:spLocks noChangeArrowheads="1"/>
          </p:cNvSpPr>
          <p:nvPr/>
        </p:nvSpPr>
        <p:spPr bwMode="auto">
          <a:xfrm>
            <a:off x="4810125" y="1000125"/>
            <a:ext cx="4333875" cy="1793875"/>
          </a:xfrm>
          <a:prstGeom prst="rect">
            <a:avLst/>
          </a:prstGeom>
          <a:noFill/>
          <a:ln w="9525">
            <a:noFill/>
            <a:miter lim="800000"/>
            <a:headEnd/>
            <a:tailEnd/>
          </a:ln>
        </p:spPr>
        <p:txBody>
          <a:bodyPr anchor="ctr"/>
          <a:lstStyle/>
          <a:p>
            <a:pPr algn="ctr"/>
            <a:endParaRPr lang="en-GB"/>
          </a:p>
        </p:txBody>
      </p:sp>
      <p:sp>
        <p:nvSpPr>
          <p:cNvPr id="2" name="TextBox 60"/>
          <p:cNvSpPr txBox="1">
            <a:spLocks noChangeArrowheads="1"/>
          </p:cNvSpPr>
          <p:nvPr/>
        </p:nvSpPr>
        <p:spPr bwMode="auto">
          <a:xfrm>
            <a:off x="6069013" y="2232025"/>
            <a:ext cx="2697162" cy="45720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lgn="r">
              <a:defRPr/>
            </a:pPr>
            <a:r>
              <a:rPr lang="ru-RU" sz="1400" b="1" dirty="0"/>
              <a:t>Онлайновое Резервное Копирование</a:t>
            </a:r>
            <a:endParaRPr lang="en-US" sz="1400" b="1" dirty="0"/>
          </a:p>
        </p:txBody>
      </p:sp>
      <p:sp>
        <p:nvSpPr>
          <p:cNvPr id="31" name="TextBox 60"/>
          <p:cNvSpPr txBox="1">
            <a:spLocks noChangeArrowheads="1"/>
          </p:cNvSpPr>
          <p:nvPr/>
        </p:nvSpPr>
        <p:spPr bwMode="auto">
          <a:xfrm>
            <a:off x="6069013" y="1668463"/>
            <a:ext cx="2697162" cy="45720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lgn="r">
              <a:defRPr/>
            </a:pPr>
            <a:r>
              <a:rPr lang="ru-RU" sz="1400" b="1" dirty="0"/>
              <a:t>Пользовательские Службы</a:t>
            </a:r>
            <a:endParaRPr lang="en-US" sz="1400" b="1" dirty="0"/>
          </a:p>
        </p:txBody>
      </p:sp>
      <p:grpSp>
        <p:nvGrpSpPr>
          <p:cNvPr id="4" name="Group 58"/>
          <p:cNvGrpSpPr>
            <a:grpSpLocks/>
          </p:cNvGrpSpPr>
          <p:nvPr/>
        </p:nvGrpSpPr>
        <p:grpSpPr bwMode="auto">
          <a:xfrm>
            <a:off x="152400" y="1427163"/>
            <a:ext cx="4354513" cy="2130425"/>
            <a:chOff x="152400" y="1460939"/>
            <a:chExt cx="4354870" cy="2130520"/>
          </a:xfrm>
        </p:grpSpPr>
        <p:sp>
          <p:nvSpPr>
            <p:cNvPr id="40" name="Rounded Rectangle 39"/>
            <p:cNvSpPr/>
            <p:nvPr/>
          </p:nvSpPr>
          <p:spPr bwMode="auto">
            <a:xfrm>
              <a:off x="152400" y="1615542"/>
              <a:ext cx="4354870" cy="1815046"/>
            </a:xfrm>
            <a:prstGeom prst="roundRect">
              <a:avLst>
                <a:gd name="adj" fmla="val 1883"/>
              </a:avLst>
            </a:prstGeom>
            <a:gradFill flip="none" rotWithShape="1">
              <a:gsLst>
                <a:gs pos="0">
                  <a:srgbClr val="E6BA00">
                    <a:alpha val="20000"/>
                  </a:srgbClr>
                </a:gs>
                <a:gs pos="100000">
                  <a:srgbClr val="FFFFFF">
                    <a:alpha val="0"/>
                  </a:srgbClr>
                </a:gs>
              </a:gsLst>
              <a:lin ang="0" scaled="1"/>
              <a:tileRect/>
            </a:gradFill>
            <a:ln w="12700" cap="flat" cmpd="sng" algn="ctr">
              <a:gradFill flip="none" rotWithShape="1">
                <a:gsLst>
                  <a:gs pos="0">
                    <a:schemeClr val="accent2">
                      <a:lumMod val="75000"/>
                    </a:schemeClr>
                  </a:gs>
                  <a:gs pos="100000">
                    <a:srgbClr val="FFFFFF">
                      <a:alpha val="0"/>
                    </a:srgbClr>
                  </a:gs>
                </a:gsLst>
                <a:lin ang="0" scaled="1"/>
                <a:tileRect/>
              </a:gradFill>
              <a:prstDash val="solid"/>
              <a:round/>
              <a:headEnd type="none" w="med" len="med"/>
              <a:tailEnd type="none" w="med" len="med"/>
            </a:ln>
            <a:effectLst/>
          </p:spPr>
          <p:txBody>
            <a:bodyPr anchor="ctr"/>
            <a:lstStyle/>
            <a:p>
              <a:pPr algn="ctr">
                <a:defRPr/>
              </a:pPr>
              <a:endParaRPr lang="en-US" dirty="0"/>
            </a:p>
          </p:txBody>
        </p:sp>
        <p:grpSp>
          <p:nvGrpSpPr>
            <p:cNvPr id="436258" name="Group 33"/>
            <p:cNvGrpSpPr>
              <a:grpSpLocks/>
            </p:cNvGrpSpPr>
            <p:nvPr/>
          </p:nvGrpSpPr>
          <p:grpSpPr bwMode="auto">
            <a:xfrm>
              <a:off x="436563" y="1460939"/>
              <a:ext cx="2697480" cy="2130520"/>
              <a:chOff x="436563" y="1712728"/>
              <a:chExt cx="2697480" cy="2130520"/>
            </a:xfrm>
          </p:grpSpPr>
          <p:sp>
            <p:nvSpPr>
              <p:cNvPr id="72" name="TextBox 60"/>
              <p:cNvSpPr txBox="1">
                <a:spLocks noChangeArrowheads="1"/>
              </p:cNvSpPr>
              <p:nvPr/>
            </p:nvSpPr>
            <p:spPr bwMode="auto">
              <a:xfrm>
                <a:off x="436586" y="2838315"/>
                <a:ext cx="2697383" cy="45722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defRPr/>
                </a:pPr>
                <a:r>
                  <a:rPr lang="ru-RU" sz="1400" b="1"/>
                  <a:t>Виртуализация систем</a:t>
                </a:r>
                <a:endParaRPr lang="en-US" sz="1400" b="1"/>
              </a:p>
            </p:txBody>
          </p:sp>
          <p:sp>
            <p:nvSpPr>
              <p:cNvPr id="75" name="TextBox 60"/>
              <p:cNvSpPr txBox="1">
                <a:spLocks noChangeArrowheads="1"/>
              </p:cNvSpPr>
              <p:nvPr/>
            </p:nvSpPr>
            <p:spPr bwMode="auto">
              <a:xfrm>
                <a:off x="436586" y="2274728"/>
                <a:ext cx="2697383" cy="45722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defRPr/>
                </a:pPr>
                <a:r>
                  <a:rPr lang="ru-RU" sz="1400" b="1"/>
                  <a:t>Управление системами</a:t>
                </a:r>
                <a:endParaRPr lang="en-US" sz="1400" b="1"/>
              </a:p>
            </p:txBody>
          </p:sp>
          <p:sp>
            <p:nvSpPr>
              <p:cNvPr id="77" name="TextBox 60"/>
              <p:cNvSpPr txBox="1">
                <a:spLocks noChangeArrowheads="1"/>
              </p:cNvSpPr>
              <p:nvPr/>
            </p:nvSpPr>
            <p:spPr bwMode="auto">
              <a:xfrm>
                <a:off x="436586" y="1712728"/>
                <a:ext cx="2697383" cy="45722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defRPr/>
                </a:pPr>
                <a:r>
                  <a:rPr lang="ru-RU" sz="1400" b="1" dirty="0"/>
                  <a:t>Предотвращение Утечек Данных</a:t>
                </a:r>
                <a:endParaRPr lang="en-US" sz="1400" b="1" dirty="0"/>
              </a:p>
            </p:txBody>
          </p:sp>
          <p:sp>
            <p:nvSpPr>
              <p:cNvPr id="48" name="TextBox 60"/>
              <p:cNvSpPr txBox="1">
                <a:spLocks noChangeArrowheads="1"/>
              </p:cNvSpPr>
              <p:nvPr/>
            </p:nvSpPr>
            <p:spPr bwMode="auto">
              <a:xfrm>
                <a:off x="436586" y="3386028"/>
                <a:ext cx="2697383" cy="45722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defRPr/>
                </a:pPr>
                <a:r>
                  <a:rPr lang="ru-RU" sz="1400" b="1" dirty="0"/>
                  <a:t>Соответствие</a:t>
                </a:r>
                <a:endParaRPr lang="en-US" sz="1400" b="1" dirty="0"/>
              </a:p>
            </p:txBody>
          </p:sp>
        </p:grpSp>
      </p:grpSp>
      <p:sp>
        <p:nvSpPr>
          <p:cNvPr id="436240" name="Title 1"/>
          <p:cNvSpPr>
            <a:spLocks noGrp="1"/>
          </p:cNvSpPr>
          <p:nvPr>
            <p:ph type="title" idx="4294967295"/>
          </p:nvPr>
        </p:nvSpPr>
        <p:spPr>
          <a:xfrm>
            <a:off x="134938" y="298450"/>
            <a:ext cx="6611937" cy="646113"/>
          </a:xfrm>
        </p:spPr>
        <p:txBody>
          <a:bodyPr/>
          <a:lstStyle/>
          <a:p>
            <a:r>
              <a:rPr lang="ru-RU" sz="2400" smtClean="0"/>
              <a:t>Инициативы направленные на оптимизацию ИТ бюджетов</a:t>
            </a:r>
            <a:endParaRPr lang="en-US" sz="2400" smtClean="0"/>
          </a:p>
        </p:txBody>
      </p:sp>
      <p:sp>
        <p:nvSpPr>
          <p:cNvPr id="436241" name="Slide Number Placeholder 3"/>
          <p:cNvSpPr txBox="1">
            <a:spLocks noGrp="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algn="ctr" eaLnBrk="0" hangingPunct="0"/>
            <a:fld id="{B7460264-DA1C-45D6-9DAB-641DF592A77B}" type="slidenum">
              <a:rPr lang="en-US" sz="1000" b="1">
                <a:solidFill>
                  <a:srgbClr val="333333"/>
                </a:solidFill>
              </a:rPr>
              <a:pPr algn="ctr" eaLnBrk="0" hangingPunct="0"/>
              <a:t>10</a:t>
            </a:fld>
            <a:endParaRPr lang="en-US" sz="1000" b="1">
              <a:solidFill>
                <a:srgbClr val="333333"/>
              </a:solidFill>
            </a:endParaRPr>
          </a:p>
        </p:txBody>
      </p:sp>
      <p:sp>
        <p:nvSpPr>
          <p:cNvPr id="436242" name="TextBox 48"/>
          <p:cNvSpPr txBox="1">
            <a:spLocks noChangeArrowheads="1"/>
          </p:cNvSpPr>
          <p:nvPr/>
        </p:nvSpPr>
        <p:spPr bwMode="auto">
          <a:xfrm>
            <a:off x="7602538" y="6245225"/>
            <a:ext cx="1314450" cy="228600"/>
          </a:xfrm>
          <a:prstGeom prst="rect">
            <a:avLst/>
          </a:prstGeom>
          <a:noFill/>
          <a:ln w="9525">
            <a:noFill/>
            <a:miter lim="800000"/>
            <a:headEnd/>
            <a:tailEnd/>
          </a:ln>
        </p:spPr>
        <p:txBody>
          <a:bodyPr wrap="none">
            <a:spAutoFit/>
          </a:bodyPr>
          <a:lstStyle/>
          <a:p>
            <a:pPr algn="r"/>
            <a:r>
              <a:rPr lang="en-US" sz="900"/>
              <a:t>Sources: IDC, Gartner</a:t>
            </a:r>
          </a:p>
        </p:txBody>
      </p:sp>
      <p:pic>
        <p:nvPicPr>
          <p:cNvPr id="436243" name="Picture 34" descr="yellowslice.png"/>
          <p:cNvPicPr>
            <a:picLocks noChangeAspect="1"/>
          </p:cNvPicPr>
          <p:nvPr/>
        </p:nvPicPr>
        <p:blipFill>
          <a:blip r:embed="rId4"/>
          <a:srcRect/>
          <a:stretch>
            <a:fillRect/>
          </a:stretch>
        </p:blipFill>
        <p:spPr bwMode="auto">
          <a:xfrm>
            <a:off x="2701925" y="1681163"/>
            <a:ext cx="2136775" cy="1973262"/>
          </a:xfrm>
          <a:prstGeom prst="rect">
            <a:avLst/>
          </a:prstGeom>
          <a:noFill/>
          <a:ln w="9525">
            <a:noFill/>
            <a:miter lim="800000"/>
            <a:headEnd/>
            <a:tailEnd/>
          </a:ln>
        </p:spPr>
      </p:pic>
      <p:pic>
        <p:nvPicPr>
          <p:cNvPr id="436244" name="Picture 35" descr="yellowslice.png"/>
          <p:cNvPicPr>
            <a:picLocks noChangeAspect="1"/>
          </p:cNvPicPr>
          <p:nvPr/>
        </p:nvPicPr>
        <p:blipFill>
          <a:blip r:embed="rId5"/>
          <a:srcRect/>
          <a:stretch>
            <a:fillRect/>
          </a:stretch>
        </p:blipFill>
        <p:spPr bwMode="auto">
          <a:xfrm>
            <a:off x="4689475" y="1681163"/>
            <a:ext cx="1997075" cy="2111375"/>
          </a:xfrm>
          <a:prstGeom prst="rect">
            <a:avLst/>
          </a:prstGeom>
          <a:noFill/>
          <a:ln w="9525">
            <a:noFill/>
            <a:miter lim="800000"/>
            <a:headEnd/>
            <a:tailEnd/>
          </a:ln>
        </p:spPr>
      </p:pic>
      <p:grpSp>
        <p:nvGrpSpPr>
          <p:cNvPr id="436245" name="Group 43"/>
          <p:cNvGrpSpPr>
            <a:grpSpLocks/>
          </p:cNvGrpSpPr>
          <p:nvPr/>
        </p:nvGrpSpPr>
        <p:grpSpPr bwMode="auto">
          <a:xfrm rot="10800000">
            <a:off x="2701925" y="3514725"/>
            <a:ext cx="3984625" cy="2111375"/>
            <a:chOff x="2209800" y="2624413"/>
            <a:chExt cx="4738135" cy="2539999"/>
          </a:xfrm>
        </p:grpSpPr>
        <p:pic>
          <p:nvPicPr>
            <p:cNvPr id="436253" name="Picture 41" descr="yellowslice.png"/>
            <p:cNvPicPr>
              <a:picLocks noChangeAspect="1"/>
            </p:cNvPicPr>
            <p:nvPr/>
          </p:nvPicPr>
          <p:blipFill>
            <a:blip r:embed="rId4"/>
            <a:srcRect/>
            <a:stretch>
              <a:fillRect/>
            </a:stretch>
          </p:blipFill>
          <p:spPr bwMode="auto">
            <a:xfrm>
              <a:off x="2209800" y="2624414"/>
              <a:ext cx="2539999" cy="2374347"/>
            </a:xfrm>
            <a:prstGeom prst="rect">
              <a:avLst/>
            </a:prstGeom>
            <a:noFill/>
            <a:ln w="9525">
              <a:noFill/>
              <a:miter lim="800000"/>
              <a:headEnd/>
              <a:tailEnd/>
            </a:ln>
          </p:spPr>
        </p:pic>
        <p:pic>
          <p:nvPicPr>
            <p:cNvPr id="436254" name="Picture 42" descr="yellowslice.png"/>
            <p:cNvPicPr>
              <a:picLocks noChangeAspect="1"/>
            </p:cNvPicPr>
            <p:nvPr/>
          </p:nvPicPr>
          <p:blipFill>
            <a:blip r:embed="rId4"/>
            <a:srcRect/>
            <a:stretch>
              <a:fillRect/>
            </a:stretch>
          </p:blipFill>
          <p:spPr bwMode="auto">
            <a:xfrm rot="5400000">
              <a:off x="4490762" y="2707239"/>
              <a:ext cx="2539999" cy="2374347"/>
            </a:xfrm>
            <a:prstGeom prst="rect">
              <a:avLst/>
            </a:prstGeom>
            <a:noFill/>
            <a:ln w="9525">
              <a:noFill/>
              <a:miter lim="800000"/>
              <a:headEnd/>
              <a:tailEnd/>
            </a:ln>
          </p:spPr>
        </p:pic>
      </p:grpSp>
      <p:sp>
        <p:nvSpPr>
          <p:cNvPr id="15" name="TextBox 60"/>
          <p:cNvSpPr txBox="1">
            <a:spLocks noChangeArrowheads="1"/>
          </p:cNvSpPr>
          <p:nvPr/>
        </p:nvSpPr>
        <p:spPr bwMode="auto">
          <a:xfrm flipH="1">
            <a:off x="2303463" y="3454400"/>
            <a:ext cx="1993900" cy="1279525"/>
          </a:xfrm>
          <a:prstGeom prst="rect">
            <a:avLst/>
          </a:prstGeom>
          <a:noFill/>
          <a:ln w="9525">
            <a:noFill/>
            <a:miter lim="800000"/>
            <a:headEnd/>
            <a:tailEnd/>
          </a:ln>
        </p:spPr>
        <p:txBody>
          <a:bodyPr tIns="64008" bIns="91440" anchor="b"/>
          <a:lstStyle/>
          <a:p>
            <a:pPr algn="r"/>
            <a:r>
              <a:rPr lang="ru-RU" sz="1400" b="1">
                <a:solidFill>
                  <a:srgbClr val="000000"/>
                </a:solidFill>
              </a:rPr>
              <a:t>Защита</a:t>
            </a:r>
            <a:r>
              <a:rPr lang="en-US" sz="1400" b="1">
                <a:solidFill>
                  <a:srgbClr val="000000"/>
                </a:solidFill>
              </a:rPr>
              <a:t> </a:t>
            </a:r>
          </a:p>
          <a:p>
            <a:pPr algn="r"/>
            <a:r>
              <a:rPr lang="ru-RU" sz="1400" b="1">
                <a:solidFill>
                  <a:srgbClr val="000000"/>
                </a:solidFill>
              </a:rPr>
              <a:t>Данных</a:t>
            </a:r>
            <a:endParaRPr lang="en-US" sz="1400" b="1">
              <a:solidFill>
                <a:srgbClr val="000000"/>
              </a:solidFill>
            </a:endParaRPr>
          </a:p>
        </p:txBody>
      </p:sp>
      <p:sp>
        <p:nvSpPr>
          <p:cNvPr id="18" name="TextBox 60"/>
          <p:cNvSpPr txBox="1">
            <a:spLocks noChangeArrowheads="1"/>
          </p:cNvSpPr>
          <p:nvPr/>
        </p:nvSpPr>
        <p:spPr bwMode="auto">
          <a:xfrm flipH="1">
            <a:off x="5026025" y="3597275"/>
            <a:ext cx="1993900" cy="1277938"/>
          </a:xfrm>
          <a:prstGeom prst="rect">
            <a:avLst/>
          </a:prstGeom>
          <a:noFill/>
          <a:ln w="9525">
            <a:noFill/>
            <a:miter lim="800000"/>
            <a:headEnd/>
            <a:tailEnd/>
          </a:ln>
        </p:spPr>
        <p:txBody>
          <a:bodyPr tIns="64008" bIns="91440" anchor="b"/>
          <a:lstStyle/>
          <a:p>
            <a:r>
              <a:rPr lang="ru-RU" sz="1400" b="1">
                <a:solidFill>
                  <a:srgbClr val="000000"/>
                </a:solidFill>
              </a:rPr>
              <a:t>Управление Хранением</a:t>
            </a:r>
          </a:p>
          <a:p>
            <a:r>
              <a:rPr lang="ru-RU" sz="1400" b="1">
                <a:solidFill>
                  <a:srgbClr val="000000"/>
                </a:solidFill>
              </a:rPr>
              <a:t>Данных</a:t>
            </a:r>
            <a:endParaRPr lang="en-US" sz="1400" b="1">
              <a:solidFill>
                <a:srgbClr val="000000"/>
              </a:solidFill>
            </a:endParaRPr>
          </a:p>
        </p:txBody>
      </p:sp>
      <p:sp>
        <p:nvSpPr>
          <p:cNvPr id="9" name="TextBox 60"/>
          <p:cNvSpPr txBox="1">
            <a:spLocks noChangeArrowheads="1"/>
          </p:cNvSpPr>
          <p:nvPr/>
        </p:nvSpPr>
        <p:spPr bwMode="auto">
          <a:xfrm flipH="1">
            <a:off x="2573338" y="2560638"/>
            <a:ext cx="1993900" cy="1277937"/>
          </a:xfrm>
          <a:prstGeom prst="rect">
            <a:avLst/>
          </a:prstGeom>
          <a:noFill/>
          <a:ln w="9525">
            <a:noFill/>
            <a:miter lim="800000"/>
            <a:headEnd/>
            <a:tailEnd/>
          </a:ln>
        </p:spPr>
        <p:txBody>
          <a:bodyPr tIns="64008"/>
          <a:lstStyle/>
          <a:p>
            <a:pPr algn="r"/>
            <a:r>
              <a:rPr lang="ru-RU" sz="1400" b="1">
                <a:solidFill>
                  <a:srgbClr val="000000"/>
                </a:solidFill>
              </a:rPr>
              <a:t>Корпоративная</a:t>
            </a:r>
            <a:r>
              <a:rPr lang="en-US" sz="1400" b="1">
                <a:solidFill>
                  <a:srgbClr val="000000"/>
                </a:solidFill>
              </a:rPr>
              <a:t/>
            </a:r>
            <a:br>
              <a:rPr lang="en-US" sz="1400" b="1">
                <a:solidFill>
                  <a:srgbClr val="000000"/>
                </a:solidFill>
              </a:rPr>
            </a:br>
            <a:r>
              <a:rPr lang="ru-RU" sz="1400" b="1">
                <a:solidFill>
                  <a:srgbClr val="000000"/>
                </a:solidFill>
              </a:rPr>
              <a:t>Безопасность</a:t>
            </a:r>
            <a:endParaRPr lang="en-US" sz="1400" b="1">
              <a:solidFill>
                <a:srgbClr val="000000"/>
              </a:solidFill>
            </a:endParaRPr>
          </a:p>
        </p:txBody>
      </p:sp>
      <p:sp>
        <p:nvSpPr>
          <p:cNvPr id="12" name="TextBox 60"/>
          <p:cNvSpPr txBox="1">
            <a:spLocks noChangeArrowheads="1"/>
          </p:cNvSpPr>
          <p:nvPr/>
        </p:nvSpPr>
        <p:spPr bwMode="auto">
          <a:xfrm flipH="1">
            <a:off x="4718050" y="2560638"/>
            <a:ext cx="1993900" cy="1277937"/>
          </a:xfrm>
          <a:prstGeom prst="rect">
            <a:avLst/>
          </a:prstGeom>
          <a:noFill/>
          <a:ln w="9525">
            <a:noFill/>
            <a:miter lim="800000"/>
            <a:headEnd/>
            <a:tailEnd/>
          </a:ln>
        </p:spPr>
        <p:txBody>
          <a:bodyPr tIns="64008"/>
          <a:lstStyle/>
          <a:p>
            <a:r>
              <a:rPr lang="ru-RU" sz="1400" b="1">
                <a:solidFill>
                  <a:srgbClr val="000000"/>
                </a:solidFill>
              </a:rPr>
              <a:t>Безопасность</a:t>
            </a:r>
          </a:p>
          <a:p>
            <a:r>
              <a:rPr lang="ru-RU" sz="1400" b="1">
                <a:solidFill>
                  <a:srgbClr val="000000"/>
                </a:solidFill>
              </a:rPr>
              <a:t>Пользователя</a:t>
            </a:r>
          </a:p>
        </p:txBody>
      </p:sp>
      <p:sp>
        <p:nvSpPr>
          <p:cNvPr id="41" name="TextBox 40"/>
          <p:cNvSpPr txBox="1">
            <a:spLocks noChangeArrowheads="1"/>
          </p:cNvSpPr>
          <p:nvPr/>
        </p:nvSpPr>
        <p:spPr bwMode="auto">
          <a:xfrm>
            <a:off x="3332163" y="3298825"/>
            <a:ext cx="2792412" cy="646113"/>
          </a:xfrm>
          <a:prstGeom prst="rect">
            <a:avLst/>
          </a:prstGeom>
          <a:noFill/>
          <a:ln w="9525">
            <a:noFill/>
            <a:miter lim="800000"/>
            <a:headEnd/>
            <a:tailEnd/>
          </a:ln>
        </p:spPr>
        <p:txBody>
          <a:bodyPr wrap="none">
            <a:spAutoFit/>
          </a:bodyPr>
          <a:lstStyle/>
          <a:p>
            <a:pPr algn="ctr"/>
            <a:r>
              <a:rPr lang="ru-RU" sz="3600" b="1"/>
              <a:t>1-е место!!!</a:t>
            </a:r>
            <a:endParaRPr lang="en-US" sz="3600" b="1"/>
          </a:p>
        </p:txBody>
      </p:sp>
      <p:sp>
        <p:nvSpPr>
          <p:cNvPr id="3" name="TextBox 60"/>
          <p:cNvSpPr txBox="1">
            <a:spLocks noChangeArrowheads="1"/>
          </p:cNvSpPr>
          <p:nvPr/>
        </p:nvSpPr>
        <p:spPr bwMode="auto">
          <a:xfrm>
            <a:off x="430213" y="5449888"/>
            <a:ext cx="2697162" cy="45720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defRPr/>
            </a:pPr>
            <a:r>
              <a:rPr lang="ru-RU" sz="1400" b="1" dirty="0"/>
              <a:t>Дедупликация</a:t>
            </a:r>
            <a:endParaRPr lang="en-US" sz="1400" b="1" dirty="0"/>
          </a:p>
        </p:txBody>
      </p:sp>
      <p:sp>
        <p:nvSpPr>
          <p:cNvPr id="436252" name="Oval 40"/>
          <p:cNvSpPr>
            <a:spLocks noChangeArrowheads="1"/>
          </p:cNvSpPr>
          <p:nvPr/>
        </p:nvSpPr>
        <p:spPr bwMode="auto">
          <a:xfrm>
            <a:off x="2552700" y="2293938"/>
            <a:ext cx="2238375" cy="1082675"/>
          </a:xfrm>
          <a:prstGeom prst="ellipse">
            <a:avLst/>
          </a:prstGeom>
          <a:noFill/>
          <a:ln w="31750">
            <a:solidFill>
              <a:srgbClr val="FF0000"/>
            </a:solidFill>
            <a:round/>
            <a:headEnd/>
            <a:tailEnd/>
          </a:ln>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9" grpId="0"/>
      <p:bldP spid="12"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Title 1"/>
          <p:cNvSpPr>
            <a:spLocks noGrp="1"/>
          </p:cNvSpPr>
          <p:nvPr>
            <p:ph type="title" idx="4294967295"/>
          </p:nvPr>
        </p:nvSpPr>
        <p:spPr/>
        <p:txBody>
          <a:bodyPr lIns="91440" tIns="45720" rIns="91440" bIns="45720" anchor="ctr"/>
          <a:lstStyle/>
          <a:p>
            <a:pPr eaLnBrk="1" hangingPunct="1"/>
            <a:r>
              <a:rPr lang="ru-RU" smtClean="0"/>
              <a:t>Оптимизация использования ПО Текущая ситуация</a:t>
            </a:r>
            <a:endParaRPr lang="en-US" smtClean="0"/>
          </a:p>
        </p:txBody>
      </p:sp>
      <p:sp>
        <p:nvSpPr>
          <p:cNvPr id="438274" name="Content Placeholder 2"/>
          <p:cNvSpPr>
            <a:spLocks noGrp="1"/>
          </p:cNvSpPr>
          <p:nvPr>
            <p:ph idx="4294967295"/>
          </p:nvPr>
        </p:nvSpPr>
        <p:spPr/>
        <p:txBody>
          <a:bodyPr lIns="91440" tIns="45720" rIns="91440" bIns="45720"/>
          <a:lstStyle/>
          <a:p>
            <a:pPr marL="233363" indent="-233363" eaLnBrk="1" hangingPunct="1"/>
            <a:r>
              <a:rPr lang="ru-RU" smtClean="0"/>
              <a:t>ИТ аудиты</a:t>
            </a:r>
            <a:r>
              <a:rPr lang="en-US" smtClean="0"/>
              <a:t> </a:t>
            </a:r>
            <a:r>
              <a:rPr lang="ru-RU" smtClean="0"/>
              <a:t>и проверки продолжаются</a:t>
            </a:r>
          </a:p>
          <a:p>
            <a:pPr marL="233363" indent="-233363" eaLnBrk="1" hangingPunct="1"/>
            <a:r>
              <a:rPr lang="ru-RU" smtClean="0"/>
              <a:t>Количество приложений для выполнения бизнес-задач возрастает ( </a:t>
            </a:r>
            <a:r>
              <a:rPr lang="en-US" smtClean="0"/>
              <a:t>&gt;</a:t>
            </a:r>
            <a:r>
              <a:rPr lang="ru-RU" smtClean="0"/>
              <a:t>50 наименований</a:t>
            </a:r>
            <a:r>
              <a:rPr lang="en-US" smtClean="0"/>
              <a:t>)</a:t>
            </a:r>
            <a:endParaRPr lang="ru-RU" smtClean="0"/>
          </a:p>
          <a:p>
            <a:pPr marL="233363" indent="-233363" eaLnBrk="1" hangingPunct="1"/>
            <a:r>
              <a:rPr lang="ru-RU" smtClean="0"/>
              <a:t>Бюджеты на приобретение и обновление ПО сокращены</a:t>
            </a:r>
          </a:p>
          <a:p>
            <a:pPr marL="233363" indent="-233363" eaLnBrk="1" hangingPunct="1"/>
            <a:r>
              <a:rPr lang="ru-RU" smtClean="0"/>
              <a:t>Персонал, обслуживающий ПО и парк ПК постепенно сокращается</a:t>
            </a:r>
            <a:endParaRPr lang="en-US" smtClean="0"/>
          </a:p>
          <a:p>
            <a:pPr marL="233363" indent="-233363" eaLnBrk="1" hangingPunct="1"/>
            <a:r>
              <a:rPr lang="ru-RU" smtClean="0"/>
              <a:t>Слияние компаний увеличивает количество единиц ПО</a:t>
            </a:r>
          </a:p>
          <a:p>
            <a:pPr marL="233363" indent="-233363" eaLnBrk="1" hangingPunct="1"/>
            <a:r>
              <a:rPr lang="ru-RU" smtClean="0"/>
              <a:t>Общее требование бизнеса – соответствие политикам по лицензионной чистоте используемого ПО</a:t>
            </a:r>
          </a:p>
          <a:p>
            <a:pPr marL="233363" indent="-233363" eaLnBrk="1" hangingPunct="1"/>
            <a:endParaRPr lang="ru-RU" smtClean="0"/>
          </a:p>
          <a:p>
            <a:pPr marL="233363" indent="-233363" eaLnBrk="1" hangingPunct="1"/>
            <a:endParaRPr lang="ru-RU" smtClean="0"/>
          </a:p>
          <a:p>
            <a:pPr marL="233363" indent="-233363" eaLnBrk="1" hangingPunct="1">
              <a:buFontTx/>
              <a:buNone/>
            </a:pPr>
            <a:r>
              <a:rPr lang="ru-RU" sz="1600" smtClean="0"/>
              <a:t>* по материалам ассоциации производителей ПО </a:t>
            </a:r>
            <a:r>
              <a:rPr lang="en-US" sz="1600" smtClean="0"/>
              <a:t>Business Software Alliance, BSA</a:t>
            </a:r>
          </a:p>
        </p:txBody>
      </p:sp>
      <p:sp>
        <p:nvSpPr>
          <p:cNvPr id="438275" name="Slide Number Placeholder 3"/>
          <p:cNvSpPr txBox="1">
            <a:spLocks noGrp="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algn="ctr" eaLnBrk="0" hangingPunct="0"/>
            <a:fld id="{B3CB3F37-8115-4B4C-A3AB-0B3F65697A41}" type="slidenum">
              <a:rPr lang="en-US" sz="1000" b="1">
                <a:solidFill>
                  <a:srgbClr val="333333"/>
                </a:solidFill>
              </a:rPr>
              <a:pPr algn="ctr" eaLnBrk="0" hangingPunct="0"/>
              <a:t>11</a:t>
            </a:fld>
            <a:endParaRPr lang="en-US" sz="1000" b="1">
              <a:solidFill>
                <a:srgbClr val="333333"/>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Title 1"/>
          <p:cNvSpPr>
            <a:spLocks noGrp="1"/>
          </p:cNvSpPr>
          <p:nvPr>
            <p:ph type="title" idx="4294967295"/>
          </p:nvPr>
        </p:nvSpPr>
        <p:spPr/>
        <p:txBody>
          <a:bodyPr lIns="91440" tIns="45720" rIns="91440" bIns="45720" anchor="ctr"/>
          <a:lstStyle/>
          <a:p>
            <a:pPr eaLnBrk="1" hangingPunct="1"/>
            <a:r>
              <a:rPr lang="ru-RU" smtClean="0"/>
              <a:t>Среднестатистический график использования лицензии на ПО</a:t>
            </a:r>
            <a:endParaRPr lang="en-US" smtClean="0"/>
          </a:p>
        </p:txBody>
      </p:sp>
      <p:sp>
        <p:nvSpPr>
          <p:cNvPr id="440322" name="Slide Number Placeholder 3"/>
          <p:cNvSpPr txBox="1">
            <a:spLocks noGrp="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algn="ctr" eaLnBrk="0" hangingPunct="0"/>
            <a:fld id="{29BE304F-2E7E-4547-9CFD-60FFD35C46D6}" type="slidenum">
              <a:rPr lang="en-US" sz="1000" b="1">
                <a:solidFill>
                  <a:srgbClr val="333333"/>
                </a:solidFill>
              </a:rPr>
              <a:pPr algn="ctr" eaLnBrk="0" hangingPunct="0"/>
              <a:t>12</a:t>
            </a:fld>
            <a:endParaRPr lang="en-US" sz="1000" b="1">
              <a:solidFill>
                <a:srgbClr val="333333"/>
              </a:solidFill>
            </a:endParaRPr>
          </a:p>
        </p:txBody>
      </p:sp>
      <p:pic>
        <p:nvPicPr>
          <p:cNvPr id="440323" name="Picture 2" descr="22.gif"/>
          <p:cNvPicPr>
            <a:picLocks noGrp="1" noChangeAspect="1"/>
          </p:cNvPicPr>
          <p:nvPr>
            <p:ph idx="4294967295"/>
          </p:nvPr>
        </p:nvPicPr>
        <p:blipFill>
          <a:blip r:embed="rId3"/>
          <a:srcRect/>
          <a:stretch>
            <a:fillRect/>
          </a:stretch>
        </p:blipFill>
        <p:spPr>
          <a:xfrm>
            <a:off x="268288" y="1300163"/>
            <a:ext cx="8615362" cy="5091112"/>
          </a:xfrm>
        </p:spPr>
      </p:pic>
      <p:sp>
        <p:nvSpPr>
          <p:cNvPr id="440324" name="TextBox 5"/>
          <p:cNvSpPr txBox="1">
            <a:spLocks noChangeArrowheads="1"/>
          </p:cNvSpPr>
          <p:nvPr/>
        </p:nvSpPr>
        <p:spPr bwMode="auto">
          <a:xfrm>
            <a:off x="3175" y="3606800"/>
            <a:ext cx="2727325" cy="461963"/>
          </a:xfrm>
          <a:prstGeom prst="rect">
            <a:avLst/>
          </a:prstGeom>
          <a:solidFill>
            <a:srgbClr val="FF0000">
              <a:alpha val="70195"/>
            </a:srgbClr>
          </a:solidFill>
          <a:ln w="9525">
            <a:noFill/>
            <a:miter lim="800000"/>
            <a:headEnd/>
            <a:tailEnd/>
          </a:ln>
        </p:spPr>
        <p:txBody>
          <a:bodyPr>
            <a:spAutoFit/>
          </a:bodyPr>
          <a:lstStyle/>
          <a:p>
            <a:pPr algn="ctr"/>
            <a:r>
              <a:rPr lang="ru-RU" b="1">
                <a:solidFill>
                  <a:schemeClr val="bg1"/>
                </a:solidFill>
              </a:rPr>
              <a:t>КУПЛЕНО</a:t>
            </a:r>
            <a:endParaRPr lang="en-US" b="1">
              <a:solidFill>
                <a:schemeClr val="bg1"/>
              </a:solidFill>
            </a:endParaRPr>
          </a:p>
        </p:txBody>
      </p:sp>
      <p:sp>
        <p:nvSpPr>
          <p:cNvPr id="440325" name="TextBox 6"/>
          <p:cNvSpPr txBox="1">
            <a:spLocks noChangeArrowheads="1"/>
          </p:cNvSpPr>
          <p:nvPr/>
        </p:nvSpPr>
        <p:spPr bwMode="auto">
          <a:xfrm>
            <a:off x="3175" y="4068763"/>
            <a:ext cx="2727325" cy="461962"/>
          </a:xfrm>
          <a:prstGeom prst="rect">
            <a:avLst/>
          </a:prstGeom>
          <a:solidFill>
            <a:srgbClr val="00B050">
              <a:alpha val="70195"/>
            </a:srgbClr>
          </a:solidFill>
          <a:ln w="9525">
            <a:noFill/>
            <a:miter lim="800000"/>
            <a:headEnd/>
            <a:tailEnd/>
          </a:ln>
        </p:spPr>
        <p:txBody>
          <a:bodyPr>
            <a:spAutoFit/>
          </a:bodyPr>
          <a:lstStyle/>
          <a:p>
            <a:pPr algn="ctr"/>
            <a:r>
              <a:rPr lang="ru-RU" b="1">
                <a:solidFill>
                  <a:schemeClr val="bg1"/>
                </a:solidFill>
              </a:rPr>
              <a:t>УСТАНОВЛЕНО</a:t>
            </a:r>
            <a:endParaRPr lang="en-US" b="1">
              <a:solidFill>
                <a:schemeClr val="bg1"/>
              </a:solidFill>
            </a:endParaRPr>
          </a:p>
        </p:txBody>
      </p:sp>
      <p:sp>
        <p:nvSpPr>
          <p:cNvPr id="440326" name="TextBox 7"/>
          <p:cNvSpPr txBox="1">
            <a:spLocks noChangeArrowheads="1"/>
          </p:cNvSpPr>
          <p:nvPr/>
        </p:nvSpPr>
        <p:spPr bwMode="auto">
          <a:xfrm>
            <a:off x="3175" y="4530725"/>
            <a:ext cx="2727325" cy="460375"/>
          </a:xfrm>
          <a:prstGeom prst="rect">
            <a:avLst/>
          </a:prstGeom>
          <a:solidFill>
            <a:srgbClr val="0070C0">
              <a:alpha val="92940"/>
            </a:srgbClr>
          </a:solidFill>
          <a:ln w="9525">
            <a:noFill/>
            <a:miter lim="800000"/>
            <a:headEnd/>
            <a:tailEnd/>
          </a:ln>
        </p:spPr>
        <p:txBody>
          <a:bodyPr>
            <a:spAutoFit/>
          </a:bodyPr>
          <a:lstStyle/>
          <a:p>
            <a:pPr algn="ctr"/>
            <a:r>
              <a:rPr lang="ru-RU" b="1">
                <a:solidFill>
                  <a:schemeClr val="bg1"/>
                </a:solidFill>
              </a:rPr>
              <a:t>ИСПОЛЬЗУЕТСЯ</a:t>
            </a:r>
            <a:endParaRPr lang="en-US" b="1">
              <a:solidFill>
                <a:schemeClr val="bg1"/>
              </a:solidFill>
            </a:endParaRPr>
          </a:p>
        </p:txBody>
      </p:sp>
      <p:cxnSp>
        <p:nvCxnSpPr>
          <p:cNvPr id="10" name="Straight Arrow Connector 9"/>
          <p:cNvCxnSpPr/>
          <p:nvPr/>
        </p:nvCxnSpPr>
        <p:spPr bwMode="auto">
          <a:xfrm rot="5400000">
            <a:off x="5899151" y="3448050"/>
            <a:ext cx="876300" cy="3175"/>
          </a:xfrm>
          <a:prstGeom prst="straightConnector1">
            <a:avLst/>
          </a:prstGeom>
          <a:solidFill>
            <a:schemeClr val="accent1"/>
          </a:solidFill>
          <a:ln w="63500" cap="flat" cmpd="sng" algn="ctr">
            <a:solidFill>
              <a:schemeClr val="tx1"/>
            </a:solidFill>
            <a:prstDash val="solid"/>
            <a:round/>
            <a:headEnd type="none" w="med" len="med"/>
            <a:tailEnd type="arrow"/>
          </a:ln>
          <a:effectLst>
            <a:outerShdw blurRad="50800" dist="50800" dir="5400000" algn="ctr" rotWithShape="0">
              <a:schemeClr val="tx2">
                <a:lumMod val="50000"/>
                <a:lumOff val="50000"/>
              </a:schemeClr>
            </a:outerShdw>
          </a:effectLst>
        </p:spPr>
      </p:cxnSp>
      <p:cxnSp>
        <p:nvCxnSpPr>
          <p:cNvPr id="12" name="Straight Arrow Connector 11"/>
          <p:cNvCxnSpPr/>
          <p:nvPr/>
        </p:nvCxnSpPr>
        <p:spPr bwMode="auto">
          <a:xfrm rot="5400000">
            <a:off x="5896769" y="4912519"/>
            <a:ext cx="876300" cy="1588"/>
          </a:xfrm>
          <a:prstGeom prst="straightConnector1">
            <a:avLst/>
          </a:prstGeom>
          <a:solidFill>
            <a:schemeClr val="accent1"/>
          </a:solidFill>
          <a:ln w="63500" cap="flat" cmpd="sng" algn="ctr">
            <a:solidFill>
              <a:schemeClr val="tx1"/>
            </a:solidFill>
            <a:prstDash val="solid"/>
            <a:round/>
            <a:headEnd type="arrow" w="med" len="med"/>
            <a:tailEnd type="none"/>
          </a:ln>
          <a:effectLst>
            <a:outerShdw blurRad="50800" dist="50800" dir="5400000" algn="ctr" rotWithShape="0">
              <a:schemeClr val="tx1">
                <a:lumMod val="50000"/>
                <a:lumOff val="50000"/>
              </a:schemeClr>
            </a:outerShdw>
          </a:effectLst>
        </p:spPr>
      </p:cxnSp>
      <p:sp>
        <p:nvSpPr>
          <p:cNvPr id="11" name="Rectangle 10"/>
          <p:cNvSpPr/>
          <p:nvPr/>
        </p:nvSpPr>
        <p:spPr>
          <a:xfrm>
            <a:off x="6397625" y="2865438"/>
            <a:ext cx="2079625" cy="585787"/>
          </a:xfrm>
          <a:prstGeom prst="rect">
            <a:avLst/>
          </a:prstGeom>
          <a:effectLst>
            <a:outerShdw blurRad="50800" dist="38100" dir="2700000" algn="tl" rotWithShape="0">
              <a:schemeClr val="accent2">
                <a:alpha val="40000"/>
              </a:schemeClr>
            </a:outerShdw>
          </a:effectLst>
        </p:spPr>
        <p:txBody>
          <a:bodyPr wrap="none">
            <a:spAutoFit/>
          </a:bodyPr>
          <a:lstStyle/>
          <a:p>
            <a:pPr>
              <a:defRPr/>
            </a:pPr>
            <a:r>
              <a:rPr lang="ru-RU" sz="3200" dirty="0">
                <a:ln w="6350">
                  <a:noFill/>
                </a:ln>
                <a:effectLst>
                  <a:outerShdw blurRad="50800" dist="50800" dir="5400000" algn="ctr" rotWithShape="0">
                    <a:schemeClr val="bg2"/>
                  </a:outerShdw>
                </a:effectLst>
              </a:rPr>
              <a:t>Экономия</a:t>
            </a:r>
            <a:endParaRPr lang="en-US" sz="3200" dirty="0">
              <a:ln w="6350">
                <a:noFill/>
              </a:ln>
              <a:effectLst>
                <a:outerShdw blurRad="50800" dist="50800" dir="5400000" algn="ctr" rotWithShape="0">
                  <a:schemeClr val="bg2"/>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Title 1"/>
          <p:cNvSpPr>
            <a:spLocks noGrp="1"/>
          </p:cNvSpPr>
          <p:nvPr>
            <p:ph type="title" idx="4294967295"/>
          </p:nvPr>
        </p:nvSpPr>
        <p:spPr/>
        <p:txBody>
          <a:bodyPr lIns="91440" tIns="45720" rIns="91440" bIns="45720" anchor="ctr"/>
          <a:lstStyle/>
          <a:p>
            <a:pPr eaLnBrk="1" hangingPunct="1"/>
            <a:r>
              <a:rPr lang="ru-RU" smtClean="0"/>
              <a:t>Оптимизация использования ПО Предлагаемое решение</a:t>
            </a:r>
            <a:endParaRPr lang="en-US" smtClean="0"/>
          </a:p>
        </p:txBody>
      </p:sp>
      <p:sp>
        <p:nvSpPr>
          <p:cNvPr id="442370" name="Content Placeholder 2"/>
          <p:cNvSpPr>
            <a:spLocks noGrp="1"/>
          </p:cNvSpPr>
          <p:nvPr>
            <p:ph idx="4294967295"/>
          </p:nvPr>
        </p:nvSpPr>
        <p:spPr>
          <a:xfrm>
            <a:off x="230188" y="1300163"/>
            <a:ext cx="8691562" cy="3922712"/>
          </a:xfrm>
        </p:spPr>
        <p:txBody>
          <a:bodyPr lIns="91440" tIns="45720" rIns="91440" bIns="45720"/>
          <a:lstStyle/>
          <a:p>
            <a:pPr marL="233363" indent="-233363" eaLnBrk="1" hangingPunct="1"/>
            <a:r>
              <a:rPr lang="ru-RU" smtClean="0"/>
              <a:t>Оценка эффективности управления ПО:</a:t>
            </a:r>
            <a:endParaRPr lang="en-US" smtClean="0"/>
          </a:p>
          <a:p>
            <a:pPr marL="633413" lvl="1" indent="-285750" eaLnBrk="1" hangingPunct="1"/>
            <a:r>
              <a:rPr lang="ru-RU" smtClean="0"/>
              <a:t>Автоматизированный сбор информации об установленном ПО в единую БД и подготовка статистики по его использования</a:t>
            </a:r>
            <a:endParaRPr lang="en-US" smtClean="0"/>
          </a:p>
          <a:p>
            <a:pPr marL="633413" lvl="1" indent="-285750" eaLnBrk="1" hangingPunct="1"/>
            <a:r>
              <a:rPr lang="ru-RU" smtClean="0"/>
              <a:t>Учет покупок лицензий и анализ тенденций использования ПО с оценкой потенциальной экономии ПО</a:t>
            </a:r>
          </a:p>
          <a:p>
            <a:pPr marL="233363" indent="-233363" eaLnBrk="1" hangingPunct="1"/>
            <a:r>
              <a:rPr lang="ru-RU" smtClean="0"/>
              <a:t>Проактивное обеспечение лицензионной чистоты</a:t>
            </a:r>
            <a:endParaRPr lang="en-US" smtClean="0"/>
          </a:p>
          <a:p>
            <a:pPr marL="633413" lvl="1" indent="-285750" eaLnBrk="1" hangingPunct="1"/>
            <a:r>
              <a:rPr lang="ru-RU" smtClean="0"/>
              <a:t>Динамическая установка и обновление ПО только в момент потребности и удаление при длительном неиспользовании</a:t>
            </a:r>
          </a:p>
          <a:p>
            <a:pPr marL="633413" lvl="1" indent="-285750" eaLnBrk="1" hangingPunct="1"/>
            <a:r>
              <a:rPr lang="ru-RU" smtClean="0"/>
              <a:t>Запрет использования ПО при отсутствии лицензий и их принудительное перераспределение</a:t>
            </a:r>
          </a:p>
        </p:txBody>
      </p:sp>
      <p:sp>
        <p:nvSpPr>
          <p:cNvPr id="442371" name="Slide Number Placeholder 3"/>
          <p:cNvSpPr txBox="1">
            <a:spLocks noGrp="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algn="ctr" eaLnBrk="0" hangingPunct="0"/>
            <a:fld id="{3076D83F-DDD8-49E0-A1FD-52E9EE7FB41F}" type="slidenum">
              <a:rPr lang="en-US" sz="1000" b="1">
                <a:solidFill>
                  <a:srgbClr val="333333"/>
                </a:solidFill>
              </a:rPr>
              <a:pPr algn="ctr" eaLnBrk="0" hangingPunct="0"/>
              <a:t>13</a:t>
            </a:fld>
            <a:endParaRPr lang="en-US" sz="1000" b="1">
              <a:solidFill>
                <a:srgbClr val="333333"/>
              </a:solidFill>
            </a:endParaRPr>
          </a:p>
        </p:txBody>
      </p:sp>
      <p:grpSp>
        <p:nvGrpSpPr>
          <p:cNvPr id="442372" name="Group 120"/>
          <p:cNvGrpSpPr>
            <a:grpSpLocks/>
          </p:cNvGrpSpPr>
          <p:nvPr/>
        </p:nvGrpSpPr>
        <p:grpSpPr bwMode="auto">
          <a:xfrm>
            <a:off x="1014413" y="5032375"/>
            <a:ext cx="7115175" cy="1350963"/>
            <a:chOff x="1860448" y="5223208"/>
            <a:chExt cx="7113777" cy="1350461"/>
          </a:xfrm>
        </p:grpSpPr>
        <p:sp>
          <p:nvSpPr>
            <p:cNvPr id="442376" name="Right Arrow 93"/>
            <p:cNvSpPr>
              <a:spLocks noChangeArrowheads="1"/>
            </p:cNvSpPr>
            <p:nvPr/>
          </p:nvSpPr>
          <p:spPr bwMode="auto">
            <a:xfrm flipH="1">
              <a:off x="6489130" y="6086239"/>
              <a:ext cx="1467624" cy="159315"/>
            </a:xfrm>
            <a:prstGeom prst="rightArrow">
              <a:avLst>
                <a:gd name="adj1" fmla="val 50000"/>
                <a:gd name="adj2" fmla="val 49984"/>
              </a:avLst>
            </a:prstGeom>
            <a:solidFill>
              <a:srgbClr val="FFC000"/>
            </a:solidFill>
            <a:ln w="12700" algn="ctr">
              <a:solidFill>
                <a:schemeClr val="bg2"/>
              </a:solidFill>
              <a:round/>
              <a:headEnd/>
              <a:tailEnd/>
            </a:ln>
          </p:spPr>
          <p:txBody>
            <a:bodyPr anchor="ctr"/>
            <a:lstStyle/>
            <a:p>
              <a:pPr algn="ctr"/>
              <a:endParaRPr lang="en-GB"/>
            </a:p>
          </p:txBody>
        </p:sp>
        <p:grpSp>
          <p:nvGrpSpPr>
            <p:cNvPr id="442377" name="Group 119"/>
            <p:cNvGrpSpPr>
              <a:grpSpLocks/>
            </p:cNvGrpSpPr>
            <p:nvPr/>
          </p:nvGrpSpPr>
          <p:grpSpPr bwMode="auto">
            <a:xfrm>
              <a:off x="1860448" y="5223208"/>
              <a:ext cx="7113775" cy="1350461"/>
              <a:chOff x="1860448" y="5223208"/>
              <a:chExt cx="7113775" cy="1350461"/>
            </a:xfrm>
          </p:grpSpPr>
          <p:grpSp>
            <p:nvGrpSpPr>
              <p:cNvPr id="442378" name="Group 97"/>
              <p:cNvGrpSpPr>
                <a:grpSpLocks/>
              </p:cNvGrpSpPr>
              <p:nvPr/>
            </p:nvGrpSpPr>
            <p:grpSpPr bwMode="auto">
              <a:xfrm>
                <a:off x="4762975" y="5223208"/>
                <a:ext cx="4211248" cy="1350461"/>
                <a:chOff x="2070576" y="5248608"/>
                <a:chExt cx="4336574" cy="1390650"/>
              </a:xfrm>
            </p:grpSpPr>
            <p:grpSp>
              <p:nvGrpSpPr>
                <p:cNvPr id="442403" name="Group 61"/>
                <p:cNvGrpSpPr>
                  <a:grpSpLocks noChangeAspect="1"/>
                </p:cNvGrpSpPr>
                <p:nvPr/>
              </p:nvGrpSpPr>
              <p:grpSpPr bwMode="auto">
                <a:xfrm>
                  <a:off x="2070576" y="5297488"/>
                  <a:ext cx="1528763" cy="1308100"/>
                  <a:chOff x="4072" y="1558"/>
                  <a:chExt cx="1408" cy="1204"/>
                </a:xfrm>
              </p:grpSpPr>
              <p:sp>
                <p:nvSpPr>
                  <p:cNvPr id="442406" name="AutoShape 62"/>
                  <p:cNvSpPr>
                    <a:spLocks noChangeAspect="1" noChangeArrowheads="1" noTextEdit="1"/>
                  </p:cNvSpPr>
                  <p:nvPr/>
                </p:nvSpPr>
                <p:spPr bwMode="auto">
                  <a:xfrm>
                    <a:off x="4072" y="1558"/>
                    <a:ext cx="1408" cy="1204"/>
                  </a:xfrm>
                  <a:prstGeom prst="rect">
                    <a:avLst/>
                  </a:prstGeom>
                  <a:noFill/>
                  <a:ln w="9525">
                    <a:noFill/>
                    <a:miter lim="800000"/>
                    <a:headEnd/>
                    <a:tailEnd/>
                  </a:ln>
                </p:spPr>
                <p:txBody>
                  <a:bodyPr/>
                  <a:lstStyle/>
                  <a:p>
                    <a:endParaRPr lang="en-US"/>
                  </a:p>
                </p:txBody>
              </p:sp>
              <p:sp>
                <p:nvSpPr>
                  <p:cNvPr id="442407" name="Freeform 63"/>
                  <p:cNvSpPr>
                    <a:spLocks/>
                  </p:cNvSpPr>
                  <p:nvPr/>
                </p:nvSpPr>
                <p:spPr bwMode="auto">
                  <a:xfrm>
                    <a:off x="4885" y="1935"/>
                    <a:ext cx="184" cy="124"/>
                  </a:xfrm>
                  <a:custGeom>
                    <a:avLst/>
                    <a:gdLst>
                      <a:gd name="T0" fmla="*/ 42 w 184"/>
                      <a:gd name="T1" fmla="*/ 8 h 124"/>
                      <a:gd name="T2" fmla="*/ 14 w 184"/>
                      <a:gd name="T3" fmla="*/ 24 h 124"/>
                      <a:gd name="T4" fmla="*/ 4 w 184"/>
                      <a:gd name="T5" fmla="*/ 32 h 124"/>
                      <a:gd name="T6" fmla="*/ 0 w 184"/>
                      <a:gd name="T7" fmla="*/ 40 h 124"/>
                      <a:gd name="T8" fmla="*/ 0 w 184"/>
                      <a:gd name="T9" fmla="*/ 42 h 124"/>
                      <a:gd name="T10" fmla="*/ 0 w 184"/>
                      <a:gd name="T11" fmla="*/ 44 h 124"/>
                      <a:gd name="T12" fmla="*/ 0 w 184"/>
                      <a:gd name="T13" fmla="*/ 56 h 124"/>
                      <a:gd name="T14" fmla="*/ 0 w 184"/>
                      <a:gd name="T15" fmla="*/ 62 h 124"/>
                      <a:gd name="T16" fmla="*/ 4 w 184"/>
                      <a:gd name="T17" fmla="*/ 68 h 124"/>
                      <a:gd name="T18" fmla="*/ 8 w 184"/>
                      <a:gd name="T19" fmla="*/ 72 h 124"/>
                      <a:gd name="T20" fmla="*/ 14 w 184"/>
                      <a:gd name="T21" fmla="*/ 76 h 124"/>
                      <a:gd name="T22" fmla="*/ 82 w 184"/>
                      <a:gd name="T23" fmla="*/ 116 h 124"/>
                      <a:gd name="T24" fmla="*/ 94 w 184"/>
                      <a:gd name="T25" fmla="*/ 122 h 124"/>
                      <a:gd name="T26" fmla="*/ 108 w 184"/>
                      <a:gd name="T27" fmla="*/ 124 h 124"/>
                      <a:gd name="T28" fmla="*/ 122 w 184"/>
                      <a:gd name="T29" fmla="*/ 122 h 124"/>
                      <a:gd name="T30" fmla="*/ 136 w 184"/>
                      <a:gd name="T31" fmla="*/ 118 h 124"/>
                      <a:gd name="T32" fmla="*/ 142 w 184"/>
                      <a:gd name="T33" fmla="*/ 116 h 124"/>
                      <a:gd name="T34" fmla="*/ 170 w 184"/>
                      <a:gd name="T35" fmla="*/ 100 h 124"/>
                      <a:gd name="T36" fmla="*/ 176 w 184"/>
                      <a:gd name="T37" fmla="*/ 96 h 124"/>
                      <a:gd name="T38" fmla="*/ 180 w 184"/>
                      <a:gd name="T39" fmla="*/ 90 h 124"/>
                      <a:gd name="T40" fmla="*/ 184 w 184"/>
                      <a:gd name="T41" fmla="*/ 86 h 124"/>
                      <a:gd name="T42" fmla="*/ 184 w 184"/>
                      <a:gd name="T43" fmla="*/ 80 h 124"/>
                      <a:gd name="T44" fmla="*/ 184 w 184"/>
                      <a:gd name="T45" fmla="*/ 68 h 124"/>
                      <a:gd name="T46" fmla="*/ 184 w 184"/>
                      <a:gd name="T47" fmla="*/ 62 h 124"/>
                      <a:gd name="T48" fmla="*/ 180 w 184"/>
                      <a:gd name="T49" fmla="*/ 56 h 124"/>
                      <a:gd name="T50" fmla="*/ 176 w 184"/>
                      <a:gd name="T51" fmla="*/ 52 h 124"/>
                      <a:gd name="T52" fmla="*/ 170 w 184"/>
                      <a:gd name="T53" fmla="*/ 48 h 124"/>
                      <a:gd name="T54" fmla="*/ 102 w 184"/>
                      <a:gd name="T55" fmla="*/ 8 h 124"/>
                      <a:gd name="T56" fmla="*/ 88 w 184"/>
                      <a:gd name="T57" fmla="*/ 2 h 124"/>
                      <a:gd name="T58" fmla="*/ 72 w 184"/>
                      <a:gd name="T59" fmla="*/ 0 h 124"/>
                      <a:gd name="T60" fmla="*/ 56 w 184"/>
                      <a:gd name="T61" fmla="*/ 2 h 124"/>
                      <a:gd name="T62" fmla="*/ 42 w 184"/>
                      <a:gd name="T63" fmla="*/ 8 h 124"/>
                      <a:gd name="T64" fmla="*/ 2 w 184"/>
                      <a:gd name="T65" fmla="*/ 38 h 124"/>
                      <a:gd name="T66" fmla="*/ 42 w 184"/>
                      <a:gd name="T67" fmla="*/ 8 h 124"/>
                      <a:gd name="T68" fmla="*/ 86 w 184"/>
                      <a:gd name="T69" fmla="*/ 108 h 124"/>
                      <a:gd name="T70" fmla="*/ 18 w 184"/>
                      <a:gd name="T71" fmla="*/ 68 h 124"/>
                      <a:gd name="T72" fmla="*/ 12 w 184"/>
                      <a:gd name="T73" fmla="*/ 62 h 124"/>
                      <a:gd name="T74" fmla="*/ 10 w 184"/>
                      <a:gd name="T75" fmla="*/ 56 h 124"/>
                      <a:gd name="T76" fmla="*/ 10 w 184"/>
                      <a:gd name="T77" fmla="*/ 44 h 124"/>
                      <a:gd name="T78" fmla="*/ 12 w 184"/>
                      <a:gd name="T79" fmla="*/ 38 h 124"/>
                      <a:gd name="T80" fmla="*/ 18 w 184"/>
                      <a:gd name="T81" fmla="*/ 32 h 124"/>
                      <a:gd name="T82" fmla="*/ 48 w 184"/>
                      <a:gd name="T83" fmla="*/ 16 h 124"/>
                      <a:gd name="T84" fmla="*/ 58 w 184"/>
                      <a:gd name="T85" fmla="*/ 12 h 124"/>
                      <a:gd name="T86" fmla="*/ 72 w 184"/>
                      <a:gd name="T87" fmla="*/ 10 h 124"/>
                      <a:gd name="T88" fmla="*/ 86 w 184"/>
                      <a:gd name="T89" fmla="*/ 12 h 124"/>
                      <a:gd name="T90" fmla="*/ 96 w 184"/>
                      <a:gd name="T91" fmla="*/ 16 h 124"/>
                      <a:gd name="T92" fmla="*/ 166 w 184"/>
                      <a:gd name="T93" fmla="*/ 56 h 124"/>
                      <a:gd name="T94" fmla="*/ 172 w 184"/>
                      <a:gd name="T95" fmla="*/ 62 h 124"/>
                      <a:gd name="T96" fmla="*/ 174 w 184"/>
                      <a:gd name="T97" fmla="*/ 68 h 124"/>
                      <a:gd name="T98" fmla="*/ 174 w 184"/>
                      <a:gd name="T99" fmla="*/ 80 h 124"/>
                      <a:gd name="T100" fmla="*/ 172 w 184"/>
                      <a:gd name="T101" fmla="*/ 86 h 124"/>
                      <a:gd name="T102" fmla="*/ 166 w 184"/>
                      <a:gd name="T103" fmla="*/ 92 h 124"/>
                      <a:gd name="T104" fmla="*/ 136 w 184"/>
                      <a:gd name="T105" fmla="*/ 108 h 124"/>
                      <a:gd name="T106" fmla="*/ 132 w 184"/>
                      <a:gd name="T107" fmla="*/ 110 h 124"/>
                      <a:gd name="T108" fmla="*/ 122 w 184"/>
                      <a:gd name="T109" fmla="*/ 114 h 124"/>
                      <a:gd name="T110" fmla="*/ 110 w 184"/>
                      <a:gd name="T111" fmla="*/ 114 h 124"/>
                      <a:gd name="T112" fmla="*/ 98 w 184"/>
                      <a:gd name="T113" fmla="*/ 112 h 124"/>
                      <a:gd name="T114" fmla="*/ 86 w 184"/>
                      <a:gd name="T115" fmla="*/ 108 h 124"/>
                      <a:gd name="T116" fmla="*/ 42 w 184"/>
                      <a:gd name="T117" fmla="*/ 8 h 1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4"/>
                      <a:gd name="T178" fmla="*/ 0 h 124"/>
                      <a:gd name="T179" fmla="*/ 184 w 184"/>
                      <a:gd name="T180" fmla="*/ 124 h 1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4" h="124">
                        <a:moveTo>
                          <a:pt x="42" y="8"/>
                        </a:moveTo>
                        <a:lnTo>
                          <a:pt x="14" y="24"/>
                        </a:lnTo>
                        <a:lnTo>
                          <a:pt x="4" y="32"/>
                        </a:lnTo>
                        <a:lnTo>
                          <a:pt x="0" y="40"/>
                        </a:lnTo>
                        <a:lnTo>
                          <a:pt x="0" y="42"/>
                        </a:lnTo>
                        <a:lnTo>
                          <a:pt x="0" y="44"/>
                        </a:lnTo>
                        <a:lnTo>
                          <a:pt x="0" y="56"/>
                        </a:lnTo>
                        <a:lnTo>
                          <a:pt x="0" y="62"/>
                        </a:lnTo>
                        <a:lnTo>
                          <a:pt x="4" y="68"/>
                        </a:lnTo>
                        <a:lnTo>
                          <a:pt x="8" y="72"/>
                        </a:lnTo>
                        <a:lnTo>
                          <a:pt x="14" y="76"/>
                        </a:lnTo>
                        <a:lnTo>
                          <a:pt x="82" y="116"/>
                        </a:lnTo>
                        <a:lnTo>
                          <a:pt x="94" y="122"/>
                        </a:lnTo>
                        <a:lnTo>
                          <a:pt x="108" y="124"/>
                        </a:lnTo>
                        <a:lnTo>
                          <a:pt x="122" y="122"/>
                        </a:lnTo>
                        <a:lnTo>
                          <a:pt x="136" y="118"/>
                        </a:lnTo>
                        <a:lnTo>
                          <a:pt x="142" y="116"/>
                        </a:lnTo>
                        <a:lnTo>
                          <a:pt x="170" y="100"/>
                        </a:lnTo>
                        <a:lnTo>
                          <a:pt x="176" y="96"/>
                        </a:lnTo>
                        <a:lnTo>
                          <a:pt x="180" y="90"/>
                        </a:lnTo>
                        <a:lnTo>
                          <a:pt x="184" y="86"/>
                        </a:lnTo>
                        <a:lnTo>
                          <a:pt x="184" y="80"/>
                        </a:lnTo>
                        <a:lnTo>
                          <a:pt x="184" y="68"/>
                        </a:lnTo>
                        <a:lnTo>
                          <a:pt x="184" y="62"/>
                        </a:lnTo>
                        <a:lnTo>
                          <a:pt x="180" y="56"/>
                        </a:lnTo>
                        <a:lnTo>
                          <a:pt x="176" y="52"/>
                        </a:lnTo>
                        <a:lnTo>
                          <a:pt x="170" y="48"/>
                        </a:lnTo>
                        <a:lnTo>
                          <a:pt x="102" y="8"/>
                        </a:lnTo>
                        <a:lnTo>
                          <a:pt x="88" y="2"/>
                        </a:lnTo>
                        <a:lnTo>
                          <a:pt x="72" y="0"/>
                        </a:lnTo>
                        <a:lnTo>
                          <a:pt x="56" y="2"/>
                        </a:lnTo>
                        <a:lnTo>
                          <a:pt x="42" y="8"/>
                        </a:lnTo>
                        <a:lnTo>
                          <a:pt x="2" y="38"/>
                        </a:lnTo>
                        <a:lnTo>
                          <a:pt x="42" y="8"/>
                        </a:lnTo>
                        <a:lnTo>
                          <a:pt x="86" y="108"/>
                        </a:lnTo>
                        <a:lnTo>
                          <a:pt x="18" y="68"/>
                        </a:lnTo>
                        <a:lnTo>
                          <a:pt x="12" y="62"/>
                        </a:lnTo>
                        <a:lnTo>
                          <a:pt x="10" y="56"/>
                        </a:lnTo>
                        <a:lnTo>
                          <a:pt x="10" y="44"/>
                        </a:lnTo>
                        <a:lnTo>
                          <a:pt x="12" y="38"/>
                        </a:lnTo>
                        <a:lnTo>
                          <a:pt x="18" y="32"/>
                        </a:lnTo>
                        <a:lnTo>
                          <a:pt x="48" y="16"/>
                        </a:lnTo>
                        <a:lnTo>
                          <a:pt x="58" y="12"/>
                        </a:lnTo>
                        <a:lnTo>
                          <a:pt x="72" y="10"/>
                        </a:lnTo>
                        <a:lnTo>
                          <a:pt x="86" y="12"/>
                        </a:lnTo>
                        <a:lnTo>
                          <a:pt x="96" y="16"/>
                        </a:lnTo>
                        <a:lnTo>
                          <a:pt x="166" y="56"/>
                        </a:lnTo>
                        <a:lnTo>
                          <a:pt x="172" y="62"/>
                        </a:lnTo>
                        <a:lnTo>
                          <a:pt x="174" y="68"/>
                        </a:lnTo>
                        <a:lnTo>
                          <a:pt x="174" y="80"/>
                        </a:lnTo>
                        <a:lnTo>
                          <a:pt x="172" y="86"/>
                        </a:lnTo>
                        <a:lnTo>
                          <a:pt x="166" y="92"/>
                        </a:lnTo>
                        <a:lnTo>
                          <a:pt x="136" y="108"/>
                        </a:lnTo>
                        <a:lnTo>
                          <a:pt x="132" y="110"/>
                        </a:lnTo>
                        <a:lnTo>
                          <a:pt x="122" y="114"/>
                        </a:lnTo>
                        <a:lnTo>
                          <a:pt x="110" y="114"/>
                        </a:lnTo>
                        <a:lnTo>
                          <a:pt x="98" y="112"/>
                        </a:lnTo>
                        <a:lnTo>
                          <a:pt x="86" y="108"/>
                        </a:lnTo>
                        <a:lnTo>
                          <a:pt x="42" y="8"/>
                        </a:lnTo>
                        <a:close/>
                      </a:path>
                    </a:pathLst>
                  </a:custGeom>
                  <a:solidFill>
                    <a:srgbClr val="333333"/>
                  </a:solidFill>
                  <a:ln w="9525">
                    <a:noFill/>
                    <a:round/>
                    <a:headEnd/>
                    <a:tailEnd/>
                  </a:ln>
                </p:spPr>
                <p:txBody>
                  <a:bodyPr/>
                  <a:lstStyle/>
                  <a:p>
                    <a:pPr algn="ctr"/>
                    <a:endParaRPr lang="en-GB"/>
                  </a:p>
                </p:txBody>
              </p:sp>
              <p:sp>
                <p:nvSpPr>
                  <p:cNvPr id="442408" name="Freeform 64"/>
                  <p:cNvSpPr>
                    <a:spLocks/>
                  </p:cNvSpPr>
                  <p:nvPr/>
                </p:nvSpPr>
                <p:spPr bwMode="auto">
                  <a:xfrm>
                    <a:off x="4889" y="1979"/>
                    <a:ext cx="176" cy="74"/>
                  </a:xfrm>
                  <a:custGeom>
                    <a:avLst/>
                    <a:gdLst>
                      <a:gd name="T0" fmla="*/ 172 w 176"/>
                      <a:gd name="T1" fmla="*/ 32 h 74"/>
                      <a:gd name="T2" fmla="*/ 164 w 176"/>
                      <a:gd name="T3" fmla="*/ 40 h 74"/>
                      <a:gd name="T4" fmla="*/ 134 w 176"/>
                      <a:gd name="T5" fmla="*/ 56 h 74"/>
                      <a:gd name="T6" fmla="*/ 130 w 176"/>
                      <a:gd name="T7" fmla="*/ 58 h 74"/>
                      <a:gd name="T8" fmla="*/ 118 w 176"/>
                      <a:gd name="T9" fmla="*/ 62 h 74"/>
                      <a:gd name="T10" fmla="*/ 104 w 176"/>
                      <a:gd name="T11" fmla="*/ 62 h 74"/>
                      <a:gd name="T12" fmla="*/ 92 w 176"/>
                      <a:gd name="T13" fmla="*/ 60 h 74"/>
                      <a:gd name="T14" fmla="*/ 80 w 176"/>
                      <a:gd name="T15" fmla="*/ 56 h 74"/>
                      <a:gd name="T16" fmla="*/ 62 w 176"/>
                      <a:gd name="T17" fmla="*/ 46 h 74"/>
                      <a:gd name="T18" fmla="*/ 12 w 176"/>
                      <a:gd name="T19" fmla="*/ 16 h 74"/>
                      <a:gd name="T20" fmla="*/ 4 w 176"/>
                      <a:gd name="T21" fmla="*/ 10 h 74"/>
                      <a:gd name="T22" fmla="*/ 2 w 176"/>
                      <a:gd name="T23" fmla="*/ 6 h 74"/>
                      <a:gd name="T24" fmla="*/ 0 w 176"/>
                      <a:gd name="T25" fmla="*/ 0 h 74"/>
                      <a:gd name="T26" fmla="*/ 0 w 176"/>
                      <a:gd name="T27" fmla="*/ 12 h 74"/>
                      <a:gd name="T28" fmla="*/ 2 w 176"/>
                      <a:gd name="T29" fmla="*/ 18 h 74"/>
                      <a:gd name="T30" fmla="*/ 4 w 176"/>
                      <a:gd name="T31" fmla="*/ 22 h 74"/>
                      <a:gd name="T32" fmla="*/ 6 w 176"/>
                      <a:gd name="T33" fmla="*/ 24 h 74"/>
                      <a:gd name="T34" fmla="*/ 12 w 176"/>
                      <a:gd name="T35" fmla="*/ 28 h 74"/>
                      <a:gd name="T36" fmla="*/ 62 w 176"/>
                      <a:gd name="T37" fmla="*/ 58 h 74"/>
                      <a:gd name="T38" fmla="*/ 80 w 176"/>
                      <a:gd name="T39" fmla="*/ 68 h 74"/>
                      <a:gd name="T40" fmla="*/ 92 w 176"/>
                      <a:gd name="T41" fmla="*/ 72 h 74"/>
                      <a:gd name="T42" fmla="*/ 104 w 176"/>
                      <a:gd name="T43" fmla="*/ 74 h 74"/>
                      <a:gd name="T44" fmla="*/ 118 w 176"/>
                      <a:gd name="T45" fmla="*/ 74 h 74"/>
                      <a:gd name="T46" fmla="*/ 130 w 176"/>
                      <a:gd name="T47" fmla="*/ 70 h 74"/>
                      <a:gd name="T48" fmla="*/ 134 w 176"/>
                      <a:gd name="T49" fmla="*/ 68 h 74"/>
                      <a:gd name="T50" fmla="*/ 164 w 176"/>
                      <a:gd name="T51" fmla="*/ 52 h 74"/>
                      <a:gd name="T52" fmla="*/ 168 w 176"/>
                      <a:gd name="T53" fmla="*/ 48 h 74"/>
                      <a:gd name="T54" fmla="*/ 172 w 176"/>
                      <a:gd name="T55" fmla="*/ 44 h 74"/>
                      <a:gd name="T56" fmla="*/ 174 w 176"/>
                      <a:gd name="T57" fmla="*/ 40 h 74"/>
                      <a:gd name="T58" fmla="*/ 176 w 176"/>
                      <a:gd name="T59" fmla="*/ 36 h 74"/>
                      <a:gd name="T60" fmla="*/ 176 w 176"/>
                      <a:gd name="T61" fmla="*/ 24 h 74"/>
                      <a:gd name="T62" fmla="*/ 174 w 176"/>
                      <a:gd name="T63" fmla="*/ 28 h 74"/>
                      <a:gd name="T64" fmla="*/ 172 w 176"/>
                      <a:gd name="T65" fmla="*/ 32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
                      <a:gd name="T100" fmla="*/ 0 h 74"/>
                      <a:gd name="T101" fmla="*/ 176 w 176"/>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 h="74">
                        <a:moveTo>
                          <a:pt x="172" y="32"/>
                        </a:moveTo>
                        <a:lnTo>
                          <a:pt x="164" y="40"/>
                        </a:lnTo>
                        <a:lnTo>
                          <a:pt x="134" y="56"/>
                        </a:lnTo>
                        <a:lnTo>
                          <a:pt x="130" y="58"/>
                        </a:lnTo>
                        <a:lnTo>
                          <a:pt x="118" y="62"/>
                        </a:lnTo>
                        <a:lnTo>
                          <a:pt x="104" y="62"/>
                        </a:lnTo>
                        <a:lnTo>
                          <a:pt x="92" y="60"/>
                        </a:lnTo>
                        <a:lnTo>
                          <a:pt x="80" y="56"/>
                        </a:lnTo>
                        <a:lnTo>
                          <a:pt x="62" y="46"/>
                        </a:lnTo>
                        <a:lnTo>
                          <a:pt x="12" y="16"/>
                        </a:lnTo>
                        <a:lnTo>
                          <a:pt x="4" y="10"/>
                        </a:lnTo>
                        <a:lnTo>
                          <a:pt x="2" y="6"/>
                        </a:lnTo>
                        <a:lnTo>
                          <a:pt x="0" y="0"/>
                        </a:lnTo>
                        <a:lnTo>
                          <a:pt x="0" y="12"/>
                        </a:lnTo>
                        <a:lnTo>
                          <a:pt x="2" y="18"/>
                        </a:lnTo>
                        <a:lnTo>
                          <a:pt x="4" y="22"/>
                        </a:lnTo>
                        <a:lnTo>
                          <a:pt x="6" y="24"/>
                        </a:lnTo>
                        <a:lnTo>
                          <a:pt x="12" y="28"/>
                        </a:lnTo>
                        <a:lnTo>
                          <a:pt x="62" y="58"/>
                        </a:lnTo>
                        <a:lnTo>
                          <a:pt x="80" y="68"/>
                        </a:lnTo>
                        <a:lnTo>
                          <a:pt x="92" y="72"/>
                        </a:lnTo>
                        <a:lnTo>
                          <a:pt x="104" y="74"/>
                        </a:lnTo>
                        <a:lnTo>
                          <a:pt x="118" y="74"/>
                        </a:lnTo>
                        <a:lnTo>
                          <a:pt x="130" y="70"/>
                        </a:lnTo>
                        <a:lnTo>
                          <a:pt x="134" y="68"/>
                        </a:lnTo>
                        <a:lnTo>
                          <a:pt x="164" y="52"/>
                        </a:lnTo>
                        <a:lnTo>
                          <a:pt x="168" y="48"/>
                        </a:lnTo>
                        <a:lnTo>
                          <a:pt x="172" y="44"/>
                        </a:lnTo>
                        <a:lnTo>
                          <a:pt x="174" y="40"/>
                        </a:lnTo>
                        <a:lnTo>
                          <a:pt x="176" y="36"/>
                        </a:lnTo>
                        <a:lnTo>
                          <a:pt x="176" y="24"/>
                        </a:lnTo>
                        <a:lnTo>
                          <a:pt x="174" y="28"/>
                        </a:lnTo>
                        <a:lnTo>
                          <a:pt x="172" y="32"/>
                        </a:lnTo>
                        <a:close/>
                      </a:path>
                    </a:pathLst>
                  </a:custGeom>
                  <a:solidFill>
                    <a:srgbClr val="CCCCCC"/>
                  </a:solidFill>
                  <a:ln w="9525">
                    <a:noFill/>
                    <a:round/>
                    <a:headEnd/>
                    <a:tailEnd/>
                  </a:ln>
                </p:spPr>
                <p:txBody>
                  <a:bodyPr/>
                  <a:lstStyle/>
                  <a:p>
                    <a:pPr algn="ctr"/>
                    <a:endParaRPr lang="en-GB"/>
                  </a:p>
                </p:txBody>
              </p:sp>
              <p:sp>
                <p:nvSpPr>
                  <p:cNvPr id="442409" name="Freeform 65"/>
                  <p:cNvSpPr>
                    <a:spLocks/>
                  </p:cNvSpPr>
                  <p:nvPr/>
                </p:nvSpPr>
                <p:spPr bwMode="auto">
                  <a:xfrm>
                    <a:off x="4889" y="1941"/>
                    <a:ext cx="176" cy="100"/>
                  </a:xfrm>
                  <a:custGeom>
                    <a:avLst/>
                    <a:gdLst>
                      <a:gd name="T0" fmla="*/ 164 w 176"/>
                      <a:gd name="T1" fmla="*/ 78 h 100"/>
                      <a:gd name="T2" fmla="*/ 168 w 176"/>
                      <a:gd name="T3" fmla="*/ 74 h 100"/>
                      <a:gd name="T4" fmla="*/ 172 w 176"/>
                      <a:gd name="T5" fmla="*/ 70 h 100"/>
                      <a:gd name="T6" fmla="*/ 174 w 176"/>
                      <a:gd name="T7" fmla="*/ 66 h 100"/>
                      <a:gd name="T8" fmla="*/ 176 w 176"/>
                      <a:gd name="T9" fmla="*/ 62 h 100"/>
                      <a:gd name="T10" fmla="*/ 174 w 176"/>
                      <a:gd name="T11" fmla="*/ 58 h 100"/>
                      <a:gd name="T12" fmla="*/ 172 w 176"/>
                      <a:gd name="T13" fmla="*/ 54 h 100"/>
                      <a:gd name="T14" fmla="*/ 168 w 176"/>
                      <a:gd name="T15" fmla="*/ 50 h 100"/>
                      <a:gd name="T16" fmla="*/ 164 w 176"/>
                      <a:gd name="T17" fmla="*/ 46 h 100"/>
                      <a:gd name="T18" fmla="*/ 94 w 176"/>
                      <a:gd name="T19" fmla="*/ 6 h 100"/>
                      <a:gd name="T20" fmla="*/ 82 w 176"/>
                      <a:gd name="T21" fmla="*/ 2 h 100"/>
                      <a:gd name="T22" fmla="*/ 68 w 176"/>
                      <a:gd name="T23" fmla="*/ 0 h 100"/>
                      <a:gd name="T24" fmla="*/ 54 w 176"/>
                      <a:gd name="T25" fmla="*/ 2 h 100"/>
                      <a:gd name="T26" fmla="*/ 40 w 176"/>
                      <a:gd name="T27" fmla="*/ 6 h 100"/>
                      <a:gd name="T28" fmla="*/ 12 w 176"/>
                      <a:gd name="T29" fmla="*/ 22 h 100"/>
                      <a:gd name="T30" fmla="*/ 6 w 176"/>
                      <a:gd name="T31" fmla="*/ 26 h 100"/>
                      <a:gd name="T32" fmla="*/ 4 w 176"/>
                      <a:gd name="T33" fmla="*/ 30 h 100"/>
                      <a:gd name="T34" fmla="*/ 2 w 176"/>
                      <a:gd name="T35" fmla="*/ 34 h 100"/>
                      <a:gd name="T36" fmla="*/ 0 w 176"/>
                      <a:gd name="T37" fmla="*/ 38 h 100"/>
                      <a:gd name="T38" fmla="*/ 2 w 176"/>
                      <a:gd name="T39" fmla="*/ 42 h 100"/>
                      <a:gd name="T40" fmla="*/ 4 w 176"/>
                      <a:gd name="T41" fmla="*/ 46 h 100"/>
                      <a:gd name="T42" fmla="*/ 6 w 176"/>
                      <a:gd name="T43" fmla="*/ 50 h 100"/>
                      <a:gd name="T44" fmla="*/ 12 w 176"/>
                      <a:gd name="T45" fmla="*/ 54 h 100"/>
                      <a:gd name="T46" fmla="*/ 80 w 176"/>
                      <a:gd name="T47" fmla="*/ 94 h 100"/>
                      <a:gd name="T48" fmla="*/ 94 w 176"/>
                      <a:gd name="T49" fmla="*/ 98 h 100"/>
                      <a:gd name="T50" fmla="*/ 108 w 176"/>
                      <a:gd name="T51" fmla="*/ 100 h 100"/>
                      <a:gd name="T52" fmla="*/ 122 w 176"/>
                      <a:gd name="T53" fmla="*/ 98 h 100"/>
                      <a:gd name="T54" fmla="*/ 134 w 176"/>
                      <a:gd name="T55" fmla="*/ 94 h 100"/>
                      <a:gd name="T56" fmla="*/ 164 w 176"/>
                      <a:gd name="T57" fmla="*/ 78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6"/>
                      <a:gd name="T88" fmla="*/ 0 h 100"/>
                      <a:gd name="T89" fmla="*/ 176 w 176"/>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6" h="100">
                        <a:moveTo>
                          <a:pt x="164" y="78"/>
                        </a:moveTo>
                        <a:lnTo>
                          <a:pt x="168" y="74"/>
                        </a:lnTo>
                        <a:lnTo>
                          <a:pt x="172" y="70"/>
                        </a:lnTo>
                        <a:lnTo>
                          <a:pt x="174" y="66"/>
                        </a:lnTo>
                        <a:lnTo>
                          <a:pt x="176" y="62"/>
                        </a:lnTo>
                        <a:lnTo>
                          <a:pt x="174" y="58"/>
                        </a:lnTo>
                        <a:lnTo>
                          <a:pt x="172" y="54"/>
                        </a:lnTo>
                        <a:lnTo>
                          <a:pt x="168" y="50"/>
                        </a:lnTo>
                        <a:lnTo>
                          <a:pt x="164" y="46"/>
                        </a:lnTo>
                        <a:lnTo>
                          <a:pt x="94" y="6"/>
                        </a:lnTo>
                        <a:lnTo>
                          <a:pt x="82" y="2"/>
                        </a:lnTo>
                        <a:lnTo>
                          <a:pt x="68" y="0"/>
                        </a:lnTo>
                        <a:lnTo>
                          <a:pt x="54" y="2"/>
                        </a:lnTo>
                        <a:lnTo>
                          <a:pt x="40" y="6"/>
                        </a:lnTo>
                        <a:lnTo>
                          <a:pt x="12" y="22"/>
                        </a:lnTo>
                        <a:lnTo>
                          <a:pt x="6" y="26"/>
                        </a:lnTo>
                        <a:lnTo>
                          <a:pt x="4" y="30"/>
                        </a:lnTo>
                        <a:lnTo>
                          <a:pt x="2" y="34"/>
                        </a:lnTo>
                        <a:lnTo>
                          <a:pt x="0" y="38"/>
                        </a:lnTo>
                        <a:lnTo>
                          <a:pt x="2" y="42"/>
                        </a:lnTo>
                        <a:lnTo>
                          <a:pt x="4" y="46"/>
                        </a:lnTo>
                        <a:lnTo>
                          <a:pt x="6" y="50"/>
                        </a:lnTo>
                        <a:lnTo>
                          <a:pt x="12" y="54"/>
                        </a:lnTo>
                        <a:lnTo>
                          <a:pt x="80" y="94"/>
                        </a:lnTo>
                        <a:lnTo>
                          <a:pt x="94" y="98"/>
                        </a:lnTo>
                        <a:lnTo>
                          <a:pt x="108" y="100"/>
                        </a:lnTo>
                        <a:lnTo>
                          <a:pt x="122" y="98"/>
                        </a:lnTo>
                        <a:lnTo>
                          <a:pt x="134" y="94"/>
                        </a:lnTo>
                        <a:lnTo>
                          <a:pt x="164" y="78"/>
                        </a:lnTo>
                        <a:close/>
                      </a:path>
                    </a:pathLst>
                  </a:custGeom>
                  <a:solidFill>
                    <a:srgbClr val="E3E3E2"/>
                  </a:solidFill>
                  <a:ln w="9525">
                    <a:noFill/>
                    <a:round/>
                    <a:headEnd/>
                    <a:tailEnd/>
                  </a:ln>
                </p:spPr>
                <p:txBody>
                  <a:bodyPr/>
                  <a:lstStyle/>
                  <a:p>
                    <a:pPr algn="ctr"/>
                    <a:endParaRPr lang="en-GB"/>
                  </a:p>
                </p:txBody>
              </p:sp>
              <p:sp>
                <p:nvSpPr>
                  <p:cNvPr id="442410" name="Freeform 66"/>
                  <p:cNvSpPr>
                    <a:spLocks/>
                  </p:cNvSpPr>
                  <p:nvPr/>
                </p:nvSpPr>
                <p:spPr bwMode="auto">
                  <a:xfrm>
                    <a:off x="4915" y="1836"/>
                    <a:ext cx="136" cy="187"/>
                  </a:xfrm>
                  <a:custGeom>
                    <a:avLst/>
                    <a:gdLst>
                      <a:gd name="T0" fmla="*/ 0 w 136"/>
                      <a:gd name="T1" fmla="*/ 141 h 187"/>
                      <a:gd name="T2" fmla="*/ 80 w 136"/>
                      <a:gd name="T3" fmla="*/ 187 h 187"/>
                      <a:gd name="T4" fmla="*/ 90 w 136"/>
                      <a:gd name="T5" fmla="*/ 179 h 187"/>
                      <a:gd name="T6" fmla="*/ 100 w 136"/>
                      <a:gd name="T7" fmla="*/ 169 h 187"/>
                      <a:gd name="T8" fmla="*/ 112 w 136"/>
                      <a:gd name="T9" fmla="*/ 153 h 187"/>
                      <a:gd name="T10" fmla="*/ 122 w 136"/>
                      <a:gd name="T11" fmla="*/ 135 h 187"/>
                      <a:gd name="T12" fmla="*/ 130 w 136"/>
                      <a:gd name="T13" fmla="*/ 113 h 187"/>
                      <a:gd name="T14" fmla="*/ 134 w 136"/>
                      <a:gd name="T15" fmla="*/ 99 h 187"/>
                      <a:gd name="T16" fmla="*/ 136 w 136"/>
                      <a:gd name="T17" fmla="*/ 85 h 187"/>
                      <a:gd name="T18" fmla="*/ 136 w 136"/>
                      <a:gd name="T19" fmla="*/ 71 h 187"/>
                      <a:gd name="T20" fmla="*/ 136 w 136"/>
                      <a:gd name="T21" fmla="*/ 53 h 187"/>
                      <a:gd name="T22" fmla="*/ 42 w 136"/>
                      <a:gd name="T23" fmla="*/ 0 h 187"/>
                      <a:gd name="T24" fmla="*/ 46 w 136"/>
                      <a:gd name="T25" fmla="*/ 12 h 187"/>
                      <a:gd name="T26" fmla="*/ 48 w 136"/>
                      <a:gd name="T27" fmla="*/ 25 h 187"/>
                      <a:gd name="T28" fmla="*/ 48 w 136"/>
                      <a:gd name="T29" fmla="*/ 43 h 187"/>
                      <a:gd name="T30" fmla="*/ 44 w 136"/>
                      <a:gd name="T31" fmla="*/ 65 h 187"/>
                      <a:gd name="T32" fmla="*/ 42 w 136"/>
                      <a:gd name="T33" fmla="*/ 77 h 187"/>
                      <a:gd name="T34" fmla="*/ 38 w 136"/>
                      <a:gd name="T35" fmla="*/ 89 h 187"/>
                      <a:gd name="T36" fmla="*/ 30 w 136"/>
                      <a:gd name="T37" fmla="*/ 101 h 187"/>
                      <a:gd name="T38" fmla="*/ 22 w 136"/>
                      <a:gd name="T39" fmla="*/ 115 h 187"/>
                      <a:gd name="T40" fmla="*/ 12 w 136"/>
                      <a:gd name="T41" fmla="*/ 127 h 187"/>
                      <a:gd name="T42" fmla="*/ 0 w 136"/>
                      <a:gd name="T43" fmla="*/ 141 h 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187"/>
                      <a:gd name="T68" fmla="*/ 136 w 136"/>
                      <a:gd name="T69" fmla="*/ 187 h 1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187">
                        <a:moveTo>
                          <a:pt x="0" y="141"/>
                        </a:moveTo>
                        <a:lnTo>
                          <a:pt x="80" y="187"/>
                        </a:lnTo>
                        <a:lnTo>
                          <a:pt x="90" y="179"/>
                        </a:lnTo>
                        <a:lnTo>
                          <a:pt x="100" y="169"/>
                        </a:lnTo>
                        <a:lnTo>
                          <a:pt x="112" y="153"/>
                        </a:lnTo>
                        <a:lnTo>
                          <a:pt x="122" y="135"/>
                        </a:lnTo>
                        <a:lnTo>
                          <a:pt x="130" y="113"/>
                        </a:lnTo>
                        <a:lnTo>
                          <a:pt x="134" y="99"/>
                        </a:lnTo>
                        <a:lnTo>
                          <a:pt x="136" y="85"/>
                        </a:lnTo>
                        <a:lnTo>
                          <a:pt x="136" y="71"/>
                        </a:lnTo>
                        <a:lnTo>
                          <a:pt x="136" y="53"/>
                        </a:lnTo>
                        <a:lnTo>
                          <a:pt x="42" y="0"/>
                        </a:lnTo>
                        <a:lnTo>
                          <a:pt x="46" y="12"/>
                        </a:lnTo>
                        <a:lnTo>
                          <a:pt x="48" y="25"/>
                        </a:lnTo>
                        <a:lnTo>
                          <a:pt x="48" y="43"/>
                        </a:lnTo>
                        <a:lnTo>
                          <a:pt x="44" y="65"/>
                        </a:lnTo>
                        <a:lnTo>
                          <a:pt x="42" y="77"/>
                        </a:lnTo>
                        <a:lnTo>
                          <a:pt x="38" y="89"/>
                        </a:lnTo>
                        <a:lnTo>
                          <a:pt x="30" y="101"/>
                        </a:lnTo>
                        <a:lnTo>
                          <a:pt x="22" y="115"/>
                        </a:lnTo>
                        <a:lnTo>
                          <a:pt x="12" y="127"/>
                        </a:lnTo>
                        <a:lnTo>
                          <a:pt x="0" y="141"/>
                        </a:lnTo>
                        <a:close/>
                      </a:path>
                    </a:pathLst>
                  </a:custGeom>
                  <a:solidFill>
                    <a:srgbClr val="B3B3B3"/>
                  </a:solidFill>
                  <a:ln w="9525">
                    <a:noFill/>
                    <a:round/>
                    <a:headEnd/>
                    <a:tailEnd/>
                  </a:ln>
                </p:spPr>
                <p:txBody>
                  <a:bodyPr/>
                  <a:lstStyle/>
                  <a:p>
                    <a:pPr algn="ctr"/>
                    <a:endParaRPr lang="en-GB"/>
                  </a:p>
                </p:txBody>
              </p:sp>
              <p:sp>
                <p:nvSpPr>
                  <p:cNvPr id="442411" name="Freeform 67"/>
                  <p:cNvSpPr>
                    <a:spLocks/>
                  </p:cNvSpPr>
                  <p:nvPr/>
                </p:nvSpPr>
                <p:spPr bwMode="auto">
                  <a:xfrm>
                    <a:off x="4995" y="1885"/>
                    <a:ext cx="66" cy="138"/>
                  </a:xfrm>
                  <a:custGeom>
                    <a:avLst/>
                    <a:gdLst>
                      <a:gd name="T0" fmla="*/ 64 w 66"/>
                      <a:gd name="T1" fmla="*/ 0 h 138"/>
                      <a:gd name="T2" fmla="*/ 56 w 66"/>
                      <a:gd name="T3" fmla="*/ 4 h 138"/>
                      <a:gd name="T4" fmla="*/ 56 w 66"/>
                      <a:gd name="T5" fmla="*/ 26 h 138"/>
                      <a:gd name="T6" fmla="*/ 54 w 66"/>
                      <a:gd name="T7" fmla="*/ 44 h 138"/>
                      <a:gd name="T8" fmla="*/ 52 w 66"/>
                      <a:gd name="T9" fmla="*/ 60 h 138"/>
                      <a:gd name="T10" fmla="*/ 46 w 66"/>
                      <a:gd name="T11" fmla="*/ 76 h 138"/>
                      <a:gd name="T12" fmla="*/ 40 w 66"/>
                      <a:gd name="T13" fmla="*/ 90 h 138"/>
                      <a:gd name="T14" fmla="*/ 34 w 66"/>
                      <a:gd name="T15" fmla="*/ 102 h 138"/>
                      <a:gd name="T16" fmla="*/ 20 w 66"/>
                      <a:gd name="T17" fmla="*/ 120 h 138"/>
                      <a:gd name="T18" fmla="*/ 6 w 66"/>
                      <a:gd name="T19" fmla="*/ 134 h 138"/>
                      <a:gd name="T20" fmla="*/ 0 w 66"/>
                      <a:gd name="T21" fmla="*/ 138 h 138"/>
                      <a:gd name="T22" fmla="*/ 26 w 66"/>
                      <a:gd name="T23" fmla="*/ 124 h 138"/>
                      <a:gd name="T24" fmla="*/ 32 w 66"/>
                      <a:gd name="T25" fmla="*/ 116 h 138"/>
                      <a:gd name="T26" fmla="*/ 40 w 66"/>
                      <a:gd name="T27" fmla="*/ 108 h 138"/>
                      <a:gd name="T28" fmla="*/ 48 w 66"/>
                      <a:gd name="T29" fmla="*/ 96 h 138"/>
                      <a:gd name="T30" fmla="*/ 56 w 66"/>
                      <a:gd name="T31" fmla="*/ 78 h 138"/>
                      <a:gd name="T32" fmla="*/ 62 w 66"/>
                      <a:gd name="T33" fmla="*/ 56 h 138"/>
                      <a:gd name="T34" fmla="*/ 66 w 66"/>
                      <a:gd name="T35" fmla="*/ 30 h 138"/>
                      <a:gd name="T36" fmla="*/ 64 w 66"/>
                      <a:gd name="T37" fmla="*/ 0 h 1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138"/>
                      <a:gd name="T59" fmla="*/ 66 w 66"/>
                      <a:gd name="T60" fmla="*/ 138 h 1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138">
                        <a:moveTo>
                          <a:pt x="64" y="0"/>
                        </a:moveTo>
                        <a:lnTo>
                          <a:pt x="56" y="4"/>
                        </a:lnTo>
                        <a:lnTo>
                          <a:pt x="56" y="26"/>
                        </a:lnTo>
                        <a:lnTo>
                          <a:pt x="54" y="44"/>
                        </a:lnTo>
                        <a:lnTo>
                          <a:pt x="52" y="60"/>
                        </a:lnTo>
                        <a:lnTo>
                          <a:pt x="46" y="76"/>
                        </a:lnTo>
                        <a:lnTo>
                          <a:pt x="40" y="90"/>
                        </a:lnTo>
                        <a:lnTo>
                          <a:pt x="34" y="102"/>
                        </a:lnTo>
                        <a:lnTo>
                          <a:pt x="20" y="120"/>
                        </a:lnTo>
                        <a:lnTo>
                          <a:pt x="6" y="134"/>
                        </a:lnTo>
                        <a:lnTo>
                          <a:pt x="0" y="138"/>
                        </a:lnTo>
                        <a:lnTo>
                          <a:pt x="26" y="124"/>
                        </a:lnTo>
                        <a:lnTo>
                          <a:pt x="32" y="116"/>
                        </a:lnTo>
                        <a:lnTo>
                          <a:pt x="40" y="108"/>
                        </a:lnTo>
                        <a:lnTo>
                          <a:pt x="48" y="96"/>
                        </a:lnTo>
                        <a:lnTo>
                          <a:pt x="56" y="78"/>
                        </a:lnTo>
                        <a:lnTo>
                          <a:pt x="62" y="56"/>
                        </a:lnTo>
                        <a:lnTo>
                          <a:pt x="66" y="30"/>
                        </a:lnTo>
                        <a:lnTo>
                          <a:pt x="64" y="0"/>
                        </a:lnTo>
                        <a:close/>
                      </a:path>
                    </a:pathLst>
                  </a:custGeom>
                  <a:solidFill>
                    <a:srgbClr val="666666"/>
                  </a:solidFill>
                  <a:ln w="9525">
                    <a:noFill/>
                    <a:round/>
                    <a:headEnd/>
                    <a:tailEnd/>
                  </a:ln>
                </p:spPr>
                <p:txBody>
                  <a:bodyPr/>
                  <a:lstStyle/>
                  <a:p>
                    <a:pPr algn="ctr"/>
                    <a:endParaRPr lang="en-GB"/>
                  </a:p>
                </p:txBody>
              </p:sp>
              <p:sp>
                <p:nvSpPr>
                  <p:cNvPr id="442412" name="Freeform 68"/>
                  <p:cNvSpPr>
                    <a:spLocks/>
                  </p:cNvSpPr>
                  <p:nvPr/>
                </p:nvSpPr>
                <p:spPr bwMode="auto">
                  <a:xfrm>
                    <a:off x="4801" y="1558"/>
                    <a:ext cx="310" cy="463"/>
                  </a:xfrm>
                  <a:custGeom>
                    <a:avLst/>
                    <a:gdLst>
                      <a:gd name="T0" fmla="*/ 2 w 310"/>
                      <a:gd name="T1" fmla="*/ 8 h 463"/>
                      <a:gd name="T2" fmla="*/ 2 w 310"/>
                      <a:gd name="T3" fmla="*/ 10 h 463"/>
                      <a:gd name="T4" fmla="*/ 0 w 310"/>
                      <a:gd name="T5" fmla="*/ 12 h 463"/>
                      <a:gd name="T6" fmla="*/ 0 w 310"/>
                      <a:gd name="T7" fmla="*/ 298 h 463"/>
                      <a:gd name="T8" fmla="*/ 2 w 310"/>
                      <a:gd name="T9" fmla="*/ 300 h 463"/>
                      <a:gd name="T10" fmla="*/ 2 w 310"/>
                      <a:gd name="T11" fmla="*/ 301 h 463"/>
                      <a:gd name="T12" fmla="*/ 284 w 310"/>
                      <a:gd name="T13" fmla="*/ 463 h 463"/>
                      <a:gd name="T14" fmla="*/ 288 w 310"/>
                      <a:gd name="T15" fmla="*/ 463 h 463"/>
                      <a:gd name="T16" fmla="*/ 296 w 310"/>
                      <a:gd name="T17" fmla="*/ 457 h 463"/>
                      <a:gd name="T18" fmla="*/ 304 w 310"/>
                      <a:gd name="T19" fmla="*/ 449 h 463"/>
                      <a:gd name="T20" fmla="*/ 308 w 310"/>
                      <a:gd name="T21" fmla="*/ 441 h 463"/>
                      <a:gd name="T22" fmla="*/ 310 w 310"/>
                      <a:gd name="T23" fmla="*/ 435 h 463"/>
                      <a:gd name="T24" fmla="*/ 310 w 310"/>
                      <a:gd name="T25" fmla="*/ 164 h 463"/>
                      <a:gd name="T26" fmla="*/ 310 w 310"/>
                      <a:gd name="T27" fmla="*/ 160 h 463"/>
                      <a:gd name="T28" fmla="*/ 308 w 310"/>
                      <a:gd name="T29" fmla="*/ 158 h 463"/>
                      <a:gd name="T30" fmla="*/ 36 w 310"/>
                      <a:gd name="T31" fmla="*/ 2 h 463"/>
                      <a:gd name="T32" fmla="*/ 32 w 310"/>
                      <a:gd name="T33" fmla="*/ 0 h 463"/>
                      <a:gd name="T34" fmla="*/ 28 w 310"/>
                      <a:gd name="T35" fmla="*/ 0 h 463"/>
                      <a:gd name="T36" fmla="*/ 18 w 310"/>
                      <a:gd name="T37" fmla="*/ 2 h 463"/>
                      <a:gd name="T38" fmla="*/ 2 w 310"/>
                      <a:gd name="T39" fmla="*/ 8 h 463"/>
                      <a:gd name="T40" fmla="*/ 32 w 310"/>
                      <a:gd name="T41" fmla="*/ 10 h 463"/>
                      <a:gd name="T42" fmla="*/ 302 w 310"/>
                      <a:gd name="T43" fmla="*/ 166 h 463"/>
                      <a:gd name="T44" fmla="*/ 302 w 310"/>
                      <a:gd name="T45" fmla="*/ 435 h 463"/>
                      <a:gd name="T46" fmla="*/ 296 w 310"/>
                      <a:gd name="T47" fmla="*/ 443 h 463"/>
                      <a:gd name="T48" fmla="*/ 292 w 310"/>
                      <a:gd name="T49" fmla="*/ 449 h 463"/>
                      <a:gd name="T50" fmla="*/ 286 w 310"/>
                      <a:gd name="T51" fmla="*/ 453 h 463"/>
                      <a:gd name="T52" fmla="*/ 10 w 310"/>
                      <a:gd name="T53" fmla="*/ 294 h 463"/>
                      <a:gd name="T54" fmla="*/ 10 w 310"/>
                      <a:gd name="T55" fmla="*/ 16 h 463"/>
                      <a:gd name="T56" fmla="*/ 22 w 310"/>
                      <a:gd name="T57" fmla="*/ 10 h 463"/>
                      <a:gd name="T58" fmla="*/ 28 w 310"/>
                      <a:gd name="T59" fmla="*/ 10 h 463"/>
                      <a:gd name="T60" fmla="*/ 32 w 310"/>
                      <a:gd name="T61" fmla="*/ 10 h 463"/>
                      <a:gd name="T62" fmla="*/ 2 w 310"/>
                      <a:gd name="T63" fmla="*/ 8 h 463"/>
                      <a:gd name="T64" fmla="*/ 302 w 310"/>
                      <a:gd name="T65" fmla="*/ 435 h 463"/>
                      <a:gd name="T66" fmla="*/ 2 w 310"/>
                      <a:gd name="T67" fmla="*/ 8 h 4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0"/>
                      <a:gd name="T103" fmla="*/ 0 h 463"/>
                      <a:gd name="T104" fmla="*/ 310 w 310"/>
                      <a:gd name="T105" fmla="*/ 463 h 4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0" h="463">
                        <a:moveTo>
                          <a:pt x="2" y="8"/>
                        </a:moveTo>
                        <a:lnTo>
                          <a:pt x="2" y="10"/>
                        </a:lnTo>
                        <a:lnTo>
                          <a:pt x="0" y="12"/>
                        </a:lnTo>
                        <a:lnTo>
                          <a:pt x="0" y="298"/>
                        </a:lnTo>
                        <a:lnTo>
                          <a:pt x="2" y="300"/>
                        </a:lnTo>
                        <a:lnTo>
                          <a:pt x="2" y="301"/>
                        </a:lnTo>
                        <a:lnTo>
                          <a:pt x="284" y="463"/>
                        </a:lnTo>
                        <a:lnTo>
                          <a:pt x="288" y="463"/>
                        </a:lnTo>
                        <a:lnTo>
                          <a:pt x="296" y="457"/>
                        </a:lnTo>
                        <a:lnTo>
                          <a:pt x="304" y="449"/>
                        </a:lnTo>
                        <a:lnTo>
                          <a:pt x="308" y="441"/>
                        </a:lnTo>
                        <a:lnTo>
                          <a:pt x="310" y="435"/>
                        </a:lnTo>
                        <a:lnTo>
                          <a:pt x="310" y="164"/>
                        </a:lnTo>
                        <a:lnTo>
                          <a:pt x="310" y="160"/>
                        </a:lnTo>
                        <a:lnTo>
                          <a:pt x="308" y="158"/>
                        </a:lnTo>
                        <a:lnTo>
                          <a:pt x="36" y="2"/>
                        </a:lnTo>
                        <a:lnTo>
                          <a:pt x="32" y="0"/>
                        </a:lnTo>
                        <a:lnTo>
                          <a:pt x="28" y="0"/>
                        </a:lnTo>
                        <a:lnTo>
                          <a:pt x="18" y="2"/>
                        </a:lnTo>
                        <a:lnTo>
                          <a:pt x="2" y="8"/>
                        </a:lnTo>
                        <a:lnTo>
                          <a:pt x="32" y="10"/>
                        </a:lnTo>
                        <a:lnTo>
                          <a:pt x="302" y="166"/>
                        </a:lnTo>
                        <a:lnTo>
                          <a:pt x="302" y="435"/>
                        </a:lnTo>
                        <a:lnTo>
                          <a:pt x="296" y="443"/>
                        </a:lnTo>
                        <a:lnTo>
                          <a:pt x="292" y="449"/>
                        </a:lnTo>
                        <a:lnTo>
                          <a:pt x="286" y="453"/>
                        </a:lnTo>
                        <a:lnTo>
                          <a:pt x="10" y="294"/>
                        </a:lnTo>
                        <a:lnTo>
                          <a:pt x="10" y="16"/>
                        </a:lnTo>
                        <a:lnTo>
                          <a:pt x="22" y="10"/>
                        </a:lnTo>
                        <a:lnTo>
                          <a:pt x="28" y="10"/>
                        </a:lnTo>
                        <a:lnTo>
                          <a:pt x="32" y="10"/>
                        </a:lnTo>
                        <a:lnTo>
                          <a:pt x="2" y="8"/>
                        </a:lnTo>
                        <a:lnTo>
                          <a:pt x="302" y="435"/>
                        </a:lnTo>
                        <a:lnTo>
                          <a:pt x="2" y="8"/>
                        </a:lnTo>
                        <a:close/>
                      </a:path>
                    </a:pathLst>
                  </a:custGeom>
                  <a:solidFill>
                    <a:srgbClr val="333333"/>
                  </a:solidFill>
                  <a:ln w="9525">
                    <a:noFill/>
                    <a:round/>
                    <a:headEnd/>
                    <a:tailEnd/>
                  </a:ln>
                </p:spPr>
                <p:txBody>
                  <a:bodyPr/>
                  <a:lstStyle/>
                  <a:p>
                    <a:pPr algn="ctr"/>
                    <a:endParaRPr lang="en-GB"/>
                  </a:p>
                </p:txBody>
              </p:sp>
              <p:sp>
                <p:nvSpPr>
                  <p:cNvPr id="442413" name="Freeform 69"/>
                  <p:cNvSpPr>
                    <a:spLocks/>
                  </p:cNvSpPr>
                  <p:nvPr/>
                </p:nvSpPr>
                <p:spPr bwMode="auto">
                  <a:xfrm>
                    <a:off x="4807" y="1570"/>
                    <a:ext cx="280" cy="445"/>
                  </a:xfrm>
                  <a:custGeom>
                    <a:avLst/>
                    <a:gdLst>
                      <a:gd name="T0" fmla="*/ 0 w 280"/>
                      <a:gd name="T1" fmla="*/ 0 h 445"/>
                      <a:gd name="T2" fmla="*/ 280 w 280"/>
                      <a:gd name="T3" fmla="*/ 162 h 445"/>
                      <a:gd name="T4" fmla="*/ 280 w 280"/>
                      <a:gd name="T5" fmla="*/ 445 h 445"/>
                      <a:gd name="T6" fmla="*/ 0 w 280"/>
                      <a:gd name="T7" fmla="*/ 284 h 445"/>
                      <a:gd name="T8" fmla="*/ 0 w 280"/>
                      <a:gd name="T9" fmla="*/ 0 h 445"/>
                      <a:gd name="T10" fmla="*/ 0 60000 65536"/>
                      <a:gd name="T11" fmla="*/ 0 60000 65536"/>
                      <a:gd name="T12" fmla="*/ 0 60000 65536"/>
                      <a:gd name="T13" fmla="*/ 0 60000 65536"/>
                      <a:gd name="T14" fmla="*/ 0 60000 65536"/>
                      <a:gd name="T15" fmla="*/ 0 w 280"/>
                      <a:gd name="T16" fmla="*/ 0 h 445"/>
                      <a:gd name="T17" fmla="*/ 280 w 280"/>
                      <a:gd name="T18" fmla="*/ 445 h 445"/>
                    </a:gdLst>
                    <a:ahLst/>
                    <a:cxnLst>
                      <a:cxn ang="T10">
                        <a:pos x="T0" y="T1"/>
                      </a:cxn>
                      <a:cxn ang="T11">
                        <a:pos x="T2" y="T3"/>
                      </a:cxn>
                      <a:cxn ang="T12">
                        <a:pos x="T4" y="T5"/>
                      </a:cxn>
                      <a:cxn ang="T13">
                        <a:pos x="T6" y="T7"/>
                      </a:cxn>
                      <a:cxn ang="T14">
                        <a:pos x="T8" y="T9"/>
                      </a:cxn>
                    </a:cxnLst>
                    <a:rect l="T15" t="T16" r="T17" b="T18"/>
                    <a:pathLst>
                      <a:path w="280" h="445">
                        <a:moveTo>
                          <a:pt x="0" y="0"/>
                        </a:moveTo>
                        <a:lnTo>
                          <a:pt x="280" y="162"/>
                        </a:lnTo>
                        <a:lnTo>
                          <a:pt x="280" y="445"/>
                        </a:lnTo>
                        <a:lnTo>
                          <a:pt x="0" y="284"/>
                        </a:lnTo>
                        <a:lnTo>
                          <a:pt x="0" y="0"/>
                        </a:lnTo>
                        <a:close/>
                      </a:path>
                    </a:pathLst>
                  </a:custGeom>
                  <a:solidFill>
                    <a:srgbClr val="CCCCCC"/>
                  </a:solidFill>
                  <a:ln w="9525">
                    <a:noFill/>
                    <a:round/>
                    <a:headEnd/>
                    <a:tailEnd/>
                  </a:ln>
                </p:spPr>
                <p:txBody>
                  <a:bodyPr/>
                  <a:lstStyle/>
                  <a:p>
                    <a:pPr algn="ctr"/>
                    <a:endParaRPr lang="en-GB"/>
                  </a:p>
                </p:txBody>
              </p:sp>
              <p:sp>
                <p:nvSpPr>
                  <p:cNvPr id="442414" name="Freeform 70"/>
                  <p:cNvSpPr>
                    <a:spLocks/>
                  </p:cNvSpPr>
                  <p:nvPr/>
                </p:nvSpPr>
                <p:spPr bwMode="auto">
                  <a:xfrm>
                    <a:off x="4825" y="1602"/>
                    <a:ext cx="244" cy="385"/>
                  </a:xfrm>
                  <a:custGeom>
                    <a:avLst/>
                    <a:gdLst>
                      <a:gd name="T0" fmla="*/ 0 w 244"/>
                      <a:gd name="T1" fmla="*/ 0 h 385"/>
                      <a:gd name="T2" fmla="*/ 244 w 244"/>
                      <a:gd name="T3" fmla="*/ 142 h 385"/>
                      <a:gd name="T4" fmla="*/ 244 w 244"/>
                      <a:gd name="T5" fmla="*/ 385 h 385"/>
                      <a:gd name="T6" fmla="*/ 0 w 244"/>
                      <a:gd name="T7" fmla="*/ 244 h 385"/>
                      <a:gd name="T8" fmla="*/ 0 w 244"/>
                      <a:gd name="T9" fmla="*/ 0 h 385"/>
                      <a:gd name="T10" fmla="*/ 0 60000 65536"/>
                      <a:gd name="T11" fmla="*/ 0 60000 65536"/>
                      <a:gd name="T12" fmla="*/ 0 60000 65536"/>
                      <a:gd name="T13" fmla="*/ 0 60000 65536"/>
                      <a:gd name="T14" fmla="*/ 0 60000 65536"/>
                      <a:gd name="T15" fmla="*/ 0 w 244"/>
                      <a:gd name="T16" fmla="*/ 0 h 385"/>
                      <a:gd name="T17" fmla="*/ 244 w 244"/>
                      <a:gd name="T18" fmla="*/ 385 h 385"/>
                    </a:gdLst>
                    <a:ahLst/>
                    <a:cxnLst>
                      <a:cxn ang="T10">
                        <a:pos x="T0" y="T1"/>
                      </a:cxn>
                      <a:cxn ang="T11">
                        <a:pos x="T2" y="T3"/>
                      </a:cxn>
                      <a:cxn ang="T12">
                        <a:pos x="T4" y="T5"/>
                      </a:cxn>
                      <a:cxn ang="T13">
                        <a:pos x="T6" y="T7"/>
                      </a:cxn>
                      <a:cxn ang="T14">
                        <a:pos x="T8" y="T9"/>
                      </a:cxn>
                    </a:cxnLst>
                    <a:rect l="T15" t="T16" r="T17" b="T18"/>
                    <a:pathLst>
                      <a:path w="244" h="385">
                        <a:moveTo>
                          <a:pt x="0" y="0"/>
                        </a:moveTo>
                        <a:lnTo>
                          <a:pt x="244" y="142"/>
                        </a:lnTo>
                        <a:lnTo>
                          <a:pt x="244" y="385"/>
                        </a:lnTo>
                        <a:lnTo>
                          <a:pt x="0" y="244"/>
                        </a:lnTo>
                        <a:lnTo>
                          <a:pt x="0" y="0"/>
                        </a:lnTo>
                        <a:close/>
                      </a:path>
                    </a:pathLst>
                  </a:custGeom>
                  <a:solidFill>
                    <a:srgbClr val="678BA8"/>
                  </a:solidFill>
                  <a:ln w="9525">
                    <a:noFill/>
                    <a:round/>
                    <a:headEnd/>
                    <a:tailEnd/>
                  </a:ln>
                </p:spPr>
                <p:txBody>
                  <a:bodyPr/>
                  <a:lstStyle/>
                  <a:p>
                    <a:pPr algn="ctr"/>
                    <a:endParaRPr lang="en-GB"/>
                  </a:p>
                </p:txBody>
              </p:sp>
              <p:sp>
                <p:nvSpPr>
                  <p:cNvPr id="442415" name="Freeform 71"/>
                  <p:cNvSpPr>
                    <a:spLocks/>
                  </p:cNvSpPr>
                  <p:nvPr/>
                </p:nvSpPr>
                <p:spPr bwMode="auto">
                  <a:xfrm>
                    <a:off x="4825" y="1602"/>
                    <a:ext cx="244" cy="385"/>
                  </a:xfrm>
                  <a:custGeom>
                    <a:avLst/>
                    <a:gdLst>
                      <a:gd name="T0" fmla="*/ 4 w 244"/>
                      <a:gd name="T1" fmla="*/ 2 h 385"/>
                      <a:gd name="T2" fmla="*/ 4 w 244"/>
                      <a:gd name="T3" fmla="*/ 240 h 385"/>
                      <a:gd name="T4" fmla="*/ 244 w 244"/>
                      <a:gd name="T5" fmla="*/ 379 h 385"/>
                      <a:gd name="T6" fmla="*/ 244 w 244"/>
                      <a:gd name="T7" fmla="*/ 385 h 385"/>
                      <a:gd name="T8" fmla="*/ 0 w 244"/>
                      <a:gd name="T9" fmla="*/ 244 h 385"/>
                      <a:gd name="T10" fmla="*/ 0 w 244"/>
                      <a:gd name="T11" fmla="*/ 0 h 385"/>
                      <a:gd name="T12" fmla="*/ 4 w 244"/>
                      <a:gd name="T13" fmla="*/ 2 h 385"/>
                      <a:gd name="T14" fmla="*/ 0 60000 65536"/>
                      <a:gd name="T15" fmla="*/ 0 60000 65536"/>
                      <a:gd name="T16" fmla="*/ 0 60000 65536"/>
                      <a:gd name="T17" fmla="*/ 0 60000 65536"/>
                      <a:gd name="T18" fmla="*/ 0 60000 65536"/>
                      <a:gd name="T19" fmla="*/ 0 60000 65536"/>
                      <a:gd name="T20" fmla="*/ 0 60000 65536"/>
                      <a:gd name="T21" fmla="*/ 0 w 244"/>
                      <a:gd name="T22" fmla="*/ 0 h 385"/>
                      <a:gd name="T23" fmla="*/ 244 w 244"/>
                      <a:gd name="T24" fmla="*/ 385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385">
                        <a:moveTo>
                          <a:pt x="4" y="2"/>
                        </a:moveTo>
                        <a:lnTo>
                          <a:pt x="4" y="240"/>
                        </a:lnTo>
                        <a:lnTo>
                          <a:pt x="244" y="379"/>
                        </a:lnTo>
                        <a:lnTo>
                          <a:pt x="244" y="385"/>
                        </a:lnTo>
                        <a:lnTo>
                          <a:pt x="0" y="244"/>
                        </a:lnTo>
                        <a:lnTo>
                          <a:pt x="0" y="0"/>
                        </a:lnTo>
                        <a:lnTo>
                          <a:pt x="4" y="2"/>
                        </a:lnTo>
                        <a:close/>
                      </a:path>
                    </a:pathLst>
                  </a:custGeom>
                  <a:solidFill>
                    <a:srgbClr val="FFFFFF"/>
                  </a:solidFill>
                  <a:ln w="9525">
                    <a:noFill/>
                    <a:round/>
                    <a:headEnd/>
                    <a:tailEnd/>
                  </a:ln>
                </p:spPr>
                <p:txBody>
                  <a:bodyPr/>
                  <a:lstStyle/>
                  <a:p>
                    <a:pPr algn="ctr"/>
                    <a:endParaRPr lang="en-GB"/>
                  </a:p>
                </p:txBody>
              </p:sp>
              <p:sp>
                <p:nvSpPr>
                  <p:cNvPr id="442416" name="Freeform 72"/>
                  <p:cNvSpPr>
                    <a:spLocks/>
                  </p:cNvSpPr>
                  <p:nvPr/>
                </p:nvSpPr>
                <p:spPr bwMode="auto">
                  <a:xfrm>
                    <a:off x="4807" y="1562"/>
                    <a:ext cx="300" cy="170"/>
                  </a:xfrm>
                  <a:custGeom>
                    <a:avLst/>
                    <a:gdLst>
                      <a:gd name="T0" fmla="*/ 28 w 300"/>
                      <a:gd name="T1" fmla="*/ 0 h 170"/>
                      <a:gd name="T2" fmla="*/ 300 w 300"/>
                      <a:gd name="T3" fmla="*/ 158 h 170"/>
                      <a:gd name="T4" fmla="*/ 280 w 300"/>
                      <a:gd name="T5" fmla="*/ 170 h 170"/>
                      <a:gd name="T6" fmla="*/ 0 w 300"/>
                      <a:gd name="T7" fmla="*/ 8 h 170"/>
                      <a:gd name="T8" fmla="*/ 10 w 300"/>
                      <a:gd name="T9" fmla="*/ 2 h 170"/>
                      <a:gd name="T10" fmla="*/ 20 w 300"/>
                      <a:gd name="T11" fmla="*/ 0 h 170"/>
                      <a:gd name="T12" fmla="*/ 24 w 300"/>
                      <a:gd name="T13" fmla="*/ 0 h 170"/>
                      <a:gd name="T14" fmla="*/ 28 w 300"/>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170"/>
                      <a:gd name="T26" fmla="*/ 300 w 300"/>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170">
                        <a:moveTo>
                          <a:pt x="28" y="0"/>
                        </a:moveTo>
                        <a:lnTo>
                          <a:pt x="300" y="158"/>
                        </a:lnTo>
                        <a:lnTo>
                          <a:pt x="280" y="170"/>
                        </a:lnTo>
                        <a:lnTo>
                          <a:pt x="0" y="8"/>
                        </a:lnTo>
                        <a:lnTo>
                          <a:pt x="10" y="2"/>
                        </a:lnTo>
                        <a:lnTo>
                          <a:pt x="20" y="0"/>
                        </a:lnTo>
                        <a:lnTo>
                          <a:pt x="24" y="0"/>
                        </a:lnTo>
                        <a:lnTo>
                          <a:pt x="28" y="0"/>
                        </a:lnTo>
                        <a:close/>
                      </a:path>
                    </a:pathLst>
                  </a:custGeom>
                  <a:solidFill>
                    <a:srgbClr val="E3E3E2"/>
                  </a:solidFill>
                  <a:ln w="9525">
                    <a:noFill/>
                    <a:round/>
                    <a:headEnd/>
                    <a:tailEnd/>
                  </a:ln>
                </p:spPr>
                <p:txBody>
                  <a:bodyPr/>
                  <a:lstStyle/>
                  <a:p>
                    <a:pPr algn="ctr"/>
                    <a:endParaRPr lang="en-GB"/>
                  </a:p>
                </p:txBody>
              </p:sp>
              <p:sp>
                <p:nvSpPr>
                  <p:cNvPr id="442417" name="Freeform 73"/>
                  <p:cNvSpPr>
                    <a:spLocks/>
                  </p:cNvSpPr>
                  <p:nvPr/>
                </p:nvSpPr>
                <p:spPr bwMode="auto">
                  <a:xfrm>
                    <a:off x="5087" y="1720"/>
                    <a:ext cx="20" cy="295"/>
                  </a:xfrm>
                  <a:custGeom>
                    <a:avLst/>
                    <a:gdLst>
                      <a:gd name="T0" fmla="*/ 0 w 20"/>
                      <a:gd name="T1" fmla="*/ 295 h 295"/>
                      <a:gd name="T2" fmla="*/ 0 w 20"/>
                      <a:gd name="T3" fmla="*/ 12 h 295"/>
                      <a:gd name="T4" fmla="*/ 20 w 20"/>
                      <a:gd name="T5" fmla="*/ 0 h 295"/>
                      <a:gd name="T6" fmla="*/ 20 w 20"/>
                      <a:gd name="T7" fmla="*/ 273 h 295"/>
                      <a:gd name="T8" fmla="*/ 14 w 20"/>
                      <a:gd name="T9" fmla="*/ 283 h 295"/>
                      <a:gd name="T10" fmla="*/ 8 w 20"/>
                      <a:gd name="T11" fmla="*/ 291 h 295"/>
                      <a:gd name="T12" fmla="*/ 0 w 20"/>
                      <a:gd name="T13" fmla="*/ 295 h 295"/>
                      <a:gd name="T14" fmla="*/ 0 60000 65536"/>
                      <a:gd name="T15" fmla="*/ 0 60000 65536"/>
                      <a:gd name="T16" fmla="*/ 0 60000 65536"/>
                      <a:gd name="T17" fmla="*/ 0 60000 65536"/>
                      <a:gd name="T18" fmla="*/ 0 60000 65536"/>
                      <a:gd name="T19" fmla="*/ 0 60000 65536"/>
                      <a:gd name="T20" fmla="*/ 0 60000 65536"/>
                      <a:gd name="T21" fmla="*/ 0 w 20"/>
                      <a:gd name="T22" fmla="*/ 0 h 295"/>
                      <a:gd name="T23" fmla="*/ 20 w 20"/>
                      <a:gd name="T24" fmla="*/ 295 h 2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95">
                        <a:moveTo>
                          <a:pt x="0" y="295"/>
                        </a:moveTo>
                        <a:lnTo>
                          <a:pt x="0" y="12"/>
                        </a:lnTo>
                        <a:lnTo>
                          <a:pt x="20" y="0"/>
                        </a:lnTo>
                        <a:lnTo>
                          <a:pt x="20" y="273"/>
                        </a:lnTo>
                        <a:lnTo>
                          <a:pt x="14" y="283"/>
                        </a:lnTo>
                        <a:lnTo>
                          <a:pt x="8" y="291"/>
                        </a:lnTo>
                        <a:lnTo>
                          <a:pt x="0" y="295"/>
                        </a:lnTo>
                        <a:close/>
                      </a:path>
                    </a:pathLst>
                  </a:custGeom>
                  <a:solidFill>
                    <a:srgbClr val="666666"/>
                  </a:solidFill>
                  <a:ln w="9525">
                    <a:noFill/>
                    <a:round/>
                    <a:headEnd/>
                    <a:tailEnd/>
                  </a:ln>
                </p:spPr>
                <p:txBody>
                  <a:bodyPr/>
                  <a:lstStyle/>
                  <a:p>
                    <a:pPr algn="ctr"/>
                    <a:endParaRPr lang="en-GB"/>
                  </a:p>
                </p:txBody>
              </p:sp>
              <p:sp>
                <p:nvSpPr>
                  <p:cNvPr id="442418" name="Freeform 74"/>
                  <p:cNvSpPr>
                    <a:spLocks/>
                  </p:cNvSpPr>
                  <p:nvPr/>
                </p:nvSpPr>
                <p:spPr bwMode="auto">
                  <a:xfrm>
                    <a:off x="5123" y="1708"/>
                    <a:ext cx="355" cy="501"/>
                  </a:xfrm>
                  <a:custGeom>
                    <a:avLst/>
                    <a:gdLst>
                      <a:gd name="T0" fmla="*/ 221 w 355"/>
                      <a:gd name="T1" fmla="*/ 2 h 501"/>
                      <a:gd name="T2" fmla="*/ 9 w 355"/>
                      <a:gd name="T3" fmla="*/ 124 h 501"/>
                      <a:gd name="T4" fmla="*/ 5 w 355"/>
                      <a:gd name="T5" fmla="*/ 128 h 501"/>
                      <a:gd name="T6" fmla="*/ 2 w 355"/>
                      <a:gd name="T7" fmla="*/ 132 h 501"/>
                      <a:gd name="T8" fmla="*/ 0 w 355"/>
                      <a:gd name="T9" fmla="*/ 138 h 501"/>
                      <a:gd name="T10" fmla="*/ 0 w 355"/>
                      <a:gd name="T11" fmla="*/ 142 h 501"/>
                      <a:gd name="T12" fmla="*/ 0 w 355"/>
                      <a:gd name="T13" fmla="*/ 421 h 501"/>
                      <a:gd name="T14" fmla="*/ 0 w 355"/>
                      <a:gd name="T15" fmla="*/ 427 h 501"/>
                      <a:gd name="T16" fmla="*/ 2 w 355"/>
                      <a:gd name="T17" fmla="*/ 431 h 501"/>
                      <a:gd name="T18" fmla="*/ 5 w 355"/>
                      <a:gd name="T19" fmla="*/ 435 h 501"/>
                      <a:gd name="T20" fmla="*/ 9 w 355"/>
                      <a:gd name="T21" fmla="*/ 439 h 501"/>
                      <a:gd name="T22" fmla="*/ 113 w 355"/>
                      <a:gd name="T23" fmla="*/ 499 h 501"/>
                      <a:gd name="T24" fmla="*/ 117 w 355"/>
                      <a:gd name="T25" fmla="*/ 501 h 501"/>
                      <a:gd name="T26" fmla="*/ 123 w 355"/>
                      <a:gd name="T27" fmla="*/ 501 h 501"/>
                      <a:gd name="T28" fmla="*/ 129 w 355"/>
                      <a:gd name="T29" fmla="*/ 501 h 501"/>
                      <a:gd name="T30" fmla="*/ 133 w 355"/>
                      <a:gd name="T31" fmla="*/ 499 h 501"/>
                      <a:gd name="T32" fmla="*/ 345 w 355"/>
                      <a:gd name="T33" fmla="*/ 377 h 501"/>
                      <a:gd name="T34" fmla="*/ 349 w 355"/>
                      <a:gd name="T35" fmla="*/ 373 h 501"/>
                      <a:gd name="T36" fmla="*/ 353 w 355"/>
                      <a:gd name="T37" fmla="*/ 369 h 501"/>
                      <a:gd name="T38" fmla="*/ 355 w 355"/>
                      <a:gd name="T39" fmla="*/ 365 h 501"/>
                      <a:gd name="T40" fmla="*/ 355 w 355"/>
                      <a:gd name="T41" fmla="*/ 359 h 501"/>
                      <a:gd name="T42" fmla="*/ 355 w 355"/>
                      <a:gd name="T43" fmla="*/ 80 h 501"/>
                      <a:gd name="T44" fmla="*/ 355 w 355"/>
                      <a:gd name="T45" fmla="*/ 76 h 501"/>
                      <a:gd name="T46" fmla="*/ 353 w 355"/>
                      <a:gd name="T47" fmla="*/ 70 h 501"/>
                      <a:gd name="T48" fmla="*/ 349 w 355"/>
                      <a:gd name="T49" fmla="*/ 66 h 501"/>
                      <a:gd name="T50" fmla="*/ 345 w 355"/>
                      <a:gd name="T51" fmla="*/ 62 h 501"/>
                      <a:gd name="T52" fmla="*/ 241 w 355"/>
                      <a:gd name="T53" fmla="*/ 2 h 501"/>
                      <a:gd name="T54" fmla="*/ 237 w 355"/>
                      <a:gd name="T55" fmla="*/ 0 h 501"/>
                      <a:gd name="T56" fmla="*/ 231 w 355"/>
                      <a:gd name="T57" fmla="*/ 0 h 501"/>
                      <a:gd name="T58" fmla="*/ 225 w 355"/>
                      <a:gd name="T59" fmla="*/ 0 h 501"/>
                      <a:gd name="T60" fmla="*/ 221 w 355"/>
                      <a:gd name="T61" fmla="*/ 2 h 501"/>
                      <a:gd name="T62" fmla="*/ 117 w 355"/>
                      <a:gd name="T63" fmla="*/ 491 h 501"/>
                      <a:gd name="T64" fmla="*/ 13 w 355"/>
                      <a:gd name="T65" fmla="*/ 431 h 501"/>
                      <a:gd name="T66" fmla="*/ 9 w 355"/>
                      <a:gd name="T67" fmla="*/ 427 h 501"/>
                      <a:gd name="T68" fmla="*/ 7 w 355"/>
                      <a:gd name="T69" fmla="*/ 421 h 501"/>
                      <a:gd name="T70" fmla="*/ 7 w 355"/>
                      <a:gd name="T71" fmla="*/ 142 h 501"/>
                      <a:gd name="T72" fmla="*/ 9 w 355"/>
                      <a:gd name="T73" fmla="*/ 136 h 501"/>
                      <a:gd name="T74" fmla="*/ 13 w 355"/>
                      <a:gd name="T75" fmla="*/ 132 h 501"/>
                      <a:gd name="T76" fmla="*/ 225 w 355"/>
                      <a:gd name="T77" fmla="*/ 10 h 501"/>
                      <a:gd name="T78" fmla="*/ 231 w 355"/>
                      <a:gd name="T79" fmla="*/ 10 h 501"/>
                      <a:gd name="T80" fmla="*/ 237 w 355"/>
                      <a:gd name="T81" fmla="*/ 10 h 501"/>
                      <a:gd name="T82" fmla="*/ 341 w 355"/>
                      <a:gd name="T83" fmla="*/ 70 h 501"/>
                      <a:gd name="T84" fmla="*/ 345 w 355"/>
                      <a:gd name="T85" fmla="*/ 74 h 501"/>
                      <a:gd name="T86" fmla="*/ 345 w 355"/>
                      <a:gd name="T87" fmla="*/ 80 h 501"/>
                      <a:gd name="T88" fmla="*/ 345 w 355"/>
                      <a:gd name="T89" fmla="*/ 359 h 501"/>
                      <a:gd name="T90" fmla="*/ 345 w 355"/>
                      <a:gd name="T91" fmla="*/ 365 h 501"/>
                      <a:gd name="T92" fmla="*/ 341 w 355"/>
                      <a:gd name="T93" fmla="*/ 369 h 501"/>
                      <a:gd name="T94" fmla="*/ 129 w 355"/>
                      <a:gd name="T95" fmla="*/ 491 h 501"/>
                      <a:gd name="T96" fmla="*/ 123 w 355"/>
                      <a:gd name="T97" fmla="*/ 493 h 501"/>
                      <a:gd name="T98" fmla="*/ 117 w 355"/>
                      <a:gd name="T99" fmla="*/ 491 h 501"/>
                      <a:gd name="T100" fmla="*/ 221 w 355"/>
                      <a:gd name="T101" fmla="*/ 2 h 5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5"/>
                      <a:gd name="T154" fmla="*/ 0 h 501"/>
                      <a:gd name="T155" fmla="*/ 355 w 355"/>
                      <a:gd name="T156" fmla="*/ 501 h 5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5" h="501">
                        <a:moveTo>
                          <a:pt x="221" y="2"/>
                        </a:moveTo>
                        <a:lnTo>
                          <a:pt x="9" y="124"/>
                        </a:lnTo>
                        <a:lnTo>
                          <a:pt x="5" y="128"/>
                        </a:lnTo>
                        <a:lnTo>
                          <a:pt x="2" y="132"/>
                        </a:lnTo>
                        <a:lnTo>
                          <a:pt x="0" y="138"/>
                        </a:lnTo>
                        <a:lnTo>
                          <a:pt x="0" y="142"/>
                        </a:lnTo>
                        <a:lnTo>
                          <a:pt x="0" y="421"/>
                        </a:lnTo>
                        <a:lnTo>
                          <a:pt x="0" y="427"/>
                        </a:lnTo>
                        <a:lnTo>
                          <a:pt x="2" y="431"/>
                        </a:lnTo>
                        <a:lnTo>
                          <a:pt x="5" y="435"/>
                        </a:lnTo>
                        <a:lnTo>
                          <a:pt x="9" y="439"/>
                        </a:lnTo>
                        <a:lnTo>
                          <a:pt x="113" y="499"/>
                        </a:lnTo>
                        <a:lnTo>
                          <a:pt x="117" y="501"/>
                        </a:lnTo>
                        <a:lnTo>
                          <a:pt x="123" y="501"/>
                        </a:lnTo>
                        <a:lnTo>
                          <a:pt x="129" y="501"/>
                        </a:lnTo>
                        <a:lnTo>
                          <a:pt x="133" y="499"/>
                        </a:lnTo>
                        <a:lnTo>
                          <a:pt x="345" y="377"/>
                        </a:lnTo>
                        <a:lnTo>
                          <a:pt x="349" y="373"/>
                        </a:lnTo>
                        <a:lnTo>
                          <a:pt x="353" y="369"/>
                        </a:lnTo>
                        <a:lnTo>
                          <a:pt x="355" y="365"/>
                        </a:lnTo>
                        <a:lnTo>
                          <a:pt x="355" y="359"/>
                        </a:lnTo>
                        <a:lnTo>
                          <a:pt x="355" y="80"/>
                        </a:lnTo>
                        <a:lnTo>
                          <a:pt x="355" y="76"/>
                        </a:lnTo>
                        <a:lnTo>
                          <a:pt x="353" y="70"/>
                        </a:lnTo>
                        <a:lnTo>
                          <a:pt x="349" y="66"/>
                        </a:lnTo>
                        <a:lnTo>
                          <a:pt x="345" y="62"/>
                        </a:lnTo>
                        <a:lnTo>
                          <a:pt x="241" y="2"/>
                        </a:lnTo>
                        <a:lnTo>
                          <a:pt x="237" y="0"/>
                        </a:lnTo>
                        <a:lnTo>
                          <a:pt x="231" y="0"/>
                        </a:lnTo>
                        <a:lnTo>
                          <a:pt x="225" y="0"/>
                        </a:lnTo>
                        <a:lnTo>
                          <a:pt x="221" y="2"/>
                        </a:lnTo>
                        <a:lnTo>
                          <a:pt x="117" y="491"/>
                        </a:lnTo>
                        <a:lnTo>
                          <a:pt x="13" y="431"/>
                        </a:lnTo>
                        <a:lnTo>
                          <a:pt x="9" y="427"/>
                        </a:lnTo>
                        <a:lnTo>
                          <a:pt x="7" y="421"/>
                        </a:lnTo>
                        <a:lnTo>
                          <a:pt x="7" y="142"/>
                        </a:lnTo>
                        <a:lnTo>
                          <a:pt x="9" y="136"/>
                        </a:lnTo>
                        <a:lnTo>
                          <a:pt x="13" y="132"/>
                        </a:lnTo>
                        <a:lnTo>
                          <a:pt x="225" y="10"/>
                        </a:lnTo>
                        <a:lnTo>
                          <a:pt x="231" y="10"/>
                        </a:lnTo>
                        <a:lnTo>
                          <a:pt x="237" y="10"/>
                        </a:lnTo>
                        <a:lnTo>
                          <a:pt x="341" y="70"/>
                        </a:lnTo>
                        <a:lnTo>
                          <a:pt x="345" y="74"/>
                        </a:lnTo>
                        <a:lnTo>
                          <a:pt x="345" y="80"/>
                        </a:lnTo>
                        <a:lnTo>
                          <a:pt x="345" y="359"/>
                        </a:lnTo>
                        <a:lnTo>
                          <a:pt x="345" y="365"/>
                        </a:lnTo>
                        <a:lnTo>
                          <a:pt x="341" y="369"/>
                        </a:lnTo>
                        <a:lnTo>
                          <a:pt x="129" y="491"/>
                        </a:lnTo>
                        <a:lnTo>
                          <a:pt x="123" y="493"/>
                        </a:lnTo>
                        <a:lnTo>
                          <a:pt x="117" y="491"/>
                        </a:lnTo>
                        <a:lnTo>
                          <a:pt x="221" y="2"/>
                        </a:lnTo>
                        <a:close/>
                      </a:path>
                    </a:pathLst>
                  </a:custGeom>
                  <a:solidFill>
                    <a:srgbClr val="333333"/>
                  </a:solidFill>
                  <a:ln w="9525">
                    <a:noFill/>
                    <a:round/>
                    <a:headEnd/>
                    <a:tailEnd/>
                  </a:ln>
                </p:spPr>
                <p:txBody>
                  <a:bodyPr/>
                  <a:lstStyle/>
                  <a:p>
                    <a:pPr algn="ctr"/>
                    <a:endParaRPr lang="en-GB"/>
                  </a:p>
                </p:txBody>
              </p:sp>
              <p:sp>
                <p:nvSpPr>
                  <p:cNvPr id="442419" name="Freeform 75"/>
                  <p:cNvSpPr>
                    <a:spLocks/>
                  </p:cNvSpPr>
                  <p:nvPr/>
                </p:nvSpPr>
                <p:spPr bwMode="auto">
                  <a:xfrm>
                    <a:off x="5127" y="1842"/>
                    <a:ext cx="119" cy="363"/>
                  </a:xfrm>
                  <a:custGeom>
                    <a:avLst/>
                    <a:gdLst>
                      <a:gd name="T0" fmla="*/ 119 w 119"/>
                      <a:gd name="T1" fmla="*/ 363 h 363"/>
                      <a:gd name="T2" fmla="*/ 119 w 119"/>
                      <a:gd name="T3" fmla="*/ 69 h 363"/>
                      <a:gd name="T4" fmla="*/ 1 w 119"/>
                      <a:gd name="T5" fmla="*/ 0 h 363"/>
                      <a:gd name="T6" fmla="*/ 0 w 119"/>
                      <a:gd name="T7" fmla="*/ 8 h 363"/>
                      <a:gd name="T8" fmla="*/ 0 w 119"/>
                      <a:gd name="T9" fmla="*/ 287 h 363"/>
                      <a:gd name="T10" fmla="*/ 1 w 119"/>
                      <a:gd name="T11" fmla="*/ 295 h 363"/>
                      <a:gd name="T12" fmla="*/ 7 w 119"/>
                      <a:gd name="T13" fmla="*/ 301 h 363"/>
                      <a:gd name="T14" fmla="*/ 111 w 119"/>
                      <a:gd name="T15" fmla="*/ 361 h 363"/>
                      <a:gd name="T16" fmla="*/ 119 w 119"/>
                      <a:gd name="T17" fmla="*/ 363 h 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
                      <a:gd name="T28" fmla="*/ 0 h 363"/>
                      <a:gd name="T29" fmla="*/ 119 w 119"/>
                      <a:gd name="T30" fmla="*/ 363 h 3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 h="363">
                        <a:moveTo>
                          <a:pt x="119" y="363"/>
                        </a:moveTo>
                        <a:lnTo>
                          <a:pt x="119" y="69"/>
                        </a:lnTo>
                        <a:lnTo>
                          <a:pt x="1" y="0"/>
                        </a:lnTo>
                        <a:lnTo>
                          <a:pt x="0" y="8"/>
                        </a:lnTo>
                        <a:lnTo>
                          <a:pt x="0" y="287"/>
                        </a:lnTo>
                        <a:lnTo>
                          <a:pt x="1" y="295"/>
                        </a:lnTo>
                        <a:lnTo>
                          <a:pt x="7" y="301"/>
                        </a:lnTo>
                        <a:lnTo>
                          <a:pt x="111" y="361"/>
                        </a:lnTo>
                        <a:lnTo>
                          <a:pt x="119" y="363"/>
                        </a:lnTo>
                        <a:close/>
                      </a:path>
                    </a:pathLst>
                  </a:custGeom>
                  <a:solidFill>
                    <a:srgbClr val="CCCCCC"/>
                  </a:solidFill>
                  <a:ln w="9525">
                    <a:noFill/>
                    <a:round/>
                    <a:headEnd/>
                    <a:tailEnd/>
                  </a:ln>
                </p:spPr>
                <p:txBody>
                  <a:bodyPr/>
                  <a:lstStyle/>
                  <a:p>
                    <a:pPr algn="ctr"/>
                    <a:endParaRPr lang="en-GB"/>
                  </a:p>
                </p:txBody>
              </p:sp>
              <p:sp>
                <p:nvSpPr>
                  <p:cNvPr id="442420" name="Freeform 76"/>
                  <p:cNvSpPr>
                    <a:spLocks/>
                  </p:cNvSpPr>
                  <p:nvPr/>
                </p:nvSpPr>
                <p:spPr bwMode="auto">
                  <a:xfrm>
                    <a:off x="5134" y="1873"/>
                    <a:ext cx="100" cy="168"/>
                  </a:xfrm>
                  <a:custGeom>
                    <a:avLst/>
                    <a:gdLst>
                      <a:gd name="T0" fmla="*/ 0 w 100"/>
                      <a:gd name="T1" fmla="*/ 0 h 168"/>
                      <a:gd name="T2" fmla="*/ 100 w 100"/>
                      <a:gd name="T3" fmla="*/ 58 h 168"/>
                      <a:gd name="T4" fmla="*/ 100 w 100"/>
                      <a:gd name="T5" fmla="*/ 168 h 168"/>
                      <a:gd name="T6" fmla="*/ 0 w 100"/>
                      <a:gd name="T7" fmla="*/ 110 h 168"/>
                      <a:gd name="T8" fmla="*/ 0 w 100"/>
                      <a:gd name="T9" fmla="*/ 0 h 168"/>
                      <a:gd name="T10" fmla="*/ 0 60000 65536"/>
                      <a:gd name="T11" fmla="*/ 0 60000 65536"/>
                      <a:gd name="T12" fmla="*/ 0 60000 65536"/>
                      <a:gd name="T13" fmla="*/ 0 60000 65536"/>
                      <a:gd name="T14" fmla="*/ 0 60000 65536"/>
                      <a:gd name="T15" fmla="*/ 0 w 100"/>
                      <a:gd name="T16" fmla="*/ 0 h 168"/>
                      <a:gd name="T17" fmla="*/ 100 w 100"/>
                      <a:gd name="T18" fmla="*/ 168 h 168"/>
                    </a:gdLst>
                    <a:ahLst/>
                    <a:cxnLst>
                      <a:cxn ang="T10">
                        <a:pos x="T0" y="T1"/>
                      </a:cxn>
                      <a:cxn ang="T11">
                        <a:pos x="T2" y="T3"/>
                      </a:cxn>
                      <a:cxn ang="T12">
                        <a:pos x="T4" y="T5"/>
                      </a:cxn>
                      <a:cxn ang="T13">
                        <a:pos x="T6" y="T7"/>
                      </a:cxn>
                      <a:cxn ang="T14">
                        <a:pos x="T8" y="T9"/>
                      </a:cxn>
                    </a:cxnLst>
                    <a:rect l="T15" t="T16" r="T17" b="T18"/>
                    <a:pathLst>
                      <a:path w="100" h="168">
                        <a:moveTo>
                          <a:pt x="0" y="0"/>
                        </a:moveTo>
                        <a:lnTo>
                          <a:pt x="100" y="58"/>
                        </a:lnTo>
                        <a:lnTo>
                          <a:pt x="100" y="168"/>
                        </a:lnTo>
                        <a:lnTo>
                          <a:pt x="0" y="110"/>
                        </a:lnTo>
                        <a:lnTo>
                          <a:pt x="0" y="0"/>
                        </a:lnTo>
                        <a:close/>
                      </a:path>
                    </a:pathLst>
                  </a:custGeom>
                  <a:solidFill>
                    <a:srgbClr val="666666"/>
                  </a:solidFill>
                  <a:ln w="9525">
                    <a:noFill/>
                    <a:round/>
                    <a:headEnd/>
                    <a:tailEnd/>
                  </a:ln>
                </p:spPr>
                <p:txBody>
                  <a:bodyPr/>
                  <a:lstStyle/>
                  <a:p>
                    <a:pPr algn="ctr"/>
                    <a:endParaRPr lang="en-GB"/>
                  </a:p>
                </p:txBody>
              </p:sp>
              <p:sp>
                <p:nvSpPr>
                  <p:cNvPr id="442421" name="Freeform 77"/>
                  <p:cNvSpPr>
                    <a:spLocks/>
                  </p:cNvSpPr>
                  <p:nvPr/>
                </p:nvSpPr>
                <p:spPr bwMode="auto">
                  <a:xfrm>
                    <a:off x="5134" y="1873"/>
                    <a:ext cx="100" cy="168"/>
                  </a:xfrm>
                  <a:custGeom>
                    <a:avLst/>
                    <a:gdLst>
                      <a:gd name="T0" fmla="*/ 4 w 100"/>
                      <a:gd name="T1" fmla="*/ 2 h 168"/>
                      <a:gd name="T2" fmla="*/ 4 w 100"/>
                      <a:gd name="T3" fmla="*/ 106 h 168"/>
                      <a:gd name="T4" fmla="*/ 100 w 100"/>
                      <a:gd name="T5" fmla="*/ 162 h 168"/>
                      <a:gd name="T6" fmla="*/ 100 w 100"/>
                      <a:gd name="T7" fmla="*/ 168 h 168"/>
                      <a:gd name="T8" fmla="*/ 0 w 100"/>
                      <a:gd name="T9" fmla="*/ 110 h 168"/>
                      <a:gd name="T10" fmla="*/ 0 w 100"/>
                      <a:gd name="T11" fmla="*/ 0 h 168"/>
                      <a:gd name="T12" fmla="*/ 4 w 100"/>
                      <a:gd name="T13" fmla="*/ 2 h 168"/>
                      <a:gd name="T14" fmla="*/ 0 60000 65536"/>
                      <a:gd name="T15" fmla="*/ 0 60000 65536"/>
                      <a:gd name="T16" fmla="*/ 0 60000 65536"/>
                      <a:gd name="T17" fmla="*/ 0 60000 65536"/>
                      <a:gd name="T18" fmla="*/ 0 60000 65536"/>
                      <a:gd name="T19" fmla="*/ 0 60000 65536"/>
                      <a:gd name="T20" fmla="*/ 0 60000 65536"/>
                      <a:gd name="T21" fmla="*/ 0 w 100"/>
                      <a:gd name="T22" fmla="*/ 0 h 168"/>
                      <a:gd name="T23" fmla="*/ 100 w 100"/>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168">
                        <a:moveTo>
                          <a:pt x="4" y="2"/>
                        </a:moveTo>
                        <a:lnTo>
                          <a:pt x="4" y="106"/>
                        </a:lnTo>
                        <a:lnTo>
                          <a:pt x="100" y="162"/>
                        </a:lnTo>
                        <a:lnTo>
                          <a:pt x="100" y="168"/>
                        </a:lnTo>
                        <a:lnTo>
                          <a:pt x="0" y="110"/>
                        </a:lnTo>
                        <a:lnTo>
                          <a:pt x="0" y="0"/>
                        </a:lnTo>
                        <a:lnTo>
                          <a:pt x="4" y="2"/>
                        </a:lnTo>
                        <a:close/>
                      </a:path>
                    </a:pathLst>
                  </a:custGeom>
                  <a:solidFill>
                    <a:srgbClr val="FFFFFF"/>
                  </a:solidFill>
                  <a:ln w="9525">
                    <a:noFill/>
                    <a:round/>
                    <a:headEnd/>
                    <a:tailEnd/>
                  </a:ln>
                </p:spPr>
                <p:txBody>
                  <a:bodyPr/>
                  <a:lstStyle/>
                  <a:p>
                    <a:pPr algn="ctr"/>
                    <a:endParaRPr lang="en-GB"/>
                  </a:p>
                </p:txBody>
              </p:sp>
              <p:sp>
                <p:nvSpPr>
                  <p:cNvPr id="442422" name="Freeform 78"/>
                  <p:cNvSpPr>
                    <a:spLocks/>
                  </p:cNvSpPr>
                  <p:nvPr/>
                </p:nvSpPr>
                <p:spPr bwMode="auto">
                  <a:xfrm>
                    <a:off x="5150" y="1903"/>
                    <a:ext cx="76" cy="44"/>
                  </a:xfrm>
                  <a:custGeom>
                    <a:avLst/>
                    <a:gdLst>
                      <a:gd name="T0" fmla="*/ 0 w 76"/>
                      <a:gd name="T1" fmla="*/ 2 h 44"/>
                      <a:gd name="T2" fmla="*/ 0 w 76"/>
                      <a:gd name="T3" fmla="*/ 4 h 44"/>
                      <a:gd name="T4" fmla="*/ 72 w 76"/>
                      <a:gd name="T5" fmla="*/ 44 h 44"/>
                      <a:gd name="T6" fmla="*/ 74 w 76"/>
                      <a:gd name="T7" fmla="*/ 44 h 44"/>
                      <a:gd name="T8" fmla="*/ 76 w 76"/>
                      <a:gd name="T9" fmla="*/ 44 h 44"/>
                      <a:gd name="T10" fmla="*/ 76 w 76"/>
                      <a:gd name="T11" fmla="*/ 42 h 44"/>
                      <a:gd name="T12" fmla="*/ 74 w 76"/>
                      <a:gd name="T13" fmla="*/ 40 h 44"/>
                      <a:gd name="T14" fmla="*/ 2 w 76"/>
                      <a:gd name="T15" fmla="*/ 0 h 44"/>
                      <a:gd name="T16" fmla="*/ 0 w 76"/>
                      <a:gd name="T17" fmla="*/ 0 h 44"/>
                      <a:gd name="T18" fmla="*/ 0 w 76"/>
                      <a:gd name="T19" fmla="*/ 2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44"/>
                      <a:gd name="T32" fmla="*/ 76 w 76"/>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44">
                        <a:moveTo>
                          <a:pt x="0" y="2"/>
                        </a:moveTo>
                        <a:lnTo>
                          <a:pt x="0" y="4"/>
                        </a:lnTo>
                        <a:lnTo>
                          <a:pt x="72" y="44"/>
                        </a:lnTo>
                        <a:lnTo>
                          <a:pt x="74" y="44"/>
                        </a:lnTo>
                        <a:lnTo>
                          <a:pt x="76" y="44"/>
                        </a:lnTo>
                        <a:lnTo>
                          <a:pt x="76" y="42"/>
                        </a:lnTo>
                        <a:lnTo>
                          <a:pt x="74" y="40"/>
                        </a:lnTo>
                        <a:lnTo>
                          <a:pt x="2" y="0"/>
                        </a:lnTo>
                        <a:lnTo>
                          <a:pt x="0" y="0"/>
                        </a:lnTo>
                        <a:lnTo>
                          <a:pt x="0" y="2"/>
                        </a:lnTo>
                        <a:close/>
                      </a:path>
                    </a:pathLst>
                  </a:custGeom>
                  <a:solidFill>
                    <a:srgbClr val="333333"/>
                  </a:solidFill>
                  <a:ln w="9525">
                    <a:noFill/>
                    <a:round/>
                    <a:headEnd/>
                    <a:tailEnd/>
                  </a:ln>
                </p:spPr>
                <p:txBody>
                  <a:bodyPr/>
                  <a:lstStyle/>
                  <a:p>
                    <a:pPr algn="ctr"/>
                    <a:endParaRPr lang="en-GB"/>
                  </a:p>
                </p:txBody>
              </p:sp>
              <p:sp>
                <p:nvSpPr>
                  <p:cNvPr id="442423" name="Freeform 79"/>
                  <p:cNvSpPr>
                    <a:spLocks/>
                  </p:cNvSpPr>
                  <p:nvPr/>
                </p:nvSpPr>
                <p:spPr bwMode="auto">
                  <a:xfrm>
                    <a:off x="5150" y="1931"/>
                    <a:ext cx="76" cy="44"/>
                  </a:xfrm>
                  <a:custGeom>
                    <a:avLst/>
                    <a:gdLst>
                      <a:gd name="T0" fmla="*/ 0 w 76"/>
                      <a:gd name="T1" fmla="*/ 2 h 44"/>
                      <a:gd name="T2" fmla="*/ 0 w 76"/>
                      <a:gd name="T3" fmla="*/ 4 h 44"/>
                      <a:gd name="T4" fmla="*/ 72 w 76"/>
                      <a:gd name="T5" fmla="*/ 44 h 44"/>
                      <a:gd name="T6" fmla="*/ 74 w 76"/>
                      <a:gd name="T7" fmla="*/ 44 h 44"/>
                      <a:gd name="T8" fmla="*/ 76 w 76"/>
                      <a:gd name="T9" fmla="*/ 44 h 44"/>
                      <a:gd name="T10" fmla="*/ 76 w 76"/>
                      <a:gd name="T11" fmla="*/ 42 h 44"/>
                      <a:gd name="T12" fmla="*/ 74 w 76"/>
                      <a:gd name="T13" fmla="*/ 40 h 44"/>
                      <a:gd name="T14" fmla="*/ 2 w 76"/>
                      <a:gd name="T15" fmla="*/ 0 h 44"/>
                      <a:gd name="T16" fmla="*/ 0 w 76"/>
                      <a:gd name="T17" fmla="*/ 0 h 44"/>
                      <a:gd name="T18" fmla="*/ 0 w 76"/>
                      <a:gd name="T19" fmla="*/ 2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44"/>
                      <a:gd name="T32" fmla="*/ 76 w 76"/>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44">
                        <a:moveTo>
                          <a:pt x="0" y="2"/>
                        </a:moveTo>
                        <a:lnTo>
                          <a:pt x="0" y="4"/>
                        </a:lnTo>
                        <a:lnTo>
                          <a:pt x="72" y="44"/>
                        </a:lnTo>
                        <a:lnTo>
                          <a:pt x="74" y="44"/>
                        </a:lnTo>
                        <a:lnTo>
                          <a:pt x="76" y="44"/>
                        </a:lnTo>
                        <a:lnTo>
                          <a:pt x="76" y="42"/>
                        </a:lnTo>
                        <a:lnTo>
                          <a:pt x="74" y="40"/>
                        </a:lnTo>
                        <a:lnTo>
                          <a:pt x="2" y="0"/>
                        </a:lnTo>
                        <a:lnTo>
                          <a:pt x="0" y="0"/>
                        </a:lnTo>
                        <a:lnTo>
                          <a:pt x="0" y="2"/>
                        </a:lnTo>
                        <a:close/>
                      </a:path>
                    </a:pathLst>
                  </a:custGeom>
                  <a:solidFill>
                    <a:srgbClr val="333333"/>
                  </a:solidFill>
                  <a:ln w="9525">
                    <a:noFill/>
                    <a:round/>
                    <a:headEnd/>
                    <a:tailEnd/>
                  </a:ln>
                </p:spPr>
                <p:txBody>
                  <a:bodyPr/>
                  <a:lstStyle/>
                  <a:p>
                    <a:pPr algn="ctr"/>
                    <a:endParaRPr lang="en-GB"/>
                  </a:p>
                </p:txBody>
              </p:sp>
              <p:sp>
                <p:nvSpPr>
                  <p:cNvPr id="442424" name="Freeform 80"/>
                  <p:cNvSpPr>
                    <a:spLocks/>
                  </p:cNvSpPr>
                  <p:nvPr/>
                </p:nvSpPr>
                <p:spPr bwMode="auto">
                  <a:xfrm>
                    <a:off x="5168" y="2027"/>
                    <a:ext cx="26" cy="34"/>
                  </a:xfrm>
                  <a:custGeom>
                    <a:avLst/>
                    <a:gdLst>
                      <a:gd name="T0" fmla="*/ 26 w 26"/>
                      <a:gd name="T1" fmla="*/ 24 h 34"/>
                      <a:gd name="T2" fmla="*/ 26 w 26"/>
                      <a:gd name="T3" fmla="*/ 30 h 34"/>
                      <a:gd name="T4" fmla="*/ 22 w 26"/>
                      <a:gd name="T5" fmla="*/ 34 h 34"/>
                      <a:gd name="T6" fmla="*/ 18 w 26"/>
                      <a:gd name="T7" fmla="*/ 34 h 34"/>
                      <a:gd name="T8" fmla="*/ 14 w 26"/>
                      <a:gd name="T9" fmla="*/ 32 h 34"/>
                      <a:gd name="T10" fmla="*/ 8 w 26"/>
                      <a:gd name="T11" fmla="*/ 28 h 34"/>
                      <a:gd name="T12" fmla="*/ 4 w 26"/>
                      <a:gd name="T13" fmla="*/ 22 h 34"/>
                      <a:gd name="T14" fmla="*/ 2 w 26"/>
                      <a:gd name="T15" fmla="*/ 16 h 34"/>
                      <a:gd name="T16" fmla="*/ 0 w 26"/>
                      <a:gd name="T17" fmla="*/ 10 h 34"/>
                      <a:gd name="T18" fmla="*/ 2 w 26"/>
                      <a:gd name="T19" fmla="*/ 4 h 34"/>
                      <a:gd name="T20" fmla="*/ 4 w 26"/>
                      <a:gd name="T21" fmla="*/ 2 h 34"/>
                      <a:gd name="T22" fmla="*/ 8 w 26"/>
                      <a:gd name="T23" fmla="*/ 0 h 34"/>
                      <a:gd name="T24" fmla="*/ 14 w 26"/>
                      <a:gd name="T25" fmla="*/ 2 h 34"/>
                      <a:gd name="T26" fmla="*/ 18 w 26"/>
                      <a:gd name="T27" fmla="*/ 6 h 34"/>
                      <a:gd name="T28" fmla="*/ 22 w 26"/>
                      <a:gd name="T29" fmla="*/ 12 h 34"/>
                      <a:gd name="T30" fmla="*/ 26 w 26"/>
                      <a:gd name="T31" fmla="*/ 18 h 34"/>
                      <a:gd name="T32" fmla="*/ 26 w 26"/>
                      <a:gd name="T33" fmla="*/ 2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4"/>
                      <a:gd name="T53" fmla="*/ 26 w 26"/>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4">
                        <a:moveTo>
                          <a:pt x="26" y="24"/>
                        </a:moveTo>
                        <a:lnTo>
                          <a:pt x="26" y="30"/>
                        </a:lnTo>
                        <a:lnTo>
                          <a:pt x="22" y="34"/>
                        </a:lnTo>
                        <a:lnTo>
                          <a:pt x="18" y="34"/>
                        </a:lnTo>
                        <a:lnTo>
                          <a:pt x="14" y="32"/>
                        </a:lnTo>
                        <a:lnTo>
                          <a:pt x="8" y="28"/>
                        </a:lnTo>
                        <a:lnTo>
                          <a:pt x="4" y="22"/>
                        </a:lnTo>
                        <a:lnTo>
                          <a:pt x="2" y="16"/>
                        </a:lnTo>
                        <a:lnTo>
                          <a:pt x="0" y="10"/>
                        </a:lnTo>
                        <a:lnTo>
                          <a:pt x="2" y="4"/>
                        </a:lnTo>
                        <a:lnTo>
                          <a:pt x="4" y="2"/>
                        </a:lnTo>
                        <a:lnTo>
                          <a:pt x="8" y="0"/>
                        </a:lnTo>
                        <a:lnTo>
                          <a:pt x="14" y="2"/>
                        </a:lnTo>
                        <a:lnTo>
                          <a:pt x="18" y="6"/>
                        </a:lnTo>
                        <a:lnTo>
                          <a:pt x="22" y="12"/>
                        </a:lnTo>
                        <a:lnTo>
                          <a:pt x="26" y="18"/>
                        </a:lnTo>
                        <a:lnTo>
                          <a:pt x="26" y="24"/>
                        </a:lnTo>
                        <a:close/>
                      </a:path>
                    </a:pathLst>
                  </a:custGeom>
                  <a:solidFill>
                    <a:srgbClr val="333333"/>
                  </a:solidFill>
                  <a:ln w="9525">
                    <a:noFill/>
                    <a:round/>
                    <a:headEnd/>
                    <a:tailEnd/>
                  </a:ln>
                </p:spPr>
                <p:txBody>
                  <a:bodyPr/>
                  <a:lstStyle/>
                  <a:p>
                    <a:pPr algn="ctr"/>
                    <a:endParaRPr lang="en-GB"/>
                  </a:p>
                </p:txBody>
              </p:sp>
              <p:sp>
                <p:nvSpPr>
                  <p:cNvPr id="442425" name="Freeform 81"/>
                  <p:cNvSpPr>
                    <a:spLocks/>
                  </p:cNvSpPr>
                  <p:nvPr/>
                </p:nvSpPr>
                <p:spPr bwMode="auto">
                  <a:xfrm>
                    <a:off x="5146" y="2115"/>
                    <a:ext cx="80" cy="58"/>
                  </a:xfrm>
                  <a:custGeom>
                    <a:avLst/>
                    <a:gdLst>
                      <a:gd name="T0" fmla="*/ 6 w 80"/>
                      <a:gd name="T1" fmla="*/ 2 h 58"/>
                      <a:gd name="T2" fmla="*/ 4 w 80"/>
                      <a:gd name="T3" fmla="*/ 0 h 58"/>
                      <a:gd name="T4" fmla="*/ 2 w 80"/>
                      <a:gd name="T5" fmla="*/ 2 h 58"/>
                      <a:gd name="T6" fmla="*/ 0 w 80"/>
                      <a:gd name="T7" fmla="*/ 4 h 58"/>
                      <a:gd name="T8" fmla="*/ 0 w 80"/>
                      <a:gd name="T9" fmla="*/ 6 h 58"/>
                      <a:gd name="T10" fmla="*/ 2 w 80"/>
                      <a:gd name="T11" fmla="*/ 12 h 58"/>
                      <a:gd name="T12" fmla="*/ 6 w 80"/>
                      <a:gd name="T13" fmla="*/ 18 h 58"/>
                      <a:gd name="T14" fmla="*/ 72 w 80"/>
                      <a:gd name="T15" fmla="*/ 56 h 58"/>
                      <a:gd name="T16" fmla="*/ 76 w 80"/>
                      <a:gd name="T17" fmla="*/ 58 h 58"/>
                      <a:gd name="T18" fmla="*/ 78 w 80"/>
                      <a:gd name="T19" fmla="*/ 56 h 58"/>
                      <a:gd name="T20" fmla="*/ 80 w 80"/>
                      <a:gd name="T21" fmla="*/ 56 h 58"/>
                      <a:gd name="T22" fmla="*/ 80 w 80"/>
                      <a:gd name="T23" fmla="*/ 52 h 58"/>
                      <a:gd name="T24" fmla="*/ 78 w 80"/>
                      <a:gd name="T25" fmla="*/ 46 h 58"/>
                      <a:gd name="T26" fmla="*/ 72 w 80"/>
                      <a:gd name="T27" fmla="*/ 40 h 58"/>
                      <a:gd name="T28" fmla="*/ 6 w 80"/>
                      <a:gd name="T29" fmla="*/ 2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
                      <a:gd name="T46" fmla="*/ 0 h 58"/>
                      <a:gd name="T47" fmla="*/ 80 w 80"/>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 h="58">
                        <a:moveTo>
                          <a:pt x="6" y="2"/>
                        </a:moveTo>
                        <a:lnTo>
                          <a:pt x="4" y="0"/>
                        </a:lnTo>
                        <a:lnTo>
                          <a:pt x="2" y="2"/>
                        </a:lnTo>
                        <a:lnTo>
                          <a:pt x="0" y="4"/>
                        </a:lnTo>
                        <a:lnTo>
                          <a:pt x="0" y="6"/>
                        </a:lnTo>
                        <a:lnTo>
                          <a:pt x="2" y="12"/>
                        </a:lnTo>
                        <a:lnTo>
                          <a:pt x="6" y="18"/>
                        </a:lnTo>
                        <a:lnTo>
                          <a:pt x="72" y="56"/>
                        </a:lnTo>
                        <a:lnTo>
                          <a:pt x="76" y="58"/>
                        </a:lnTo>
                        <a:lnTo>
                          <a:pt x="78" y="56"/>
                        </a:lnTo>
                        <a:lnTo>
                          <a:pt x="80" y="56"/>
                        </a:lnTo>
                        <a:lnTo>
                          <a:pt x="80" y="52"/>
                        </a:lnTo>
                        <a:lnTo>
                          <a:pt x="78" y="46"/>
                        </a:lnTo>
                        <a:lnTo>
                          <a:pt x="72" y="40"/>
                        </a:lnTo>
                        <a:lnTo>
                          <a:pt x="6" y="2"/>
                        </a:lnTo>
                        <a:close/>
                      </a:path>
                    </a:pathLst>
                  </a:custGeom>
                  <a:solidFill>
                    <a:srgbClr val="666666"/>
                  </a:solidFill>
                  <a:ln w="9525">
                    <a:noFill/>
                    <a:round/>
                    <a:headEnd/>
                    <a:tailEnd/>
                  </a:ln>
                </p:spPr>
                <p:txBody>
                  <a:bodyPr/>
                  <a:lstStyle/>
                  <a:p>
                    <a:pPr algn="ctr"/>
                    <a:endParaRPr lang="en-GB"/>
                  </a:p>
                </p:txBody>
              </p:sp>
              <p:sp>
                <p:nvSpPr>
                  <p:cNvPr id="442426" name="Freeform 82"/>
                  <p:cNvSpPr>
                    <a:spLocks/>
                  </p:cNvSpPr>
                  <p:nvPr/>
                </p:nvSpPr>
                <p:spPr bwMode="auto">
                  <a:xfrm>
                    <a:off x="5128" y="1712"/>
                    <a:ext cx="344" cy="199"/>
                  </a:xfrm>
                  <a:custGeom>
                    <a:avLst/>
                    <a:gdLst>
                      <a:gd name="T0" fmla="*/ 338 w 344"/>
                      <a:gd name="T1" fmla="*/ 62 h 199"/>
                      <a:gd name="T2" fmla="*/ 234 w 344"/>
                      <a:gd name="T3" fmla="*/ 2 h 199"/>
                      <a:gd name="T4" fmla="*/ 226 w 344"/>
                      <a:gd name="T5" fmla="*/ 0 h 199"/>
                      <a:gd name="T6" fmla="*/ 218 w 344"/>
                      <a:gd name="T7" fmla="*/ 2 h 199"/>
                      <a:gd name="T8" fmla="*/ 6 w 344"/>
                      <a:gd name="T9" fmla="*/ 124 h 199"/>
                      <a:gd name="T10" fmla="*/ 0 w 344"/>
                      <a:gd name="T11" fmla="*/ 130 h 199"/>
                      <a:gd name="T12" fmla="*/ 118 w 344"/>
                      <a:gd name="T13" fmla="*/ 199 h 199"/>
                      <a:gd name="T14" fmla="*/ 344 w 344"/>
                      <a:gd name="T15" fmla="*/ 68 h 199"/>
                      <a:gd name="T16" fmla="*/ 338 w 344"/>
                      <a:gd name="T17" fmla="*/ 62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4"/>
                      <a:gd name="T28" fmla="*/ 0 h 199"/>
                      <a:gd name="T29" fmla="*/ 344 w 344"/>
                      <a:gd name="T30" fmla="*/ 199 h 1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4" h="199">
                        <a:moveTo>
                          <a:pt x="338" y="62"/>
                        </a:moveTo>
                        <a:lnTo>
                          <a:pt x="234" y="2"/>
                        </a:lnTo>
                        <a:lnTo>
                          <a:pt x="226" y="0"/>
                        </a:lnTo>
                        <a:lnTo>
                          <a:pt x="218" y="2"/>
                        </a:lnTo>
                        <a:lnTo>
                          <a:pt x="6" y="124"/>
                        </a:lnTo>
                        <a:lnTo>
                          <a:pt x="0" y="130"/>
                        </a:lnTo>
                        <a:lnTo>
                          <a:pt x="118" y="199"/>
                        </a:lnTo>
                        <a:lnTo>
                          <a:pt x="344" y="68"/>
                        </a:lnTo>
                        <a:lnTo>
                          <a:pt x="338" y="62"/>
                        </a:lnTo>
                        <a:close/>
                      </a:path>
                    </a:pathLst>
                  </a:custGeom>
                  <a:solidFill>
                    <a:srgbClr val="E3E3E2"/>
                  </a:solidFill>
                  <a:ln w="9525">
                    <a:noFill/>
                    <a:round/>
                    <a:headEnd/>
                    <a:tailEnd/>
                  </a:ln>
                </p:spPr>
                <p:txBody>
                  <a:bodyPr/>
                  <a:lstStyle/>
                  <a:p>
                    <a:pPr algn="ctr"/>
                    <a:endParaRPr lang="en-GB"/>
                  </a:p>
                </p:txBody>
              </p:sp>
              <p:sp>
                <p:nvSpPr>
                  <p:cNvPr id="442427" name="Freeform 83"/>
                  <p:cNvSpPr>
                    <a:spLocks/>
                  </p:cNvSpPr>
                  <p:nvPr/>
                </p:nvSpPr>
                <p:spPr bwMode="auto">
                  <a:xfrm>
                    <a:off x="5246" y="1780"/>
                    <a:ext cx="228" cy="425"/>
                  </a:xfrm>
                  <a:custGeom>
                    <a:avLst/>
                    <a:gdLst>
                      <a:gd name="T0" fmla="*/ 0 w 228"/>
                      <a:gd name="T1" fmla="*/ 131 h 425"/>
                      <a:gd name="T2" fmla="*/ 0 w 228"/>
                      <a:gd name="T3" fmla="*/ 425 h 425"/>
                      <a:gd name="T4" fmla="*/ 8 w 228"/>
                      <a:gd name="T5" fmla="*/ 423 h 425"/>
                      <a:gd name="T6" fmla="*/ 220 w 228"/>
                      <a:gd name="T7" fmla="*/ 301 h 425"/>
                      <a:gd name="T8" fmla="*/ 226 w 228"/>
                      <a:gd name="T9" fmla="*/ 295 h 425"/>
                      <a:gd name="T10" fmla="*/ 228 w 228"/>
                      <a:gd name="T11" fmla="*/ 287 h 425"/>
                      <a:gd name="T12" fmla="*/ 228 w 228"/>
                      <a:gd name="T13" fmla="*/ 8 h 425"/>
                      <a:gd name="T14" fmla="*/ 226 w 228"/>
                      <a:gd name="T15" fmla="*/ 0 h 425"/>
                      <a:gd name="T16" fmla="*/ 0 w 228"/>
                      <a:gd name="T17" fmla="*/ 131 h 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425"/>
                      <a:gd name="T29" fmla="*/ 228 w 228"/>
                      <a:gd name="T30" fmla="*/ 425 h 4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425">
                        <a:moveTo>
                          <a:pt x="0" y="131"/>
                        </a:moveTo>
                        <a:lnTo>
                          <a:pt x="0" y="425"/>
                        </a:lnTo>
                        <a:lnTo>
                          <a:pt x="8" y="423"/>
                        </a:lnTo>
                        <a:lnTo>
                          <a:pt x="220" y="301"/>
                        </a:lnTo>
                        <a:lnTo>
                          <a:pt x="226" y="295"/>
                        </a:lnTo>
                        <a:lnTo>
                          <a:pt x="228" y="287"/>
                        </a:lnTo>
                        <a:lnTo>
                          <a:pt x="228" y="8"/>
                        </a:lnTo>
                        <a:lnTo>
                          <a:pt x="226" y="0"/>
                        </a:lnTo>
                        <a:lnTo>
                          <a:pt x="0" y="131"/>
                        </a:lnTo>
                        <a:close/>
                      </a:path>
                    </a:pathLst>
                  </a:custGeom>
                  <a:solidFill>
                    <a:srgbClr val="666666"/>
                  </a:solidFill>
                  <a:ln w="9525">
                    <a:noFill/>
                    <a:round/>
                    <a:headEnd/>
                    <a:tailEnd/>
                  </a:ln>
                </p:spPr>
                <p:txBody>
                  <a:bodyPr/>
                  <a:lstStyle/>
                  <a:p>
                    <a:pPr algn="ctr"/>
                    <a:endParaRPr lang="en-GB"/>
                  </a:p>
                </p:txBody>
              </p:sp>
              <p:sp>
                <p:nvSpPr>
                  <p:cNvPr id="442428" name="Freeform 84"/>
                  <p:cNvSpPr>
                    <a:spLocks/>
                  </p:cNvSpPr>
                  <p:nvPr/>
                </p:nvSpPr>
                <p:spPr bwMode="auto">
                  <a:xfrm>
                    <a:off x="4154" y="1935"/>
                    <a:ext cx="186" cy="124"/>
                  </a:xfrm>
                  <a:custGeom>
                    <a:avLst/>
                    <a:gdLst>
                      <a:gd name="T0" fmla="*/ 44 w 186"/>
                      <a:gd name="T1" fmla="*/ 8 h 124"/>
                      <a:gd name="T2" fmla="*/ 14 w 186"/>
                      <a:gd name="T3" fmla="*/ 24 h 124"/>
                      <a:gd name="T4" fmla="*/ 6 w 186"/>
                      <a:gd name="T5" fmla="*/ 32 h 124"/>
                      <a:gd name="T6" fmla="*/ 2 w 186"/>
                      <a:gd name="T7" fmla="*/ 40 h 124"/>
                      <a:gd name="T8" fmla="*/ 2 w 186"/>
                      <a:gd name="T9" fmla="*/ 42 h 124"/>
                      <a:gd name="T10" fmla="*/ 0 w 186"/>
                      <a:gd name="T11" fmla="*/ 44 h 124"/>
                      <a:gd name="T12" fmla="*/ 0 w 186"/>
                      <a:gd name="T13" fmla="*/ 56 h 124"/>
                      <a:gd name="T14" fmla="*/ 2 w 186"/>
                      <a:gd name="T15" fmla="*/ 62 h 124"/>
                      <a:gd name="T16" fmla="*/ 4 w 186"/>
                      <a:gd name="T17" fmla="*/ 68 h 124"/>
                      <a:gd name="T18" fmla="*/ 8 w 186"/>
                      <a:gd name="T19" fmla="*/ 72 h 124"/>
                      <a:gd name="T20" fmla="*/ 14 w 186"/>
                      <a:gd name="T21" fmla="*/ 76 h 124"/>
                      <a:gd name="T22" fmla="*/ 84 w 186"/>
                      <a:gd name="T23" fmla="*/ 116 h 124"/>
                      <a:gd name="T24" fmla="*/ 96 w 186"/>
                      <a:gd name="T25" fmla="*/ 122 h 124"/>
                      <a:gd name="T26" fmla="*/ 110 w 186"/>
                      <a:gd name="T27" fmla="*/ 124 h 124"/>
                      <a:gd name="T28" fmla="*/ 124 w 186"/>
                      <a:gd name="T29" fmla="*/ 122 h 124"/>
                      <a:gd name="T30" fmla="*/ 138 w 186"/>
                      <a:gd name="T31" fmla="*/ 118 h 124"/>
                      <a:gd name="T32" fmla="*/ 142 w 186"/>
                      <a:gd name="T33" fmla="*/ 116 h 124"/>
                      <a:gd name="T34" fmla="*/ 172 w 186"/>
                      <a:gd name="T35" fmla="*/ 100 h 124"/>
                      <a:gd name="T36" fmla="*/ 178 w 186"/>
                      <a:gd name="T37" fmla="*/ 96 h 124"/>
                      <a:gd name="T38" fmla="*/ 182 w 186"/>
                      <a:gd name="T39" fmla="*/ 90 h 124"/>
                      <a:gd name="T40" fmla="*/ 184 w 186"/>
                      <a:gd name="T41" fmla="*/ 86 h 124"/>
                      <a:gd name="T42" fmla="*/ 186 w 186"/>
                      <a:gd name="T43" fmla="*/ 80 h 124"/>
                      <a:gd name="T44" fmla="*/ 186 w 186"/>
                      <a:gd name="T45" fmla="*/ 68 h 124"/>
                      <a:gd name="T46" fmla="*/ 184 w 186"/>
                      <a:gd name="T47" fmla="*/ 62 h 124"/>
                      <a:gd name="T48" fmla="*/ 182 w 186"/>
                      <a:gd name="T49" fmla="*/ 56 h 124"/>
                      <a:gd name="T50" fmla="*/ 178 w 186"/>
                      <a:gd name="T51" fmla="*/ 52 h 124"/>
                      <a:gd name="T52" fmla="*/ 172 w 186"/>
                      <a:gd name="T53" fmla="*/ 48 h 124"/>
                      <a:gd name="T54" fmla="*/ 102 w 186"/>
                      <a:gd name="T55" fmla="*/ 8 h 124"/>
                      <a:gd name="T56" fmla="*/ 88 w 186"/>
                      <a:gd name="T57" fmla="*/ 2 h 124"/>
                      <a:gd name="T58" fmla="*/ 74 w 186"/>
                      <a:gd name="T59" fmla="*/ 0 h 124"/>
                      <a:gd name="T60" fmla="*/ 58 w 186"/>
                      <a:gd name="T61" fmla="*/ 2 h 124"/>
                      <a:gd name="T62" fmla="*/ 44 w 186"/>
                      <a:gd name="T63" fmla="*/ 8 h 124"/>
                      <a:gd name="T64" fmla="*/ 4 w 186"/>
                      <a:gd name="T65" fmla="*/ 38 h 124"/>
                      <a:gd name="T66" fmla="*/ 2 w 186"/>
                      <a:gd name="T67" fmla="*/ 38 h 124"/>
                      <a:gd name="T68" fmla="*/ 4 w 186"/>
                      <a:gd name="T69" fmla="*/ 38 h 124"/>
                      <a:gd name="T70" fmla="*/ 44 w 186"/>
                      <a:gd name="T71" fmla="*/ 8 h 124"/>
                      <a:gd name="T72" fmla="*/ 88 w 186"/>
                      <a:gd name="T73" fmla="*/ 108 h 124"/>
                      <a:gd name="T74" fmla="*/ 20 w 186"/>
                      <a:gd name="T75" fmla="*/ 68 h 124"/>
                      <a:gd name="T76" fmla="*/ 12 w 186"/>
                      <a:gd name="T77" fmla="*/ 62 h 124"/>
                      <a:gd name="T78" fmla="*/ 10 w 186"/>
                      <a:gd name="T79" fmla="*/ 56 h 124"/>
                      <a:gd name="T80" fmla="*/ 10 w 186"/>
                      <a:gd name="T81" fmla="*/ 44 h 124"/>
                      <a:gd name="T82" fmla="*/ 14 w 186"/>
                      <a:gd name="T83" fmla="*/ 38 h 124"/>
                      <a:gd name="T84" fmla="*/ 20 w 186"/>
                      <a:gd name="T85" fmla="*/ 32 h 124"/>
                      <a:gd name="T86" fmla="*/ 48 w 186"/>
                      <a:gd name="T87" fmla="*/ 16 h 124"/>
                      <a:gd name="T88" fmla="*/ 60 w 186"/>
                      <a:gd name="T89" fmla="*/ 12 h 124"/>
                      <a:gd name="T90" fmla="*/ 74 w 186"/>
                      <a:gd name="T91" fmla="*/ 10 h 124"/>
                      <a:gd name="T92" fmla="*/ 86 w 186"/>
                      <a:gd name="T93" fmla="*/ 12 h 124"/>
                      <a:gd name="T94" fmla="*/ 98 w 186"/>
                      <a:gd name="T95" fmla="*/ 16 h 124"/>
                      <a:gd name="T96" fmla="*/ 168 w 186"/>
                      <a:gd name="T97" fmla="*/ 56 h 124"/>
                      <a:gd name="T98" fmla="*/ 174 w 186"/>
                      <a:gd name="T99" fmla="*/ 62 h 124"/>
                      <a:gd name="T100" fmla="*/ 176 w 186"/>
                      <a:gd name="T101" fmla="*/ 68 h 124"/>
                      <a:gd name="T102" fmla="*/ 176 w 186"/>
                      <a:gd name="T103" fmla="*/ 80 h 124"/>
                      <a:gd name="T104" fmla="*/ 174 w 186"/>
                      <a:gd name="T105" fmla="*/ 86 h 124"/>
                      <a:gd name="T106" fmla="*/ 168 w 186"/>
                      <a:gd name="T107" fmla="*/ 92 h 124"/>
                      <a:gd name="T108" fmla="*/ 138 w 186"/>
                      <a:gd name="T109" fmla="*/ 108 h 124"/>
                      <a:gd name="T110" fmla="*/ 134 w 186"/>
                      <a:gd name="T111" fmla="*/ 110 h 124"/>
                      <a:gd name="T112" fmla="*/ 122 w 186"/>
                      <a:gd name="T113" fmla="*/ 114 h 124"/>
                      <a:gd name="T114" fmla="*/ 110 w 186"/>
                      <a:gd name="T115" fmla="*/ 114 h 124"/>
                      <a:gd name="T116" fmla="*/ 98 w 186"/>
                      <a:gd name="T117" fmla="*/ 112 h 124"/>
                      <a:gd name="T118" fmla="*/ 88 w 186"/>
                      <a:gd name="T119" fmla="*/ 108 h 124"/>
                      <a:gd name="T120" fmla="*/ 44 w 186"/>
                      <a:gd name="T121" fmla="*/ 8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
                      <a:gd name="T184" fmla="*/ 0 h 124"/>
                      <a:gd name="T185" fmla="*/ 186 w 186"/>
                      <a:gd name="T186" fmla="*/ 124 h 1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 h="124">
                        <a:moveTo>
                          <a:pt x="44" y="8"/>
                        </a:moveTo>
                        <a:lnTo>
                          <a:pt x="14" y="24"/>
                        </a:lnTo>
                        <a:lnTo>
                          <a:pt x="6" y="32"/>
                        </a:lnTo>
                        <a:lnTo>
                          <a:pt x="2" y="40"/>
                        </a:lnTo>
                        <a:lnTo>
                          <a:pt x="2" y="42"/>
                        </a:lnTo>
                        <a:lnTo>
                          <a:pt x="0" y="44"/>
                        </a:lnTo>
                        <a:lnTo>
                          <a:pt x="0" y="56"/>
                        </a:lnTo>
                        <a:lnTo>
                          <a:pt x="2" y="62"/>
                        </a:lnTo>
                        <a:lnTo>
                          <a:pt x="4" y="68"/>
                        </a:lnTo>
                        <a:lnTo>
                          <a:pt x="8" y="72"/>
                        </a:lnTo>
                        <a:lnTo>
                          <a:pt x="14" y="76"/>
                        </a:lnTo>
                        <a:lnTo>
                          <a:pt x="84" y="116"/>
                        </a:lnTo>
                        <a:lnTo>
                          <a:pt x="96" y="122"/>
                        </a:lnTo>
                        <a:lnTo>
                          <a:pt x="110" y="124"/>
                        </a:lnTo>
                        <a:lnTo>
                          <a:pt x="124" y="122"/>
                        </a:lnTo>
                        <a:lnTo>
                          <a:pt x="138" y="118"/>
                        </a:lnTo>
                        <a:lnTo>
                          <a:pt x="142" y="116"/>
                        </a:lnTo>
                        <a:lnTo>
                          <a:pt x="172" y="100"/>
                        </a:lnTo>
                        <a:lnTo>
                          <a:pt x="178" y="96"/>
                        </a:lnTo>
                        <a:lnTo>
                          <a:pt x="182" y="90"/>
                        </a:lnTo>
                        <a:lnTo>
                          <a:pt x="184" y="86"/>
                        </a:lnTo>
                        <a:lnTo>
                          <a:pt x="186" y="80"/>
                        </a:lnTo>
                        <a:lnTo>
                          <a:pt x="186" y="68"/>
                        </a:lnTo>
                        <a:lnTo>
                          <a:pt x="184" y="62"/>
                        </a:lnTo>
                        <a:lnTo>
                          <a:pt x="182" y="56"/>
                        </a:lnTo>
                        <a:lnTo>
                          <a:pt x="178" y="52"/>
                        </a:lnTo>
                        <a:lnTo>
                          <a:pt x="172" y="48"/>
                        </a:lnTo>
                        <a:lnTo>
                          <a:pt x="102" y="8"/>
                        </a:lnTo>
                        <a:lnTo>
                          <a:pt x="88" y="2"/>
                        </a:lnTo>
                        <a:lnTo>
                          <a:pt x="74" y="0"/>
                        </a:lnTo>
                        <a:lnTo>
                          <a:pt x="58" y="2"/>
                        </a:lnTo>
                        <a:lnTo>
                          <a:pt x="44" y="8"/>
                        </a:lnTo>
                        <a:lnTo>
                          <a:pt x="4" y="38"/>
                        </a:lnTo>
                        <a:lnTo>
                          <a:pt x="2" y="38"/>
                        </a:lnTo>
                        <a:lnTo>
                          <a:pt x="4" y="38"/>
                        </a:lnTo>
                        <a:lnTo>
                          <a:pt x="44" y="8"/>
                        </a:lnTo>
                        <a:lnTo>
                          <a:pt x="88" y="108"/>
                        </a:lnTo>
                        <a:lnTo>
                          <a:pt x="20" y="68"/>
                        </a:lnTo>
                        <a:lnTo>
                          <a:pt x="12" y="62"/>
                        </a:lnTo>
                        <a:lnTo>
                          <a:pt x="10" y="56"/>
                        </a:lnTo>
                        <a:lnTo>
                          <a:pt x="10" y="44"/>
                        </a:lnTo>
                        <a:lnTo>
                          <a:pt x="14" y="38"/>
                        </a:lnTo>
                        <a:lnTo>
                          <a:pt x="20" y="32"/>
                        </a:lnTo>
                        <a:lnTo>
                          <a:pt x="48" y="16"/>
                        </a:lnTo>
                        <a:lnTo>
                          <a:pt x="60" y="12"/>
                        </a:lnTo>
                        <a:lnTo>
                          <a:pt x="74" y="10"/>
                        </a:lnTo>
                        <a:lnTo>
                          <a:pt x="86" y="12"/>
                        </a:lnTo>
                        <a:lnTo>
                          <a:pt x="98" y="16"/>
                        </a:lnTo>
                        <a:lnTo>
                          <a:pt x="168" y="56"/>
                        </a:lnTo>
                        <a:lnTo>
                          <a:pt x="174" y="62"/>
                        </a:lnTo>
                        <a:lnTo>
                          <a:pt x="176" y="68"/>
                        </a:lnTo>
                        <a:lnTo>
                          <a:pt x="176" y="80"/>
                        </a:lnTo>
                        <a:lnTo>
                          <a:pt x="174" y="86"/>
                        </a:lnTo>
                        <a:lnTo>
                          <a:pt x="168" y="92"/>
                        </a:lnTo>
                        <a:lnTo>
                          <a:pt x="138" y="108"/>
                        </a:lnTo>
                        <a:lnTo>
                          <a:pt x="134" y="110"/>
                        </a:lnTo>
                        <a:lnTo>
                          <a:pt x="122" y="114"/>
                        </a:lnTo>
                        <a:lnTo>
                          <a:pt x="110" y="114"/>
                        </a:lnTo>
                        <a:lnTo>
                          <a:pt x="98" y="112"/>
                        </a:lnTo>
                        <a:lnTo>
                          <a:pt x="88" y="108"/>
                        </a:lnTo>
                        <a:lnTo>
                          <a:pt x="44" y="8"/>
                        </a:lnTo>
                        <a:close/>
                      </a:path>
                    </a:pathLst>
                  </a:custGeom>
                  <a:solidFill>
                    <a:srgbClr val="333333"/>
                  </a:solidFill>
                  <a:ln w="9525">
                    <a:noFill/>
                    <a:round/>
                    <a:headEnd/>
                    <a:tailEnd/>
                  </a:ln>
                </p:spPr>
                <p:txBody>
                  <a:bodyPr/>
                  <a:lstStyle/>
                  <a:p>
                    <a:pPr algn="ctr"/>
                    <a:endParaRPr lang="en-GB"/>
                  </a:p>
                </p:txBody>
              </p:sp>
              <p:sp>
                <p:nvSpPr>
                  <p:cNvPr id="442429" name="Freeform 85"/>
                  <p:cNvSpPr>
                    <a:spLocks/>
                  </p:cNvSpPr>
                  <p:nvPr/>
                </p:nvSpPr>
                <p:spPr bwMode="auto">
                  <a:xfrm>
                    <a:off x="4160" y="1979"/>
                    <a:ext cx="174" cy="74"/>
                  </a:xfrm>
                  <a:custGeom>
                    <a:avLst/>
                    <a:gdLst>
                      <a:gd name="T0" fmla="*/ 170 w 174"/>
                      <a:gd name="T1" fmla="*/ 32 h 74"/>
                      <a:gd name="T2" fmla="*/ 164 w 174"/>
                      <a:gd name="T3" fmla="*/ 40 h 74"/>
                      <a:gd name="T4" fmla="*/ 134 w 174"/>
                      <a:gd name="T5" fmla="*/ 56 h 74"/>
                      <a:gd name="T6" fmla="*/ 130 w 174"/>
                      <a:gd name="T7" fmla="*/ 58 h 74"/>
                      <a:gd name="T8" fmla="*/ 118 w 174"/>
                      <a:gd name="T9" fmla="*/ 62 h 74"/>
                      <a:gd name="T10" fmla="*/ 104 w 174"/>
                      <a:gd name="T11" fmla="*/ 62 h 74"/>
                      <a:gd name="T12" fmla="*/ 92 w 174"/>
                      <a:gd name="T13" fmla="*/ 60 h 74"/>
                      <a:gd name="T14" fmla="*/ 80 w 174"/>
                      <a:gd name="T15" fmla="*/ 56 h 74"/>
                      <a:gd name="T16" fmla="*/ 62 w 174"/>
                      <a:gd name="T17" fmla="*/ 46 h 74"/>
                      <a:gd name="T18" fmla="*/ 10 w 174"/>
                      <a:gd name="T19" fmla="*/ 16 h 74"/>
                      <a:gd name="T20" fmla="*/ 4 w 174"/>
                      <a:gd name="T21" fmla="*/ 10 h 74"/>
                      <a:gd name="T22" fmla="*/ 0 w 174"/>
                      <a:gd name="T23" fmla="*/ 6 h 74"/>
                      <a:gd name="T24" fmla="*/ 0 w 174"/>
                      <a:gd name="T25" fmla="*/ 0 h 74"/>
                      <a:gd name="T26" fmla="*/ 0 w 174"/>
                      <a:gd name="T27" fmla="*/ 12 h 74"/>
                      <a:gd name="T28" fmla="*/ 0 w 174"/>
                      <a:gd name="T29" fmla="*/ 18 h 74"/>
                      <a:gd name="T30" fmla="*/ 2 w 174"/>
                      <a:gd name="T31" fmla="*/ 22 h 74"/>
                      <a:gd name="T32" fmla="*/ 6 w 174"/>
                      <a:gd name="T33" fmla="*/ 24 h 74"/>
                      <a:gd name="T34" fmla="*/ 10 w 174"/>
                      <a:gd name="T35" fmla="*/ 28 h 74"/>
                      <a:gd name="T36" fmla="*/ 62 w 174"/>
                      <a:gd name="T37" fmla="*/ 58 h 74"/>
                      <a:gd name="T38" fmla="*/ 80 w 174"/>
                      <a:gd name="T39" fmla="*/ 68 h 74"/>
                      <a:gd name="T40" fmla="*/ 92 w 174"/>
                      <a:gd name="T41" fmla="*/ 72 h 74"/>
                      <a:gd name="T42" fmla="*/ 104 w 174"/>
                      <a:gd name="T43" fmla="*/ 74 h 74"/>
                      <a:gd name="T44" fmla="*/ 118 w 174"/>
                      <a:gd name="T45" fmla="*/ 74 h 74"/>
                      <a:gd name="T46" fmla="*/ 130 w 174"/>
                      <a:gd name="T47" fmla="*/ 70 h 74"/>
                      <a:gd name="T48" fmla="*/ 134 w 174"/>
                      <a:gd name="T49" fmla="*/ 68 h 74"/>
                      <a:gd name="T50" fmla="*/ 164 w 174"/>
                      <a:gd name="T51" fmla="*/ 52 h 74"/>
                      <a:gd name="T52" fmla="*/ 168 w 174"/>
                      <a:gd name="T53" fmla="*/ 48 h 74"/>
                      <a:gd name="T54" fmla="*/ 172 w 174"/>
                      <a:gd name="T55" fmla="*/ 44 h 74"/>
                      <a:gd name="T56" fmla="*/ 174 w 174"/>
                      <a:gd name="T57" fmla="*/ 40 h 74"/>
                      <a:gd name="T58" fmla="*/ 174 w 174"/>
                      <a:gd name="T59" fmla="*/ 36 h 74"/>
                      <a:gd name="T60" fmla="*/ 174 w 174"/>
                      <a:gd name="T61" fmla="*/ 24 h 74"/>
                      <a:gd name="T62" fmla="*/ 174 w 174"/>
                      <a:gd name="T63" fmla="*/ 28 h 74"/>
                      <a:gd name="T64" fmla="*/ 170 w 174"/>
                      <a:gd name="T65" fmla="*/ 32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74"/>
                      <a:gd name="T101" fmla="*/ 174 w 1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74">
                        <a:moveTo>
                          <a:pt x="170" y="32"/>
                        </a:moveTo>
                        <a:lnTo>
                          <a:pt x="164" y="40"/>
                        </a:lnTo>
                        <a:lnTo>
                          <a:pt x="134" y="56"/>
                        </a:lnTo>
                        <a:lnTo>
                          <a:pt x="130" y="58"/>
                        </a:lnTo>
                        <a:lnTo>
                          <a:pt x="118" y="62"/>
                        </a:lnTo>
                        <a:lnTo>
                          <a:pt x="104" y="62"/>
                        </a:lnTo>
                        <a:lnTo>
                          <a:pt x="92" y="60"/>
                        </a:lnTo>
                        <a:lnTo>
                          <a:pt x="80" y="56"/>
                        </a:lnTo>
                        <a:lnTo>
                          <a:pt x="62" y="46"/>
                        </a:lnTo>
                        <a:lnTo>
                          <a:pt x="10" y="16"/>
                        </a:lnTo>
                        <a:lnTo>
                          <a:pt x="4" y="10"/>
                        </a:lnTo>
                        <a:lnTo>
                          <a:pt x="0" y="6"/>
                        </a:lnTo>
                        <a:lnTo>
                          <a:pt x="0" y="0"/>
                        </a:lnTo>
                        <a:lnTo>
                          <a:pt x="0" y="12"/>
                        </a:lnTo>
                        <a:lnTo>
                          <a:pt x="0" y="18"/>
                        </a:lnTo>
                        <a:lnTo>
                          <a:pt x="2" y="22"/>
                        </a:lnTo>
                        <a:lnTo>
                          <a:pt x="6" y="24"/>
                        </a:lnTo>
                        <a:lnTo>
                          <a:pt x="10" y="28"/>
                        </a:lnTo>
                        <a:lnTo>
                          <a:pt x="62" y="58"/>
                        </a:lnTo>
                        <a:lnTo>
                          <a:pt x="80" y="68"/>
                        </a:lnTo>
                        <a:lnTo>
                          <a:pt x="92" y="72"/>
                        </a:lnTo>
                        <a:lnTo>
                          <a:pt x="104" y="74"/>
                        </a:lnTo>
                        <a:lnTo>
                          <a:pt x="118" y="74"/>
                        </a:lnTo>
                        <a:lnTo>
                          <a:pt x="130" y="70"/>
                        </a:lnTo>
                        <a:lnTo>
                          <a:pt x="134" y="68"/>
                        </a:lnTo>
                        <a:lnTo>
                          <a:pt x="164" y="52"/>
                        </a:lnTo>
                        <a:lnTo>
                          <a:pt x="168" y="48"/>
                        </a:lnTo>
                        <a:lnTo>
                          <a:pt x="172" y="44"/>
                        </a:lnTo>
                        <a:lnTo>
                          <a:pt x="174" y="40"/>
                        </a:lnTo>
                        <a:lnTo>
                          <a:pt x="174" y="36"/>
                        </a:lnTo>
                        <a:lnTo>
                          <a:pt x="174" y="24"/>
                        </a:lnTo>
                        <a:lnTo>
                          <a:pt x="174" y="28"/>
                        </a:lnTo>
                        <a:lnTo>
                          <a:pt x="170" y="32"/>
                        </a:lnTo>
                        <a:close/>
                      </a:path>
                    </a:pathLst>
                  </a:custGeom>
                  <a:solidFill>
                    <a:srgbClr val="CCCCCC"/>
                  </a:solidFill>
                  <a:ln w="9525">
                    <a:noFill/>
                    <a:round/>
                    <a:headEnd/>
                    <a:tailEnd/>
                  </a:ln>
                </p:spPr>
                <p:txBody>
                  <a:bodyPr/>
                  <a:lstStyle/>
                  <a:p>
                    <a:pPr algn="ctr"/>
                    <a:endParaRPr lang="en-GB"/>
                  </a:p>
                </p:txBody>
              </p:sp>
              <p:sp>
                <p:nvSpPr>
                  <p:cNvPr id="442430" name="Freeform 86"/>
                  <p:cNvSpPr>
                    <a:spLocks/>
                  </p:cNvSpPr>
                  <p:nvPr/>
                </p:nvSpPr>
                <p:spPr bwMode="auto">
                  <a:xfrm>
                    <a:off x="4160" y="1941"/>
                    <a:ext cx="174" cy="100"/>
                  </a:xfrm>
                  <a:custGeom>
                    <a:avLst/>
                    <a:gdLst>
                      <a:gd name="T0" fmla="*/ 164 w 174"/>
                      <a:gd name="T1" fmla="*/ 78 h 100"/>
                      <a:gd name="T2" fmla="*/ 168 w 174"/>
                      <a:gd name="T3" fmla="*/ 74 h 100"/>
                      <a:gd name="T4" fmla="*/ 172 w 174"/>
                      <a:gd name="T5" fmla="*/ 70 h 100"/>
                      <a:gd name="T6" fmla="*/ 174 w 174"/>
                      <a:gd name="T7" fmla="*/ 66 h 100"/>
                      <a:gd name="T8" fmla="*/ 174 w 174"/>
                      <a:gd name="T9" fmla="*/ 62 h 100"/>
                      <a:gd name="T10" fmla="*/ 174 w 174"/>
                      <a:gd name="T11" fmla="*/ 58 h 100"/>
                      <a:gd name="T12" fmla="*/ 172 w 174"/>
                      <a:gd name="T13" fmla="*/ 54 h 100"/>
                      <a:gd name="T14" fmla="*/ 168 w 174"/>
                      <a:gd name="T15" fmla="*/ 50 h 100"/>
                      <a:gd name="T16" fmla="*/ 164 w 174"/>
                      <a:gd name="T17" fmla="*/ 46 h 100"/>
                      <a:gd name="T18" fmla="*/ 94 w 174"/>
                      <a:gd name="T19" fmla="*/ 6 h 100"/>
                      <a:gd name="T20" fmla="*/ 82 w 174"/>
                      <a:gd name="T21" fmla="*/ 2 h 100"/>
                      <a:gd name="T22" fmla="*/ 68 w 174"/>
                      <a:gd name="T23" fmla="*/ 0 h 100"/>
                      <a:gd name="T24" fmla="*/ 52 w 174"/>
                      <a:gd name="T25" fmla="*/ 2 h 100"/>
                      <a:gd name="T26" fmla="*/ 40 w 174"/>
                      <a:gd name="T27" fmla="*/ 6 h 100"/>
                      <a:gd name="T28" fmla="*/ 10 w 174"/>
                      <a:gd name="T29" fmla="*/ 22 h 100"/>
                      <a:gd name="T30" fmla="*/ 6 w 174"/>
                      <a:gd name="T31" fmla="*/ 26 h 100"/>
                      <a:gd name="T32" fmla="*/ 2 w 174"/>
                      <a:gd name="T33" fmla="*/ 30 h 100"/>
                      <a:gd name="T34" fmla="*/ 0 w 174"/>
                      <a:gd name="T35" fmla="*/ 34 h 100"/>
                      <a:gd name="T36" fmla="*/ 0 w 174"/>
                      <a:gd name="T37" fmla="*/ 38 h 100"/>
                      <a:gd name="T38" fmla="*/ 0 w 174"/>
                      <a:gd name="T39" fmla="*/ 42 h 100"/>
                      <a:gd name="T40" fmla="*/ 2 w 174"/>
                      <a:gd name="T41" fmla="*/ 46 h 100"/>
                      <a:gd name="T42" fmla="*/ 6 w 174"/>
                      <a:gd name="T43" fmla="*/ 50 h 100"/>
                      <a:gd name="T44" fmla="*/ 10 w 174"/>
                      <a:gd name="T45" fmla="*/ 54 h 100"/>
                      <a:gd name="T46" fmla="*/ 80 w 174"/>
                      <a:gd name="T47" fmla="*/ 94 h 100"/>
                      <a:gd name="T48" fmla="*/ 92 w 174"/>
                      <a:gd name="T49" fmla="*/ 98 h 100"/>
                      <a:gd name="T50" fmla="*/ 108 w 174"/>
                      <a:gd name="T51" fmla="*/ 100 h 100"/>
                      <a:gd name="T52" fmla="*/ 122 w 174"/>
                      <a:gd name="T53" fmla="*/ 98 h 100"/>
                      <a:gd name="T54" fmla="*/ 134 w 174"/>
                      <a:gd name="T55" fmla="*/ 94 h 100"/>
                      <a:gd name="T56" fmla="*/ 164 w 174"/>
                      <a:gd name="T57" fmla="*/ 78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4"/>
                      <a:gd name="T88" fmla="*/ 0 h 100"/>
                      <a:gd name="T89" fmla="*/ 174 w 174"/>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4" h="100">
                        <a:moveTo>
                          <a:pt x="164" y="78"/>
                        </a:moveTo>
                        <a:lnTo>
                          <a:pt x="168" y="74"/>
                        </a:lnTo>
                        <a:lnTo>
                          <a:pt x="172" y="70"/>
                        </a:lnTo>
                        <a:lnTo>
                          <a:pt x="174" y="66"/>
                        </a:lnTo>
                        <a:lnTo>
                          <a:pt x="174" y="62"/>
                        </a:lnTo>
                        <a:lnTo>
                          <a:pt x="174" y="58"/>
                        </a:lnTo>
                        <a:lnTo>
                          <a:pt x="172" y="54"/>
                        </a:lnTo>
                        <a:lnTo>
                          <a:pt x="168" y="50"/>
                        </a:lnTo>
                        <a:lnTo>
                          <a:pt x="164" y="46"/>
                        </a:lnTo>
                        <a:lnTo>
                          <a:pt x="94" y="6"/>
                        </a:lnTo>
                        <a:lnTo>
                          <a:pt x="82" y="2"/>
                        </a:lnTo>
                        <a:lnTo>
                          <a:pt x="68" y="0"/>
                        </a:lnTo>
                        <a:lnTo>
                          <a:pt x="52" y="2"/>
                        </a:lnTo>
                        <a:lnTo>
                          <a:pt x="40" y="6"/>
                        </a:lnTo>
                        <a:lnTo>
                          <a:pt x="10" y="22"/>
                        </a:lnTo>
                        <a:lnTo>
                          <a:pt x="6" y="26"/>
                        </a:lnTo>
                        <a:lnTo>
                          <a:pt x="2" y="30"/>
                        </a:lnTo>
                        <a:lnTo>
                          <a:pt x="0" y="34"/>
                        </a:lnTo>
                        <a:lnTo>
                          <a:pt x="0" y="38"/>
                        </a:lnTo>
                        <a:lnTo>
                          <a:pt x="0" y="42"/>
                        </a:lnTo>
                        <a:lnTo>
                          <a:pt x="2" y="46"/>
                        </a:lnTo>
                        <a:lnTo>
                          <a:pt x="6" y="50"/>
                        </a:lnTo>
                        <a:lnTo>
                          <a:pt x="10" y="54"/>
                        </a:lnTo>
                        <a:lnTo>
                          <a:pt x="80" y="94"/>
                        </a:lnTo>
                        <a:lnTo>
                          <a:pt x="92" y="98"/>
                        </a:lnTo>
                        <a:lnTo>
                          <a:pt x="108" y="100"/>
                        </a:lnTo>
                        <a:lnTo>
                          <a:pt x="122" y="98"/>
                        </a:lnTo>
                        <a:lnTo>
                          <a:pt x="134" y="94"/>
                        </a:lnTo>
                        <a:lnTo>
                          <a:pt x="164" y="78"/>
                        </a:lnTo>
                        <a:close/>
                      </a:path>
                    </a:pathLst>
                  </a:custGeom>
                  <a:solidFill>
                    <a:srgbClr val="E3E3E2"/>
                  </a:solidFill>
                  <a:ln w="9525">
                    <a:noFill/>
                    <a:round/>
                    <a:headEnd/>
                    <a:tailEnd/>
                  </a:ln>
                </p:spPr>
                <p:txBody>
                  <a:bodyPr/>
                  <a:lstStyle/>
                  <a:p>
                    <a:pPr algn="ctr"/>
                    <a:endParaRPr lang="en-GB"/>
                  </a:p>
                </p:txBody>
              </p:sp>
              <p:sp>
                <p:nvSpPr>
                  <p:cNvPr id="442431" name="Freeform 87"/>
                  <p:cNvSpPr>
                    <a:spLocks/>
                  </p:cNvSpPr>
                  <p:nvPr/>
                </p:nvSpPr>
                <p:spPr bwMode="auto">
                  <a:xfrm>
                    <a:off x="4186" y="1836"/>
                    <a:ext cx="136" cy="187"/>
                  </a:xfrm>
                  <a:custGeom>
                    <a:avLst/>
                    <a:gdLst>
                      <a:gd name="T0" fmla="*/ 0 w 136"/>
                      <a:gd name="T1" fmla="*/ 141 h 187"/>
                      <a:gd name="T2" fmla="*/ 80 w 136"/>
                      <a:gd name="T3" fmla="*/ 187 h 187"/>
                      <a:gd name="T4" fmla="*/ 90 w 136"/>
                      <a:gd name="T5" fmla="*/ 179 h 187"/>
                      <a:gd name="T6" fmla="*/ 100 w 136"/>
                      <a:gd name="T7" fmla="*/ 169 h 187"/>
                      <a:gd name="T8" fmla="*/ 110 w 136"/>
                      <a:gd name="T9" fmla="*/ 153 h 187"/>
                      <a:gd name="T10" fmla="*/ 122 w 136"/>
                      <a:gd name="T11" fmla="*/ 135 h 187"/>
                      <a:gd name="T12" fmla="*/ 130 w 136"/>
                      <a:gd name="T13" fmla="*/ 113 h 187"/>
                      <a:gd name="T14" fmla="*/ 134 w 136"/>
                      <a:gd name="T15" fmla="*/ 99 h 187"/>
                      <a:gd name="T16" fmla="*/ 136 w 136"/>
                      <a:gd name="T17" fmla="*/ 85 h 187"/>
                      <a:gd name="T18" fmla="*/ 136 w 136"/>
                      <a:gd name="T19" fmla="*/ 71 h 187"/>
                      <a:gd name="T20" fmla="*/ 136 w 136"/>
                      <a:gd name="T21" fmla="*/ 53 h 187"/>
                      <a:gd name="T22" fmla="*/ 42 w 136"/>
                      <a:gd name="T23" fmla="*/ 0 h 187"/>
                      <a:gd name="T24" fmla="*/ 46 w 136"/>
                      <a:gd name="T25" fmla="*/ 12 h 187"/>
                      <a:gd name="T26" fmla="*/ 48 w 136"/>
                      <a:gd name="T27" fmla="*/ 25 h 187"/>
                      <a:gd name="T28" fmla="*/ 48 w 136"/>
                      <a:gd name="T29" fmla="*/ 43 h 187"/>
                      <a:gd name="T30" fmla="*/ 44 w 136"/>
                      <a:gd name="T31" fmla="*/ 65 h 187"/>
                      <a:gd name="T32" fmla="*/ 42 w 136"/>
                      <a:gd name="T33" fmla="*/ 77 h 187"/>
                      <a:gd name="T34" fmla="*/ 36 w 136"/>
                      <a:gd name="T35" fmla="*/ 89 h 187"/>
                      <a:gd name="T36" fmla="*/ 30 w 136"/>
                      <a:gd name="T37" fmla="*/ 101 h 187"/>
                      <a:gd name="T38" fmla="*/ 22 w 136"/>
                      <a:gd name="T39" fmla="*/ 115 h 187"/>
                      <a:gd name="T40" fmla="*/ 12 w 136"/>
                      <a:gd name="T41" fmla="*/ 127 h 187"/>
                      <a:gd name="T42" fmla="*/ 0 w 136"/>
                      <a:gd name="T43" fmla="*/ 141 h 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187"/>
                      <a:gd name="T68" fmla="*/ 136 w 136"/>
                      <a:gd name="T69" fmla="*/ 187 h 1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187">
                        <a:moveTo>
                          <a:pt x="0" y="141"/>
                        </a:moveTo>
                        <a:lnTo>
                          <a:pt x="80" y="187"/>
                        </a:lnTo>
                        <a:lnTo>
                          <a:pt x="90" y="179"/>
                        </a:lnTo>
                        <a:lnTo>
                          <a:pt x="100" y="169"/>
                        </a:lnTo>
                        <a:lnTo>
                          <a:pt x="110" y="153"/>
                        </a:lnTo>
                        <a:lnTo>
                          <a:pt x="122" y="135"/>
                        </a:lnTo>
                        <a:lnTo>
                          <a:pt x="130" y="113"/>
                        </a:lnTo>
                        <a:lnTo>
                          <a:pt x="134" y="99"/>
                        </a:lnTo>
                        <a:lnTo>
                          <a:pt x="136" y="85"/>
                        </a:lnTo>
                        <a:lnTo>
                          <a:pt x="136" y="71"/>
                        </a:lnTo>
                        <a:lnTo>
                          <a:pt x="136" y="53"/>
                        </a:lnTo>
                        <a:lnTo>
                          <a:pt x="42" y="0"/>
                        </a:lnTo>
                        <a:lnTo>
                          <a:pt x="46" y="12"/>
                        </a:lnTo>
                        <a:lnTo>
                          <a:pt x="48" y="25"/>
                        </a:lnTo>
                        <a:lnTo>
                          <a:pt x="48" y="43"/>
                        </a:lnTo>
                        <a:lnTo>
                          <a:pt x="44" y="65"/>
                        </a:lnTo>
                        <a:lnTo>
                          <a:pt x="42" y="77"/>
                        </a:lnTo>
                        <a:lnTo>
                          <a:pt x="36" y="89"/>
                        </a:lnTo>
                        <a:lnTo>
                          <a:pt x="30" y="101"/>
                        </a:lnTo>
                        <a:lnTo>
                          <a:pt x="22" y="115"/>
                        </a:lnTo>
                        <a:lnTo>
                          <a:pt x="12" y="127"/>
                        </a:lnTo>
                        <a:lnTo>
                          <a:pt x="0" y="141"/>
                        </a:lnTo>
                        <a:close/>
                      </a:path>
                    </a:pathLst>
                  </a:custGeom>
                  <a:solidFill>
                    <a:srgbClr val="B3B3B3"/>
                  </a:solidFill>
                  <a:ln w="9525">
                    <a:noFill/>
                    <a:round/>
                    <a:headEnd/>
                    <a:tailEnd/>
                  </a:ln>
                </p:spPr>
                <p:txBody>
                  <a:bodyPr/>
                  <a:lstStyle/>
                  <a:p>
                    <a:pPr algn="ctr"/>
                    <a:endParaRPr lang="en-GB"/>
                  </a:p>
                </p:txBody>
              </p:sp>
              <p:sp>
                <p:nvSpPr>
                  <p:cNvPr id="442432" name="Freeform 88"/>
                  <p:cNvSpPr>
                    <a:spLocks/>
                  </p:cNvSpPr>
                  <p:nvPr/>
                </p:nvSpPr>
                <p:spPr bwMode="auto">
                  <a:xfrm>
                    <a:off x="4266" y="1885"/>
                    <a:ext cx="64" cy="138"/>
                  </a:xfrm>
                  <a:custGeom>
                    <a:avLst/>
                    <a:gdLst>
                      <a:gd name="T0" fmla="*/ 64 w 64"/>
                      <a:gd name="T1" fmla="*/ 0 h 138"/>
                      <a:gd name="T2" fmla="*/ 56 w 64"/>
                      <a:gd name="T3" fmla="*/ 4 h 138"/>
                      <a:gd name="T4" fmla="*/ 56 w 64"/>
                      <a:gd name="T5" fmla="*/ 26 h 138"/>
                      <a:gd name="T6" fmla="*/ 54 w 64"/>
                      <a:gd name="T7" fmla="*/ 44 h 138"/>
                      <a:gd name="T8" fmla="*/ 50 w 64"/>
                      <a:gd name="T9" fmla="*/ 60 h 138"/>
                      <a:gd name="T10" fmla="*/ 46 w 64"/>
                      <a:gd name="T11" fmla="*/ 76 h 138"/>
                      <a:gd name="T12" fmla="*/ 40 w 64"/>
                      <a:gd name="T13" fmla="*/ 90 h 138"/>
                      <a:gd name="T14" fmla="*/ 32 w 64"/>
                      <a:gd name="T15" fmla="*/ 102 h 138"/>
                      <a:gd name="T16" fmla="*/ 20 w 64"/>
                      <a:gd name="T17" fmla="*/ 120 h 138"/>
                      <a:gd name="T18" fmla="*/ 6 w 64"/>
                      <a:gd name="T19" fmla="*/ 134 h 138"/>
                      <a:gd name="T20" fmla="*/ 0 w 64"/>
                      <a:gd name="T21" fmla="*/ 138 h 138"/>
                      <a:gd name="T22" fmla="*/ 24 w 64"/>
                      <a:gd name="T23" fmla="*/ 124 h 138"/>
                      <a:gd name="T24" fmla="*/ 32 w 64"/>
                      <a:gd name="T25" fmla="*/ 116 h 138"/>
                      <a:gd name="T26" fmla="*/ 40 w 64"/>
                      <a:gd name="T27" fmla="*/ 108 h 138"/>
                      <a:gd name="T28" fmla="*/ 48 w 64"/>
                      <a:gd name="T29" fmla="*/ 96 h 138"/>
                      <a:gd name="T30" fmla="*/ 56 w 64"/>
                      <a:gd name="T31" fmla="*/ 78 h 138"/>
                      <a:gd name="T32" fmla="*/ 62 w 64"/>
                      <a:gd name="T33" fmla="*/ 56 h 138"/>
                      <a:gd name="T34" fmla="*/ 64 w 64"/>
                      <a:gd name="T35" fmla="*/ 30 h 138"/>
                      <a:gd name="T36" fmla="*/ 64 w 64"/>
                      <a:gd name="T37" fmla="*/ 0 h 1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38"/>
                      <a:gd name="T59" fmla="*/ 64 w 64"/>
                      <a:gd name="T60" fmla="*/ 138 h 1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38">
                        <a:moveTo>
                          <a:pt x="64" y="0"/>
                        </a:moveTo>
                        <a:lnTo>
                          <a:pt x="56" y="4"/>
                        </a:lnTo>
                        <a:lnTo>
                          <a:pt x="56" y="26"/>
                        </a:lnTo>
                        <a:lnTo>
                          <a:pt x="54" y="44"/>
                        </a:lnTo>
                        <a:lnTo>
                          <a:pt x="50" y="60"/>
                        </a:lnTo>
                        <a:lnTo>
                          <a:pt x="46" y="76"/>
                        </a:lnTo>
                        <a:lnTo>
                          <a:pt x="40" y="90"/>
                        </a:lnTo>
                        <a:lnTo>
                          <a:pt x="32" y="102"/>
                        </a:lnTo>
                        <a:lnTo>
                          <a:pt x="20" y="120"/>
                        </a:lnTo>
                        <a:lnTo>
                          <a:pt x="6" y="134"/>
                        </a:lnTo>
                        <a:lnTo>
                          <a:pt x="0" y="138"/>
                        </a:lnTo>
                        <a:lnTo>
                          <a:pt x="24" y="124"/>
                        </a:lnTo>
                        <a:lnTo>
                          <a:pt x="32" y="116"/>
                        </a:lnTo>
                        <a:lnTo>
                          <a:pt x="40" y="108"/>
                        </a:lnTo>
                        <a:lnTo>
                          <a:pt x="48" y="96"/>
                        </a:lnTo>
                        <a:lnTo>
                          <a:pt x="56" y="78"/>
                        </a:lnTo>
                        <a:lnTo>
                          <a:pt x="62" y="56"/>
                        </a:lnTo>
                        <a:lnTo>
                          <a:pt x="64" y="30"/>
                        </a:lnTo>
                        <a:lnTo>
                          <a:pt x="64" y="0"/>
                        </a:lnTo>
                        <a:close/>
                      </a:path>
                    </a:pathLst>
                  </a:custGeom>
                  <a:solidFill>
                    <a:srgbClr val="666666"/>
                  </a:solidFill>
                  <a:ln w="9525">
                    <a:noFill/>
                    <a:round/>
                    <a:headEnd/>
                    <a:tailEnd/>
                  </a:ln>
                </p:spPr>
                <p:txBody>
                  <a:bodyPr/>
                  <a:lstStyle/>
                  <a:p>
                    <a:pPr algn="ctr"/>
                    <a:endParaRPr lang="en-GB"/>
                  </a:p>
                </p:txBody>
              </p:sp>
              <p:sp>
                <p:nvSpPr>
                  <p:cNvPr id="442433" name="Freeform 89"/>
                  <p:cNvSpPr>
                    <a:spLocks/>
                  </p:cNvSpPr>
                  <p:nvPr/>
                </p:nvSpPr>
                <p:spPr bwMode="auto">
                  <a:xfrm>
                    <a:off x="4072" y="1558"/>
                    <a:ext cx="310" cy="463"/>
                  </a:xfrm>
                  <a:custGeom>
                    <a:avLst/>
                    <a:gdLst>
                      <a:gd name="T0" fmla="*/ 2 w 310"/>
                      <a:gd name="T1" fmla="*/ 8 h 463"/>
                      <a:gd name="T2" fmla="*/ 0 w 310"/>
                      <a:gd name="T3" fmla="*/ 10 h 463"/>
                      <a:gd name="T4" fmla="*/ 0 w 310"/>
                      <a:gd name="T5" fmla="*/ 12 h 463"/>
                      <a:gd name="T6" fmla="*/ 0 w 310"/>
                      <a:gd name="T7" fmla="*/ 298 h 463"/>
                      <a:gd name="T8" fmla="*/ 0 w 310"/>
                      <a:gd name="T9" fmla="*/ 300 h 463"/>
                      <a:gd name="T10" fmla="*/ 2 w 310"/>
                      <a:gd name="T11" fmla="*/ 301 h 463"/>
                      <a:gd name="T12" fmla="*/ 282 w 310"/>
                      <a:gd name="T13" fmla="*/ 463 h 463"/>
                      <a:gd name="T14" fmla="*/ 288 w 310"/>
                      <a:gd name="T15" fmla="*/ 463 h 463"/>
                      <a:gd name="T16" fmla="*/ 296 w 310"/>
                      <a:gd name="T17" fmla="*/ 457 h 463"/>
                      <a:gd name="T18" fmla="*/ 302 w 310"/>
                      <a:gd name="T19" fmla="*/ 449 h 463"/>
                      <a:gd name="T20" fmla="*/ 308 w 310"/>
                      <a:gd name="T21" fmla="*/ 441 h 463"/>
                      <a:gd name="T22" fmla="*/ 310 w 310"/>
                      <a:gd name="T23" fmla="*/ 435 h 463"/>
                      <a:gd name="T24" fmla="*/ 310 w 310"/>
                      <a:gd name="T25" fmla="*/ 164 h 463"/>
                      <a:gd name="T26" fmla="*/ 310 w 310"/>
                      <a:gd name="T27" fmla="*/ 160 h 463"/>
                      <a:gd name="T28" fmla="*/ 308 w 310"/>
                      <a:gd name="T29" fmla="*/ 158 h 463"/>
                      <a:gd name="T30" fmla="*/ 36 w 310"/>
                      <a:gd name="T31" fmla="*/ 2 h 463"/>
                      <a:gd name="T32" fmla="*/ 32 w 310"/>
                      <a:gd name="T33" fmla="*/ 0 h 463"/>
                      <a:gd name="T34" fmla="*/ 28 w 310"/>
                      <a:gd name="T35" fmla="*/ 0 h 463"/>
                      <a:gd name="T36" fmla="*/ 18 w 310"/>
                      <a:gd name="T37" fmla="*/ 2 h 463"/>
                      <a:gd name="T38" fmla="*/ 2 w 310"/>
                      <a:gd name="T39" fmla="*/ 8 h 463"/>
                      <a:gd name="T40" fmla="*/ 30 w 310"/>
                      <a:gd name="T41" fmla="*/ 10 h 463"/>
                      <a:gd name="T42" fmla="*/ 300 w 310"/>
                      <a:gd name="T43" fmla="*/ 166 h 463"/>
                      <a:gd name="T44" fmla="*/ 300 w 310"/>
                      <a:gd name="T45" fmla="*/ 435 h 463"/>
                      <a:gd name="T46" fmla="*/ 296 w 310"/>
                      <a:gd name="T47" fmla="*/ 443 h 463"/>
                      <a:gd name="T48" fmla="*/ 290 w 310"/>
                      <a:gd name="T49" fmla="*/ 449 h 463"/>
                      <a:gd name="T50" fmla="*/ 284 w 310"/>
                      <a:gd name="T51" fmla="*/ 453 h 463"/>
                      <a:gd name="T52" fmla="*/ 10 w 310"/>
                      <a:gd name="T53" fmla="*/ 294 h 463"/>
                      <a:gd name="T54" fmla="*/ 10 w 310"/>
                      <a:gd name="T55" fmla="*/ 16 h 463"/>
                      <a:gd name="T56" fmla="*/ 22 w 310"/>
                      <a:gd name="T57" fmla="*/ 10 h 463"/>
                      <a:gd name="T58" fmla="*/ 28 w 310"/>
                      <a:gd name="T59" fmla="*/ 10 h 463"/>
                      <a:gd name="T60" fmla="*/ 30 w 310"/>
                      <a:gd name="T61" fmla="*/ 10 h 463"/>
                      <a:gd name="T62" fmla="*/ 2 w 310"/>
                      <a:gd name="T63" fmla="*/ 8 h 463"/>
                      <a:gd name="T64" fmla="*/ 300 w 310"/>
                      <a:gd name="T65" fmla="*/ 435 h 463"/>
                      <a:gd name="T66" fmla="*/ 2 w 310"/>
                      <a:gd name="T67" fmla="*/ 8 h 4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0"/>
                      <a:gd name="T103" fmla="*/ 0 h 463"/>
                      <a:gd name="T104" fmla="*/ 310 w 310"/>
                      <a:gd name="T105" fmla="*/ 463 h 4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0" h="463">
                        <a:moveTo>
                          <a:pt x="2" y="8"/>
                        </a:moveTo>
                        <a:lnTo>
                          <a:pt x="0" y="10"/>
                        </a:lnTo>
                        <a:lnTo>
                          <a:pt x="0" y="12"/>
                        </a:lnTo>
                        <a:lnTo>
                          <a:pt x="0" y="298"/>
                        </a:lnTo>
                        <a:lnTo>
                          <a:pt x="0" y="300"/>
                        </a:lnTo>
                        <a:lnTo>
                          <a:pt x="2" y="301"/>
                        </a:lnTo>
                        <a:lnTo>
                          <a:pt x="282" y="463"/>
                        </a:lnTo>
                        <a:lnTo>
                          <a:pt x="288" y="463"/>
                        </a:lnTo>
                        <a:lnTo>
                          <a:pt x="296" y="457"/>
                        </a:lnTo>
                        <a:lnTo>
                          <a:pt x="302" y="449"/>
                        </a:lnTo>
                        <a:lnTo>
                          <a:pt x="308" y="441"/>
                        </a:lnTo>
                        <a:lnTo>
                          <a:pt x="310" y="435"/>
                        </a:lnTo>
                        <a:lnTo>
                          <a:pt x="310" y="164"/>
                        </a:lnTo>
                        <a:lnTo>
                          <a:pt x="310" y="160"/>
                        </a:lnTo>
                        <a:lnTo>
                          <a:pt x="308" y="158"/>
                        </a:lnTo>
                        <a:lnTo>
                          <a:pt x="36" y="2"/>
                        </a:lnTo>
                        <a:lnTo>
                          <a:pt x="32" y="0"/>
                        </a:lnTo>
                        <a:lnTo>
                          <a:pt x="28" y="0"/>
                        </a:lnTo>
                        <a:lnTo>
                          <a:pt x="18" y="2"/>
                        </a:lnTo>
                        <a:lnTo>
                          <a:pt x="2" y="8"/>
                        </a:lnTo>
                        <a:lnTo>
                          <a:pt x="30" y="10"/>
                        </a:lnTo>
                        <a:lnTo>
                          <a:pt x="300" y="166"/>
                        </a:lnTo>
                        <a:lnTo>
                          <a:pt x="300" y="435"/>
                        </a:lnTo>
                        <a:lnTo>
                          <a:pt x="296" y="443"/>
                        </a:lnTo>
                        <a:lnTo>
                          <a:pt x="290" y="449"/>
                        </a:lnTo>
                        <a:lnTo>
                          <a:pt x="284" y="453"/>
                        </a:lnTo>
                        <a:lnTo>
                          <a:pt x="10" y="294"/>
                        </a:lnTo>
                        <a:lnTo>
                          <a:pt x="10" y="16"/>
                        </a:lnTo>
                        <a:lnTo>
                          <a:pt x="22" y="10"/>
                        </a:lnTo>
                        <a:lnTo>
                          <a:pt x="28" y="10"/>
                        </a:lnTo>
                        <a:lnTo>
                          <a:pt x="30" y="10"/>
                        </a:lnTo>
                        <a:lnTo>
                          <a:pt x="2" y="8"/>
                        </a:lnTo>
                        <a:lnTo>
                          <a:pt x="300" y="435"/>
                        </a:lnTo>
                        <a:lnTo>
                          <a:pt x="2" y="8"/>
                        </a:lnTo>
                        <a:close/>
                      </a:path>
                    </a:pathLst>
                  </a:custGeom>
                  <a:solidFill>
                    <a:srgbClr val="333333"/>
                  </a:solidFill>
                  <a:ln w="9525">
                    <a:noFill/>
                    <a:round/>
                    <a:headEnd/>
                    <a:tailEnd/>
                  </a:ln>
                </p:spPr>
                <p:txBody>
                  <a:bodyPr/>
                  <a:lstStyle/>
                  <a:p>
                    <a:pPr algn="ctr"/>
                    <a:endParaRPr lang="en-GB"/>
                  </a:p>
                </p:txBody>
              </p:sp>
              <p:sp>
                <p:nvSpPr>
                  <p:cNvPr id="442434" name="Freeform 90"/>
                  <p:cNvSpPr>
                    <a:spLocks/>
                  </p:cNvSpPr>
                  <p:nvPr/>
                </p:nvSpPr>
                <p:spPr bwMode="auto">
                  <a:xfrm>
                    <a:off x="4076" y="1570"/>
                    <a:ext cx="282" cy="445"/>
                  </a:xfrm>
                  <a:custGeom>
                    <a:avLst/>
                    <a:gdLst>
                      <a:gd name="T0" fmla="*/ 0 w 282"/>
                      <a:gd name="T1" fmla="*/ 0 h 445"/>
                      <a:gd name="T2" fmla="*/ 282 w 282"/>
                      <a:gd name="T3" fmla="*/ 162 h 445"/>
                      <a:gd name="T4" fmla="*/ 282 w 282"/>
                      <a:gd name="T5" fmla="*/ 445 h 445"/>
                      <a:gd name="T6" fmla="*/ 0 w 282"/>
                      <a:gd name="T7" fmla="*/ 284 h 445"/>
                      <a:gd name="T8" fmla="*/ 0 w 282"/>
                      <a:gd name="T9" fmla="*/ 0 h 445"/>
                      <a:gd name="T10" fmla="*/ 0 60000 65536"/>
                      <a:gd name="T11" fmla="*/ 0 60000 65536"/>
                      <a:gd name="T12" fmla="*/ 0 60000 65536"/>
                      <a:gd name="T13" fmla="*/ 0 60000 65536"/>
                      <a:gd name="T14" fmla="*/ 0 60000 65536"/>
                      <a:gd name="T15" fmla="*/ 0 w 282"/>
                      <a:gd name="T16" fmla="*/ 0 h 445"/>
                      <a:gd name="T17" fmla="*/ 282 w 282"/>
                      <a:gd name="T18" fmla="*/ 445 h 445"/>
                    </a:gdLst>
                    <a:ahLst/>
                    <a:cxnLst>
                      <a:cxn ang="T10">
                        <a:pos x="T0" y="T1"/>
                      </a:cxn>
                      <a:cxn ang="T11">
                        <a:pos x="T2" y="T3"/>
                      </a:cxn>
                      <a:cxn ang="T12">
                        <a:pos x="T4" y="T5"/>
                      </a:cxn>
                      <a:cxn ang="T13">
                        <a:pos x="T6" y="T7"/>
                      </a:cxn>
                      <a:cxn ang="T14">
                        <a:pos x="T8" y="T9"/>
                      </a:cxn>
                    </a:cxnLst>
                    <a:rect l="T15" t="T16" r="T17" b="T18"/>
                    <a:pathLst>
                      <a:path w="282" h="445">
                        <a:moveTo>
                          <a:pt x="0" y="0"/>
                        </a:moveTo>
                        <a:lnTo>
                          <a:pt x="282" y="162"/>
                        </a:lnTo>
                        <a:lnTo>
                          <a:pt x="282" y="445"/>
                        </a:lnTo>
                        <a:lnTo>
                          <a:pt x="0" y="284"/>
                        </a:lnTo>
                        <a:lnTo>
                          <a:pt x="0" y="0"/>
                        </a:lnTo>
                        <a:close/>
                      </a:path>
                    </a:pathLst>
                  </a:custGeom>
                  <a:solidFill>
                    <a:srgbClr val="CCCCCC"/>
                  </a:solidFill>
                  <a:ln w="9525">
                    <a:noFill/>
                    <a:round/>
                    <a:headEnd/>
                    <a:tailEnd/>
                  </a:ln>
                </p:spPr>
                <p:txBody>
                  <a:bodyPr/>
                  <a:lstStyle/>
                  <a:p>
                    <a:pPr algn="ctr"/>
                    <a:endParaRPr lang="en-GB"/>
                  </a:p>
                </p:txBody>
              </p:sp>
              <p:sp>
                <p:nvSpPr>
                  <p:cNvPr id="442435" name="Freeform 91"/>
                  <p:cNvSpPr>
                    <a:spLocks/>
                  </p:cNvSpPr>
                  <p:nvPr/>
                </p:nvSpPr>
                <p:spPr bwMode="auto">
                  <a:xfrm>
                    <a:off x="4094" y="1602"/>
                    <a:ext cx="246" cy="385"/>
                  </a:xfrm>
                  <a:custGeom>
                    <a:avLst/>
                    <a:gdLst>
                      <a:gd name="T0" fmla="*/ 0 w 246"/>
                      <a:gd name="T1" fmla="*/ 0 h 385"/>
                      <a:gd name="T2" fmla="*/ 246 w 246"/>
                      <a:gd name="T3" fmla="*/ 142 h 385"/>
                      <a:gd name="T4" fmla="*/ 246 w 246"/>
                      <a:gd name="T5" fmla="*/ 385 h 385"/>
                      <a:gd name="T6" fmla="*/ 0 w 246"/>
                      <a:gd name="T7" fmla="*/ 244 h 385"/>
                      <a:gd name="T8" fmla="*/ 0 w 246"/>
                      <a:gd name="T9" fmla="*/ 0 h 385"/>
                      <a:gd name="T10" fmla="*/ 0 60000 65536"/>
                      <a:gd name="T11" fmla="*/ 0 60000 65536"/>
                      <a:gd name="T12" fmla="*/ 0 60000 65536"/>
                      <a:gd name="T13" fmla="*/ 0 60000 65536"/>
                      <a:gd name="T14" fmla="*/ 0 60000 65536"/>
                      <a:gd name="T15" fmla="*/ 0 w 246"/>
                      <a:gd name="T16" fmla="*/ 0 h 385"/>
                      <a:gd name="T17" fmla="*/ 246 w 246"/>
                      <a:gd name="T18" fmla="*/ 385 h 385"/>
                    </a:gdLst>
                    <a:ahLst/>
                    <a:cxnLst>
                      <a:cxn ang="T10">
                        <a:pos x="T0" y="T1"/>
                      </a:cxn>
                      <a:cxn ang="T11">
                        <a:pos x="T2" y="T3"/>
                      </a:cxn>
                      <a:cxn ang="T12">
                        <a:pos x="T4" y="T5"/>
                      </a:cxn>
                      <a:cxn ang="T13">
                        <a:pos x="T6" y="T7"/>
                      </a:cxn>
                      <a:cxn ang="T14">
                        <a:pos x="T8" y="T9"/>
                      </a:cxn>
                    </a:cxnLst>
                    <a:rect l="T15" t="T16" r="T17" b="T18"/>
                    <a:pathLst>
                      <a:path w="246" h="385">
                        <a:moveTo>
                          <a:pt x="0" y="0"/>
                        </a:moveTo>
                        <a:lnTo>
                          <a:pt x="246" y="142"/>
                        </a:lnTo>
                        <a:lnTo>
                          <a:pt x="246" y="385"/>
                        </a:lnTo>
                        <a:lnTo>
                          <a:pt x="0" y="244"/>
                        </a:lnTo>
                        <a:lnTo>
                          <a:pt x="0" y="0"/>
                        </a:lnTo>
                        <a:close/>
                      </a:path>
                    </a:pathLst>
                  </a:custGeom>
                  <a:solidFill>
                    <a:srgbClr val="678BA8"/>
                  </a:solidFill>
                  <a:ln w="9525">
                    <a:noFill/>
                    <a:round/>
                    <a:headEnd/>
                    <a:tailEnd/>
                  </a:ln>
                </p:spPr>
                <p:txBody>
                  <a:bodyPr/>
                  <a:lstStyle/>
                  <a:p>
                    <a:pPr algn="ctr"/>
                    <a:endParaRPr lang="en-GB"/>
                  </a:p>
                </p:txBody>
              </p:sp>
              <p:sp>
                <p:nvSpPr>
                  <p:cNvPr id="442436" name="Freeform 92"/>
                  <p:cNvSpPr>
                    <a:spLocks/>
                  </p:cNvSpPr>
                  <p:nvPr/>
                </p:nvSpPr>
                <p:spPr bwMode="auto">
                  <a:xfrm>
                    <a:off x="4094" y="1602"/>
                    <a:ext cx="246" cy="385"/>
                  </a:xfrm>
                  <a:custGeom>
                    <a:avLst/>
                    <a:gdLst>
                      <a:gd name="T0" fmla="*/ 4 w 246"/>
                      <a:gd name="T1" fmla="*/ 2 h 385"/>
                      <a:gd name="T2" fmla="*/ 4 w 246"/>
                      <a:gd name="T3" fmla="*/ 240 h 385"/>
                      <a:gd name="T4" fmla="*/ 246 w 246"/>
                      <a:gd name="T5" fmla="*/ 379 h 385"/>
                      <a:gd name="T6" fmla="*/ 246 w 246"/>
                      <a:gd name="T7" fmla="*/ 385 h 385"/>
                      <a:gd name="T8" fmla="*/ 0 w 246"/>
                      <a:gd name="T9" fmla="*/ 244 h 385"/>
                      <a:gd name="T10" fmla="*/ 0 w 246"/>
                      <a:gd name="T11" fmla="*/ 0 h 385"/>
                      <a:gd name="T12" fmla="*/ 4 w 246"/>
                      <a:gd name="T13" fmla="*/ 2 h 385"/>
                      <a:gd name="T14" fmla="*/ 0 60000 65536"/>
                      <a:gd name="T15" fmla="*/ 0 60000 65536"/>
                      <a:gd name="T16" fmla="*/ 0 60000 65536"/>
                      <a:gd name="T17" fmla="*/ 0 60000 65536"/>
                      <a:gd name="T18" fmla="*/ 0 60000 65536"/>
                      <a:gd name="T19" fmla="*/ 0 60000 65536"/>
                      <a:gd name="T20" fmla="*/ 0 60000 65536"/>
                      <a:gd name="T21" fmla="*/ 0 w 246"/>
                      <a:gd name="T22" fmla="*/ 0 h 385"/>
                      <a:gd name="T23" fmla="*/ 246 w 246"/>
                      <a:gd name="T24" fmla="*/ 385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 h="385">
                        <a:moveTo>
                          <a:pt x="4" y="2"/>
                        </a:moveTo>
                        <a:lnTo>
                          <a:pt x="4" y="240"/>
                        </a:lnTo>
                        <a:lnTo>
                          <a:pt x="246" y="379"/>
                        </a:lnTo>
                        <a:lnTo>
                          <a:pt x="246" y="385"/>
                        </a:lnTo>
                        <a:lnTo>
                          <a:pt x="0" y="244"/>
                        </a:lnTo>
                        <a:lnTo>
                          <a:pt x="0" y="0"/>
                        </a:lnTo>
                        <a:lnTo>
                          <a:pt x="4" y="2"/>
                        </a:lnTo>
                        <a:close/>
                      </a:path>
                    </a:pathLst>
                  </a:custGeom>
                  <a:solidFill>
                    <a:srgbClr val="FFFFFF"/>
                  </a:solidFill>
                  <a:ln w="9525">
                    <a:noFill/>
                    <a:round/>
                    <a:headEnd/>
                    <a:tailEnd/>
                  </a:ln>
                </p:spPr>
                <p:txBody>
                  <a:bodyPr/>
                  <a:lstStyle/>
                  <a:p>
                    <a:pPr algn="ctr"/>
                    <a:endParaRPr lang="en-GB"/>
                  </a:p>
                </p:txBody>
              </p:sp>
              <p:sp>
                <p:nvSpPr>
                  <p:cNvPr id="442437" name="Freeform 93"/>
                  <p:cNvSpPr>
                    <a:spLocks/>
                  </p:cNvSpPr>
                  <p:nvPr/>
                </p:nvSpPr>
                <p:spPr bwMode="auto">
                  <a:xfrm>
                    <a:off x="4076" y="1562"/>
                    <a:ext cx="302" cy="170"/>
                  </a:xfrm>
                  <a:custGeom>
                    <a:avLst/>
                    <a:gdLst>
                      <a:gd name="T0" fmla="*/ 30 w 302"/>
                      <a:gd name="T1" fmla="*/ 0 h 170"/>
                      <a:gd name="T2" fmla="*/ 302 w 302"/>
                      <a:gd name="T3" fmla="*/ 158 h 170"/>
                      <a:gd name="T4" fmla="*/ 282 w 302"/>
                      <a:gd name="T5" fmla="*/ 170 h 170"/>
                      <a:gd name="T6" fmla="*/ 0 w 302"/>
                      <a:gd name="T7" fmla="*/ 8 h 170"/>
                      <a:gd name="T8" fmla="*/ 12 w 302"/>
                      <a:gd name="T9" fmla="*/ 2 h 170"/>
                      <a:gd name="T10" fmla="*/ 22 w 302"/>
                      <a:gd name="T11" fmla="*/ 0 h 170"/>
                      <a:gd name="T12" fmla="*/ 26 w 302"/>
                      <a:gd name="T13" fmla="*/ 0 h 170"/>
                      <a:gd name="T14" fmla="*/ 30 w 302"/>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302"/>
                      <a:gd name="T25" fmla="*/ 0 h 170"/>
                      <a:gd name="T26" fmla="*/ 302 w 30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2" h="170">
                        <a:moveTo>
                          <a:pt x="30" y="0"/>
                        </a:moveTo>
                        <a:lnTo>
                          <a:pt x="302" y="158"/>
                        </a:lnTo>
                        <a:lnTo>
                          <a:pt x="282" y="170"/>
                        </a:lnTo>
                        <a:lnTo>
                          <a:pt x="0" y="8"/>
                        </a:lnTo>
                        <a:lnTo>
                          <a:pt x="12" y="2"/>
                        </a:lnTo>
                        <a:lnTo>
                          <a:pt x="22" y="0"/>
                        </a:lnTo>
                        <a:lnTo>
                          <a:pt x="26" y="0"/>
                        </a:lnTo>
                        <a:lnTo>
                          <a:pt x="30" y="0"/>
                        </a:lnTo>
                        <a:close/>
                      </a:path>
                    </a:pathLst>
                  </a:custGeom>
                  <a:solidFill>
                    <a:srgbClr val="E3E3E2"/>
                  </a:solidFill>
                  <a:ln w="9525">
                    <a:noFill/>
                    <a:round/>
                    <a:headEnd/>
                    <a:tailEnd/>
                  </a:ln>
                </p:spPr>
                <p:txBody>
                  <a:bodyPr/>
                  <a:lstStyle/>
                  <a:p>
                    <a:pPr algn="ctr"/>
                    <a:endParaRPr lang="en-GB"/>
                  </a:p>
                </p:txBody>
              </p:sp>
              <p:sp>
                <p:nvSpPr>
                  <p:cNvPr id="442438" name="Freeform 94"/>
                  <p:cNvSpPr>
                    <a:spLocks/>
                  </p:cNvSpPr>
                  <p:nvPr/>
                </p:nvSpPr>
                <p:spPr bwMode="auto">
                  <a:xfrm>
                    <a:off x="4358" y="1720"/>
                    <a:ext cx="20" cy="295"/>
                  </a:xfrm>
                  <a:custGeom>
                    <a:avLst/>
                    <a:gdLst>
                      <a:gd name="T0" fmla="*/ 0 w 20"/>
                      <a:gd name="T1" fmla="*/ 295 h 295"/>
                      <a:gd name="T2" fmla="*/ 0 w 20"/>
                      <a:gd name="T3" fmla="*/ 12 h 295"/>
                      <a:gd name="T4" fmla="*/ 20 w 20"/>
                      <a:gd name="T5" fmla="*/ 0 h 295"/>
                      <a:gd name="T6" fmla="*/ 20 w 20"/>
                      <a:gd name="T7" fmla="*/ 273 h 295"/>
                      <a:gd name="T8" fmla="*/ 14 w 20"/>
                      <a:gd name="T9" fmla="*/ 283 h 295"/>
                      <a:gd name="T10" fmla="*/ 6 w 20"/>
                      <a:gd name="T11" fmla="*/ 291 h 295"/>
                      <a:gd name="T12" fmla="*/ 0 w 20"/>
                      <a:gd name="T13" fmla="*/ 295 h 295"/>
                      <a:gd name="T14" fmla="*/ 0 60000 65536"/>
                      <a:gd name="T15" fmla="*/ 0 60000 65536"/>
                      <a:gd name="T16" fmla="*/ 0 60000 65536"/>
                      <a:gd name="T17" fmla="*/ 0 60000 65536"/>
                      <a:gd name="T18" fmla="*/ 0 60000 65536"/>
                      <a:gd name="T19" fmla="*/ 0 60000 65536"/>
                      <a:gd name="T20" fmla="*/ 0 60000 65536"/>
                      <a:gd name="T21" fmla="*/ 0 w 20"/>
                      <a:gd name="T22" fmla="*/ 0 h 295"/>
                      <a:gd name="T23" fmla="*/ 20 w 20"/>
                      <a:gd name="T24" fmla="*/ 295 h 2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95">
                        <a:moveTo>
                          <a:pt x="0" y="295"/>
                        </a:moveTo>
                        <a:lnTo>
                          <a:pt x="0" y="12"/>
                        </a:lnTo>
                        <a:lnTo>
                          <a:pt x="20" y="0"/>
                        </a:lnTo>
                        <a:lnTo>
                          <a:pt x="20" y="273"/>
                        </a:lnTo>
                        <a:lnTo>
                          <a:pt x="14" y="283"/>
                        </a:lnTo>
                        <a:lnTo>
                          <a:pt x="6" y="291"/>
                        </a:lnTo>
                        <a:lnTo>
                          <a:pt x="0" y="295"/>
                        </a:lnTo>
                        <a:close/>
                      </a:path>
                    </a:pathLst>
                  </a:custGeom>
                  <a:solidFill>
                    <a:srgbClr val="666666"/>
                  </a:solidFill>
                  <a:ln w="9525">
                    <a:noFill/>
                    <a:round/>
                    <a:headEnd/>
                    <a:tailEnd/>
                  </a:ln>
                </p:spPr>
                <p:txBody>
                  <a:bodyPr/>
                  <a:lstStyle/>
                  <a:p>
                    <a:pPr algn="ctr"/>
                    <a:endParaRPr lang="en-GB"/>
                  </a:p>
                </p:txBody>
              </p:sp>
              <p:sp>
                <p:nvSpPr>
                  <p:cNvPr id="442439" name="Freeform 95"/>
                  <p:cNvSpPr>
                    <a:spLocks/>
                  </p:cNvSpPr>
                  <p:nvPr/>
                </p:nvSpPr>
                <p:spPr bwMode="auto">
                  <a:xfrm>
                    <a:off x="4392" y="1708"/>
                    <a:ext cx="357" cy="501"/>
                  </a:xfrm>
                  <a:custGeom>
                    <a:avLst/>
                    <a:gdLst>
                      <a:gd name="T0" fmla="*/ 221 w 357"/>
                      <a:gd name="T1" fmla="*/ 2 h 501"/>
                      <a:gd name="T2" fmla="*/ 12 w 357"/>
                      <a:gd name="T3" fmla="*/ 124 h 501"/>
                      <a:gd name="T4" fmla="*/ 8 w 357"/>
                      <a:gd name="T5" fmla="*/ 128 h 501"/>
                      <a:gd name="T6" fmla="*/ 4 w 357"/>
                      <a:gd name="T7" fmla="*/ 132 h 501"/>
                      <a:gd name="T8" fmla="*/ 2 w 357"/>
                      <a:gd name="T9" fmla="*/ 138 h 501"/>
                      <a:gd name="T10" fmla="*/ 0 w 357"/>
                      <a:gd name="T11" fmla="*/ 142 h 501"/>
                      <a:gd name="T12" fmla="*/ 0 w 357"/>
                      <a:gd name="T13" fmla="*/ 421 h 501"/>
                      <a:gd name="T14" fmla="*/ 2 w 357"/>
                      <a:gd name="T15" fmla="*/ 427 h 501"/>
                      <a:gd name="T16" fmla="*/ 4 w 357"/>
                      <a:gd name="T17" fmla="*/ 431 h 501"/>
                      <a:gd name="T18" fmla="*/ 8 w 357"/>
                      <a:gd name="T19" fmla="*/ 435 h 501"/>
                      <a:gd name="T20" fmla="*/ 12 w 357"/>
                      <a:gd name="T21" fmla="*/ 439 h 501"/>
                      <a:gd name="T22" fmla="*/ 115 w 357"/>
                      <a:gd name="T23" fmla="*/ 499 h 501"/>
                      <a:gd name="T24" fmla="*/ 119 w 357"/>
                      <a:gd name="T25" fmla="*/ 501 h 501"/>
                      <a:gd name="T26" fmla="*/ 125 w 357"/>
                      <a:gd name="T27" fmla="*/ 501 h 501"/>
                      <a:gd name="T28" fmla="*/ 131 w 357"/>
                      <a:gd name="T29" fmla="*/ 501 h 501"/>
                      <a:gd name="T30" fmla="*/ 135 w 357"/>
                      <a:gd name="T31" fmla="*/ 499 h 501"/>
                      <a:gd name="T32" fmla="*/ 347 w 357"/>
                      <a:gd name="T33" fmla="*/ 377 h 501"/>
                      <a:gd name="T34" fmla="*/ 351 w 357"/>
                      <a:gd name="T35" fmla="*/ 373 h 501"/>
                      <a:gd name="T36" fmla="*/ 353 w 357"/>
                      <a:gd name="T37" fmla="*/ 369 h 501"/>
                      <a:gd name="T38" fmla="*/ 355 w 357"/>
                      <a:gd name="T39" fmla="*/ 365 h 501"/>
                      <a:gd name="T40" fmla="*/ 357 w 357"/>
                      <a:gd name="T41" fmla="*/ 359 h 501"/>
                      <a:gd name="T42" fmla="*/ 357 w 357"/>
                      <a:gd name="T43" fmla="*/ 80 h 501"/>
                      <a:gd name="T44" fmla="*/ 355 w 357"/>
                      <a:gd name="T45" fmla="*/ 76 h 501"/>
                      <a:gd name="T46" fmla="*/ 353 w 357"/>
                      <a:gd name="T47" fmla="*/ 70 h 501"/>
                      <a:gd name="T48" fmla="*/ 351 w 357"/>
                      <a:gd name="T49" fmla="*/ 66 h 501"/>
                      <a:gd name="T50" fmla="*/ 347 w 357"/>
                      <a:gd name="T51" fmla="*/ 62 h 501"/>
                      <a:gd name="T52" fmla="*/ 243 w 357"/>
                      <a:gd name="T53" fmla="*/ 2 h 501"/>
                      <a:gd name="T54" fmla="*/ 237 w 357"/>
                      <a:gd name="T55" fmla="*/ 0 h 501"/>
                      <a:gd name="T56" fmla="*/ 233 w 357"/>
                      <a:gd name="T57" fmla="*/ 0 h 501"/>
                      <a:gd name="T58" fmla="*/ 227 w 357"/>
                      <a:gd name="T59" fmla="*/ 0 h 501"/>
                      <a:gd name="T60" fmla="*/ 221 w 357"/>
                      <a:gd name="T61" fmla="*/ 2 h 501"/>
                      <a:gd name="T62" fmla="*/ 119 w 357"/>
                      <a:gd name="T63" fmla="*/ 491 h 501"/>
                      <a:gd name="T64" fmla="*/ 16 w 357"/>
                      <a:gd name="T65" fmla="*/ 431 h 501"/>
                      <a:gd name="T66" fmla="*/ 12 w 357"/>
                      <a:gd name="T67" fmla="*/ 427 h 501"/>
                      <a:gd name="T68" fmla="*/ 10 w 357"/>
                      <a:gd name="T69" fmla="*/ 421 h 501"/>
                      <a:gd name="T70" fmla="*/ 10 w 357"/>
                      <a:gd name="T71" fmla="*/ 142 h 501"/>
                      <a:gd name="T72" fmla="*/ 12 w 357"/>
                      <a:gd name="T73" fmla="*/ 136 h 501"/>
                      <a:gd name="T74" fmla="*/ 16 w 357"/>
                      <a:gd name="T75" fmla="*/ 132 h 501"/>
                      <a:gd name="T76" fmla="*/ 227 w 357"/>
                      <a:gd name="T77" fmla="*/ 10 h 501"/>
                      <a:gd name="T78" fmla="*/ 233 w 357"/>
                      <a:gd name="T79" fmla="*/ 10 h 501"/>
                      <a:gd name="T80" fmla="*/ 237 w 357"/>
                      <a:gd name="T81" fmla="*/ 10 h 501"/>
                      <a:gd name="T82" fmla="*/ 341 w 357"/>
                      <a:gd name="T83" fmla="*/ 70 h 501"/>
                      <a:gd name="T84" fmla="*/ 345 w 357"/>
                      <a:gd name="T85" fmla="*/ 74 h 501"/>
                      <a:gd name="T86" fmla="*/ 347 w 357"/>
                      <a:gd name="T87" fmla="*/ 80 h 501"/>
                      <a:gd name="T88" fmla="*/ 347 w 357"/>
                      <a:gd name="T89" fmla="*/ 359 h 501"/>
                      <a:gd name="T90" fmla="*/ 345 w 357"/>
                      <a:gd name="T91" fmla="*/ 365 h 501"/>
                      <a:gd name="T92" fmla="*/ 341 w 357"/>
                      <a:gd name="T93" fmla="*/ 369 h 501"/>
                      <a:gd name="T94" fmla="*/ 131 w 357"/>
                      <a:gd name="T95" fmla="*/ 491 h 501"/>
                      <a:gd name="T96" fmla="*/ 125 w 357"/>
                      <a:gd name="T97" fmla="*/ 493 h 501"/>
                      <a:gd name="T98" fmla="*/ 119 w 357"/>
                      <a:gd name="T99" fmla="*/ 491 h 501"/>
                      <a:gd name="T100" fmla="*/ 221 w 357"/>
                      <a:gd name="T101" fmla="*/ 2 h 5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7"/>
                      <a:gd name="T154" fmla="*/ 0 h 501"/>
                      <a:gd name="T155" fmla="*/ 357 w 357"/>
                      <a:gd name="T156" fmla="*/ 501 h 5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7" h="501">
                        <a:moveTo>
                          <a:pt x="221" y="2"/>
                        </a:moveTo>
                        <a:lnTo>
                          <a:pt x="12" y="124"/>
                        </a:lnTo>
                        <a:lnTo>
                          <a:pt x="8" y="128"/>
                        </a:lnTo>
                        <a:lnTo>
                          <a:pt x="4" y="132"/>
                        </a:lnTo>
                        <a:lnTo>
                          <a:pt x="2" y="138"/>
                        </a:lnTo>
                        <a:lnTo>
                          <a:pt x="0" y="142"/>
                        </a:lnTo>
                        <a:lnTo>
                          <a:pt x="0" y="421"/>
                        </a:lnTo>
                        <a:lnTo>
                          <a:pt x="2" y="427"/>
                        </a:lnTo>
                        <a:lnTo>
                          <a:pt x="4" y="431"/>
                        </a:lnTo>
                        <a:lnTo>
                          <a:pt x="8" y="435"/>
                        </a:lnTo>
                        <a:lnTo>
                          <a:pt x="12" y="439"/>
                        </a:lnTo>
                        <a:lnTo>
                          <a:pt x="115" y="499"/>
                        </a:lnTo>
                        <a:lnTo>
                          <a:pt x="119" y="501"/>
                        </a:lnTo>
                        <a:lnTo>
                          <a:pt x="125" y="501"/>
                        </a:lnTo>
                        <a:lnTo>
                          <a:pt x="131" y="501"/>
                        </a:lnTo>
                        <a:lnTo>
                          <a:pt x="135" y="499"/>
                        </a:lnTo>
                        <a:lnTo>
                          <a:pt x="347" y="377"/>
                        </a:lnTo>
                        <a:lnTo>
                          <a:pt x="351" y="373"/>
                        </a:lnTo>
                        <a:lnTo>
                          <a:pt x="353" y="369"/>
                        </a:lnTo>
                        <a:lnTo>
                          <a:pt x="355" y="365"/>
                        </a:lnTo>
                        <a:lnTo>
                          <a:pt x="357" y="359"/>
                        </a:lnTo>
                        <a:lnTo>
                          <a:pt x="357" y="80"/>
                        </a:lnTo>
                        <a:lnTo>
                          <a:pt x="355" y="76"/>
                        </a:lnTo>
                        <a:lnTo>
                          <a:pt x="353" y="70"/>
                        </a:lnTo>
                        <a:lnTo>
                          <a:pt x="351" y="66"/>
                        </a:lnTo>
                        <a:lnTo>
                          <a:pt x="347" y="62"/>
                        </a:lnTo>
                        <a:lnTo>
                          <a:pt x="243" y="2"/>
                        </a:lnTo>
                        <a:lnTo>
                          <a:pt x="237" y="0"/>
                        </a:lnTo>
                        <a:lnTo>
                          <a:pt x="233" y="0"/>
                        </a:lnTo>
                        <a:lnTo>
                          <a:pt x="227" y="0"/>
                        </a:lnTo>
                        <a:lnTo>
                          <a:pt x="221" y="2"/>
                        </a:lnTo>
                        <a:lnTo>
                          <a:pt x="119" y="491"/>
                        </a:lnTo>
                        <a:lnTo>
                          <a:pt x="16" y="431"/>
                        </a:lnTo>
                        <a:lnTo>
                          <a:pt x="12" y="427"/>
                        </a:lnTo>
                        <a:lnTo>
                          <a:pt x="10" y="421"/>
                        </a:lnTo>
                        <a:lnTo>
                          <a:pt x="10" y="142"/>
                        </a:lnTo>
                        <a:lnTo>
                          <a:pt x="12" y="136"/>
                        </a:lnTo>
                        <a:lnTo>
                          <a:pt x="16" y="132"/>
                        </a:lnTo>
                        <a:lnTo>
                          <a:pt x="227" y="10"/>
                        </a:lnTo>
                        <a:lnTo>
                          <a:pt x="233" y="10"/>
                        </a:lnTo>
                        <a:lnTo>
                          <a:pt x="237" y="10"/>
                        </a:lnTo>
                        <a:lnTo>
                          <a:pt x="341" y="70"/>
                        </a:lnTo>
                        <a:lnTo>
                          <a:pt x="345" y="74"/>
                        </a:lnTo>
                        <a:lnTo>
                          <a:pt x="347" y="80"/>
                        </a:lnTo>
                        <a:lnTo>
                          <a:pt x="347" y="359"/>
                        </a:lnTo>
                        <a:lnTo>
                          <a:pt x="345" y="365"/>
                        </a:lnTo>
                        <a:lnTo>
                          <a:pt x="341" y="369"/>
                        </a:lnTo>
                        <a:lnTo>
                          <a:pt x="131" y="491"/>
                        </a:lnTo>
                        <a:lnTo>
                          <a:pt x="125" y="493"/>
                        </a:lnTo>
                        <a:lnTo>
                          <a:pt x="119" y="491"/>
                        </a:lnTo>
                        <a:lnTo>
                          <a:pt x="221" y="2"/>
                        </a:lnTo>
                        <a:close/>
                      </a:path>
                    </a:pathLst>
                  </a:custGeom>
                  <a:solidFill>
                    <a:srgbClr val="333333"/>
                  </a:solidFill>
                  <a:ln w="9525">
                    <a:noFill/>
                    <a:round/>
                    <a:headEnd/>
                    <a:tailEnd/>
                  </a:ln>
                </p:spPr>
                <p:txBody>
                  <a:bodyPr/>
                  <a:lstStyle/>
                  <a:p>
                    <a:pPr algn="ctr"/>
                    <a:endParaRPr lang="en-GB"/>
                  </a:p>
                </p:txBody>
              </p:sp>
              <p:sp>
                <p:nvSpPr>
                  <p:cNvPr id="442440" name="Freeform 96"/>
                  <p:cNvSpPr>
                    <a:spLocks/>
                  </p:cNvSpPr>
                  <p:nvPr/>
                </p:nvSpPr>
                <p:spPr bwMode="auto">
                  <a:xfrm>
                    <a:off x="4398" y="1842"/>
                    <a:ext cx="119" cy="363"/>
                  </a:xfrm>
                  <a:custGeom>
                    <a:avLst/>
                    <a:gdLst>
                      <a:gd name="T0" fmla="*/ 119 w 119"/>
                      <a:gd name="T1" fmla="*/ 363 h 363"/>
                      <a:gd name="T2" fmla="*/ 119 w 119"/>
                      <a:gd name="T3" fmla="*/ 69 h 363"/>
                      <a:gd name="T4" fmla="*/ 2 w 119"/>
                      <a:gd name="T5" fmla="*/ 0 h 363"/>
                      <a:gd name="T6" fmla="*/ 0 w 119"/>
                      <a:gd name="T7" fmla="*/ 8 h 363"/>
                      <a:gd name="T8" fmla="*/ 0 w 119"/>
                      <a:gd name="T9" fmla="*/ 287 h 363"/>
                      <a:gd name="T10" fmla="*/ 2 w 119"/>
                      <a:gd name="T11" fmla="*/ 295 h 363"/>
                      <a:gd name="T12" fmla="*/ 8 w 119"/>
                      <a:gd name="T13" fmla="*/ 301 h 363"/>
                      <a:gd name="T14" fmla="*/ 111 w 119"/>
                      <a:gd name="T15" fmla="*/ 361 h 363"/>
                      <a:gd name="T16" fmla="*/ 119 w 119"/>
                      <a:gd name="T17" fmla="*/ 363 h 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
                      <a:gd name="T28" fmla="*/ 0 h 363"/>
                      <a:gd name="T29" fmla="*/ 119 w 119"/>
                      <a:gd name="T30" fmla="*/ 363 h 3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 h="363">
                        <a:moveTo>
                          <a:pt x="119" y="363"/>
                        </a:moveTo>
                        <a:lnTo>
                          <a:pt x="119" y="69"/>
                        </a:lnTo>
                        <a:lnTo>
                          <a:pt x="2" y="0"/>
                        </a:lnTo>
                        <a:lnTo>
                          <a:pt x="0" y="8"/>
                        </a:lnTo>
                        <a:lnTo>
                          <a:pt x="0" y="287"/>
                        </a:lnTo>
                        <a:lnTo>
                          <a:pt x="2" y="295"/>
                        </a:lnTo>
                        <a:lnTo>
                          <a:pt x="8" y="301"/>
                        </a:lnTo>
                        <a:lnTo>
                          <a:pt x="111" y="361"/>
                        </a:lnTo>
                        <a:lnTo>
                          <a:pt x="119" y="363"/>
                        </a:lnTo>
                        <a:close/>
                      </a:path>
                    </a:pathLst>
                  </a:custGeom>
                  <a:solidFill>
                    <a:srgbClr val="CCCCCC"/>
                  </a:solidFill>
                  <a:ln w="9525">
                    <a:noFill/>
                    <a:round/>
                    <a:headEnd/>
                    <a:tailEnd/>
                  </a:ln>
                </p:spPr>
                <p:txBody>
                  <a:bodyPr/>
                  <a:lstStyle/>
                  <a:p>
                    <a:pPr algn="ctr"/>
                    <a:endParaRPr lang="en-GB"/>
                  </a:p>
                </p:txBody>
              </p:sp>
              <p:sp>
                <p:nvSpPr>
                  <p:cNvPr id="442441" name="Freeform 97"/>
                  <p:cNvSpPr>
                    <a:spLocks/>
                  </p:cNvSpPr>
                  <p:nvPr/>
                </p:nvSpPr>
                <p:spPr bwMode="auto">
                  <a:xfrm>
                    <a:off x="4406" y="1873"/>
                    <a:ext cx="99" cy="168"/>
                  </a:xfrm>
                  <a:custGeom>
                    <a:avLst/>
                    <a:gdLst>
                      <a:gd name="T0" fmla="*/ 0 w 99"/>
                      <a:gd name="T1" fmla="*/ 0 h 168"/>
                      <a:gd name="T2" fmla="*/ 99 w 99"/>
                      <a:gd name="T3" fmla="*/ 58 h 168"/>
                      <a:gd name="T4" fmla="*/ 99 w 99"/>
                      <a:gd name="T5" fmla="*/ 168 h 168"/>
                      <a:gd name="T6" fmla="*/ 0 w 99"/>
                      <a:gd name="T7" fmla="*/ 110 h 168"/>
                      <a:gd name="T8" fmla="*/ 0 w 99"/>
                      <a:gd name="T9" fmla="*/ 0 h 168"/>
                      <a:gd name="T10" fmla="*/ 0 60000 65536"/>
                      <a:gd name="T11" fmla="*/ 0 60000 65536"/>
                      <a:gd name="T12" fmla="*/ 0 60000 65536"/>
                      <a:gd name="T13" fmla="*/ 0 60000 65536"/>
                      <a:gd name="T14" fmla="*/ 0 60000 65536"/>
                      <a:gd name="T15" fmla="*/ 0 w 99"/>
                      <a:gd name="T16" fmla="*/ 0 h 168"/>
                      <a:gd name="T17" fmla="*/ 99 w 99"/>
                      <a:gd name="T18" fmla="*/ 168 h 168"/>
                    </a:gdLst>
                    <a:ahLst/>
                    <a:cxnLst>
                      <a:cxn ang="T10">
                        <a:pos x="T0" y="T1"/>
                      </a:cxn>
                      <a:cxn ang="T11">
                        <a:pos x="T2" y="T3"/>
                      </a:cxn>
                      <a:cxn ang="T12">
                        <a:pos x="T4" y="T5"/>
                      </a:cxn>
                      <a:cxn ang="T13">
                        <a:pos x="T6" y="T7"/>
                      </a:cxn>
                      <a:cxn ang="T14">
                        <a:pos x="T8" y="T9"/>
                      </a:cxn>
                    </a:cxnLst>
                    <a:rect l="T15" t="T16" r="T17" b="T18"/>
                    <a:pathLst>
                      <a:path w="99" h="168">
                        <a:moveTo>
                          <a:pt x="0" y="0"/>
                        </a:moveTo>
                        <a:lnTo>
                          <a:pt x="99" y="58"/>
                        </a:lnTo>
                        <a:lnTo>
                          <a:pt x="99" y="168"/>
                        </a:lnTo>
                        <a:lnTo>
                          <a:pt x="0" y="110"/>
                        </a:lnTo>
                        <a:lnTo>
                          <a:pt x="0" y="0"/>
                        </a:lnTo>
                        <a:close/>
                      </a:path>
                    </a:pathLst>
                  </a:custGeom>
                  <a:solidFill>
                    <a:srgbClr val="666666"/>
                  </a:solidFill>
                  <a:ln w="9525">
                    <a:noFill/>
                    <a:round/>
                    <a:headEnd/>
                    <a:tailEnd/>
                  </a:ln>
                </p:spPr>
                <p:txBody>
                  <a:bodyPr/>
                  <a:lstStyle/>
                  <a:p>
                    <a:pPr algn="ctr"/>
                    <a:endParaRPr lang="en-GB"/>
                  </a:p>
                </p:txBody>
              </p:sp>
              <p:sp>
                <p:nvSpPr>
                  <p:cNvPr id="442442" name="Freeform 98"/>
                  <p:cNvSpPr>
                    <a:spLocks/>
                  </p:cNvSpPr>
                  <p:nvPr/>
                </p:nvSpPr>
                <p:spPr bwMode="auto">
                  <a:xfrm>
                    <a:off x="4406" y="1873"/>
                    <a:ext cx="99" cy="168"/>
                  </a:xfrm>
                  <a:custGeom>
                    <a:avLst/>
                    <a:gdLst>
                      <a:gd name="T0" fmla="*/ 4 w 99"/>
                      <a:gd name="T1" fmla="*/ 2 h 168"/>
                      <a:gd name="T2" fmla="*/ 4 w 99"/>
                      <a:gd name="T3" fmla="*/ 106 h 168"/>
                      <a:gd name="T4" fmla="*/ 99 w 99"/>
                      <a:gd name="T5" fmla="*/ 162 h 168"/>
                      <a:gd name="T6" fmla="*/ 99 w 99"/>
                      <a:gd name="T7" fmla="*/ 168 h 168"/>
                      <a:gd name="T8" fmla="*/ 0 w 99"/>
                      <a:gd name="T9" fmla="*/ 110 h 168"/>
                      <a:gd name="T10" fmla="*/ 0 w 99"/>
                      <a:gd name="T11" fmla="*/ 0 h 168"/>
                      <a:gd name="T12" fmla="*/ 4 w 99"/>
                      <a:gd name="T13" fmla="*/ 2 h 168"/>
                      <a:gd name="T14" fmla="*/ 0 60000 65536"/>
                      <a:gd name="T15" fmla="*/ 0 60000 65536"/>
                      <a:gd name="T16" fmla="*/ 0 60000 65536"/>
                      <a:gd name="T17" fmla="*/ 0 60000 65536"/>
                      <a:gd name="T18" fmla="*/ 0 60000 65536"/>
                      <a:gd name="T19" fmla="*/ 0 60000 65536"/>
                      <a:gd name="T20" fmla="*/ 0 60000 65536"/>
                      <a:gd name="T21" fmla="*/ 0 w 99"/>
                      <a:gd name="T22" fmla="*/ 0 h 168"/>
                      <a:gd name="T23" fmla="*/ 99 w 99"/>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68">
                        <a:moveTo>
                          <a:pt x="4" y="2"/>
                        </a:moveTo>
                        <a:lnTo>
                          <a:pt x="4" y="106"/>
                        </a:lnTo>
                        <a:lnTo>
                          <a:pt x="99" y="162"/>
                        </a:lnTo>
                        <a:lnTo>
                          <a:pt x="99" y="168"/>
                        </a:lnTo>
                        <a:lnTo>
                          <a:pt x="0" y="110"/>
                        </a:lnTo>
                        <a:lnTo>
                          <a:pt x="0" y="0"/>
                        </a:lnTo>
                        <a:lnTo>
                          <a:pt x="4" y="2"/>
                        </a:lnTo>
                        <a:close/>
                      </a:path>
                    </a:pathLst>
                  </a:custGeom>
                  <a:solidFill>
                    <a:srgbClr val="FFFFFF"/>
                  </a:solidFill>
                  <a:ln w="9525">
                    <a:noFill/>
                    <a:round/>
                    <a:headEnd/>
                    <a:tailEnd/>
                  </a:ln>
                </p:spPr>
                <p:txBody>
                  <a:bodyPr/>
                  <a:lstStyle/>
                  <a:p>
                    <a:pPr algn="ctr"/>
                    <a:endParaRPr lang="en-GB"/>
                  </a:p>
                </p:txBody>
              </p:sp>
              <p:sp>
                <p:nvSpPr>
                  <p:cNvPr id="442443" name="Freeform 99"/>
                  <p:cNvSpPr>
                    <a:spLocks/>
                  </p:cNvSpPr>
                  <p:nvPr/>
                </p:nvSpPr>
                <p:spPr bwMode="auto">
                  <a:xfrm>
                    <a:off x="4420" y="1903"/>
                    <a:ext cx="75" cy="44"/>
                  </a:xfrm>
                  <a:custGeom>
                    <a:avLst/>
                    <a:gdLst>
                      <a:gd name="T0" fmla="*/ 0 w 75"/>
                      <a:gd name="T1" fmla="*/ 2 h 44"/>
                      <a:gd name="T2" fmla="*/ 2 w 75"/>
                      <a:gd name="T3" fmla="*/ 4 h 44"/>
                      <a:gd name="T4" fmla="*/ 73 w 75"/>
                      <a:gd name="T5" fmla="*/ 44 h 44"/>
                      <a:gd name="T6" fmla="*/ 75 w 75"/>
                      <a:gd name="T7" fmla="*/ 44 h 44"/>
                      <a:gd name="T8" fmla="*/ 75 w 75"/>
                      <a:gd name="T9" fmla="*/ 42 h 44"/>
                      <a:gd name="T10" fmla="*/ 75 w 75"/>
                      <a:gd name="T11" fmla="*/ 40 h 44"/>
                      <a:gd name="T12" fmla="*/ 4 w 75"/>
                      <a:gd name="T13" fmla="*/ 0 h 44"/>
                      <a:gd name="T14" fmla="*/ 2 w 75"/>
                      <a:gd name="T15" fmla="*/ 0 h 44"/>
                      <a:gd name="T16" fmla="*/ 0 w 75"/>
                      <a:gd name="T17" fmla="*/ 2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44"/>
                      <a:gd name="T29" fmla="*/ 75 w 75"/>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44">
                        <a:moveTo>
                          <a:pt x="0" y="2"/>
                        </a:moveTo>
                        <a:lnTo>
                          <a:pt x="2" y="4"/>
                        </a:lnTo>
                        <a:lnTo>
                          <a:pt x="73" y="44"/>
                        </a:lnTo>
                        <a:lnTo>
                          <a:pt x="75" y="44"/>
                        </a:lnTo>
                        <a:lnTo>
                          <a:pt x="75" y="42"/>
                        </a:lnTo>
                        <a:lnTo>
                          <a:pt x="75" y="40"/>
                        </a:lnTo>
                        <a:lnTo>
                          <a:pt x="4" y="0"/>
                        </a:lnTo>
                        <a:lnTo>
                          <a:pt x="2" y="0"/>
                        </a:lnTo>
                        <a:lnTo>
                          <a:pt x="0" y="2"/>
                        </a:lnTo>
                        <a:close/>
                      </a:path>
                    </a:pathLst>
                  </a:custGeom>
                  <a:solidFill>
                    <a:srgbClr val="333333"/>
                  </a:solidFill>
                  <a:ln w="9525">
                    <a:noFill/>
                    <a:round/>
                    <a:headEnd/>
                    <a:tailEnd/>
                  </a:ln>
                </p:spPr>
                <p:txBody>
                  <a:bodyPr/>
                  <a:lstStyle/>
                  <a:p>
                    <a:pPr algn="ctr"/>
                    <a:endParaRPr lang="en-GB"/>
                  </a:p>
                </p:txBody>
              </p:sp>
              <p:sp>
                <p:nvSpPr>
                  <p:cNvPr id="442444" name="Freeform 100"/>
                  <p:cNvSpPr>
                    <a:spLocks/>
                  </p:cNvSpPr>
                  <p:nvPr/>
                </p:nvSpPr>
                <p:spPr bwMode="auto">
                  <a:xfrm>
                    <a:off x="4420" y="1931"/>
                    <a:ext cx="75" cy="44"/>
                  </a:xfrm>
                  <a:custGeom>
                    <a:avLst/>
                    <a:gdLst>
                      <a:gd name="T0" fmla="*/ 0 w 75"/>
                      <a:gd name="T1" fmla="*/ 2 h 44"/>
                      <a:gd name="T2" fmla="*/ 2 w 75"/>
                      <a:gd name="T3" fmla="*/ 4 h 44"/>
                      <a:gd name="T4" fmla="*/ 73 w 75"/>
                      <a:gd name="T5" fmla="*/ 44 h 44"/>
                      <a:gd name="T6" fmla="*/ 75 w 75"/>
                      <a:gd name="T7" fmla="*/ 44 h 44"/>
                      <a:gd name="T8" fmla="*/ 75 w 75"/>
                      <a:gd name="T9" fmla="*/ 42 h 44"/>
                      <a:gd name="T10" fmla="*/ 75 w 75"/>
                      <a:gd name="T11" fmla="*/ 40 h 44"/>
                      <a:gd name="T12" fmla="*/ 4 w 75"/>
                      <a:gd name="T13" fmla="*/ 0 h 44"/>
                      <a:gd name="T14" fmla="*/ 2 w 75"/>
                      <a:gd name="T15" fmla="*/ 0 h 44"/>
                      <a:gd name="T16" fmla="*/ 0 w 75"/>
                      <a:gd name="T17" fmla="*/ 2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44"/>
                      <a:gd name="T29" fmla="*/ 75 w 75"/>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44">
                        <a:moveTo>
                          <a:pt x="0" y="2"/>
                        </a:moveTo>
                        <a:lnTo>
                          <a:pt x="2" y="4"/>
                        </a:lnTo>
                        <a:lnTo>
                          <a:pt x="73" y="44"/>
                        </a:lnTo>
                        <a:lnTo>
                          <a:pt x="75" y="44"/>
                        </a:lnTo>
                        <a:lnTo>
                          <a:pt x="75" y="42"/>
                        </a:lnTo>
                        <a:lnTo>
                          <a:pt x="75" y="40"/>
                        </a:lnTo>
                        <a:lnTo>
                          <a:pt x="4" y="0"/>
                        </a:lnTo>
                        <a:lnTo>
                          <a:pt x="2" y="0"/>
                        </a:lnTo>
                        <a:lnTo>
                          <a:pt x="0" y="2"/>
                        </a:lnTo>
                        <a:close/>
                      </a:path>
                    </a:pathLst>
                  </a:custGeom>
                  <a:solidFill>
                    <a:srgbClr val="333333"/>
                  </a:solidFill>
                  <a:ln w="9525">
                    <a:noFill/>
                    <a:round/>
                    <a:headEnd/>
                    <a:tailEnd/>
                  </a:ln>
                </p:spPr>
                <p:txBody>
                  <a:bodyPr/>
                  <a:lstStyle/>
                  <a:p>
                    <a:pPr algn="ctr"/>
                    <a:endParaRPr lang="en-GB"/>
                  </a:p>
                </p:txBody>
              </p:sp>
              <p:sp>
                <p:nvSpPr>
                  <p:cNvPr id="442445" name="Freeform 101"/>
                  <p:cNvSpPr>
                    <a:spLocks/>
                  </p:cNvSpPr>
                  <p:nvPr/>
                </p:nvSpPr>
                <p:spPr bwMode="auto">
                  <a:xfrm>
                    <a:off x="4439" y="2027"/>
                    <a:ext cx="26" cy="34"/>
                  </a:xfrm>
                  <a:custGeom>
                    <a:avLst/>
                    <a:gdLst>
                      <a:gd name="T0" fmla="*/ 26 w 26"/>
                      <a:gd name="T1" fmla="*/ 24 h 34"/>
                      <a:gd name="T2" fmla="*/ 24 w 26"/>
                      <a:gd name="T3" fmla="*/ 30 h 34"/>
                      <a:gd name="T4" fmla="*/ 22 w 26"/>
                      <a:gd name="T5" fmla="*/ 34 h 34"/>
                      <a:gd name="T6" fmla="*/ 18 w 26"/>
                      <a:gd name="T7" fmla="*/ 34 h 34"/>
                      <a:gd name="T8" fmla="*/ 12 w 26"/>
                      <a:gd name="T9" fmla="*/ 32 h 34"/>
                      <a:gd name="T10" fmla="*/ 8 w 26"/>
                      <a:gd name="T11" fmla="*/ 28 h 34"/>
                      <a:gd name="T12" fmla="*/ 4 w 26"/>
                      <a:gd name="T13" fmla="*/ 22 h 34"/>
                      <a:gd name="T14" fmla="*/ 0 w 26"/>
                      <a:gd name="T15" fmla="*/ 16 h 34"/>
                      <a:gd name="T16" fmla="*/ 0 w 26"/>
                      <a:gd name="T17" fmla="*/ 10 h 34"/>
                      <a:gd name="T18" fmla="*/ 0 w 26"/>
                      <a:gd name="T19" fmla="*/ 4 h 34"/>
                      <a:gd name="T20" fmla="*/ 4 w 26"/>
                      <a:gd name="T21" fmla="*/ 2 h 34"/>
                      <a:gd name="T22" fmla="*/ 8 w 26"/>
                      <a:gd name="T23" fmla="*/ 0 h 34"/>
                      <a:gd name="T24" fmla="*/ 12 w 26"/>
                      <a:gd name="T25" fmla="*/ 2 h 34"/>
                      <a:gd name="T26" fmla="*/ 18 w 26"/>
                      <a:gd name="T27" fmla="*/ 6 h 34"/>
                      <a:gd name="T28" fmla="*/ 22 w 26"/>
                      <a:gd name="T29" fmla="*/ 12 h 34"/>
                      <a:gd name="T30" fmla="*/ 24 w 26"/>
                      <a:gd name="T31" fmla="*/ 18 h 34"/>
                      <a:gd name="T32" fmla="*/ 26 w 26"/>
                      <a:gd name="T33" fmla="*/ 2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4"/>
                      <a:gd name="T53" fmla="*/ 26 w 26"/>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4">
                        <a:moveTo>
                          <a:pt x="26" y="24"/>
                        </a:moveTo>
                        <a:lnTo>
                          <a:pt x="24" y="30"/>
                        </a:lnTo>
                        <a:lnTo>
                          <a:pt x="22" y="34"/>
                        </a:lnTo>
                        <a:lnTo>
                          <a:pt x="18" y="34"/>
                        </a:lnTo>
                        <a:lnTo>
                          <a:pt x="12" y="32"/>
                        </a:lnTo>
                        <a:lnTo>
                          <a:pt x="8" y="28"/>
                        </a:lnTo>
                        <a:lnTo>
                          <a:pt x="4" y="22"/>
                        </a:lnTo>
                        <a:lnTo>
                          <a:pt x="0" y="16"/>
                        </a:lnTo>
                        <a:lnTo>
                          <a:pt x="0" y="10"/>
                        </a:lnTo>
                        <a:lnTo>
                          <a:pt x="0" y="4"/>
                        </a:lnTo>
                        <a:lnTo>
                          <a:pt x="4" y="2"/>
                        </a:lnTo>
                        <a:lnTo>
                          <a:pt x="8" y="0"/>
                        </a:lnTo>
                        <a:lnTo>
                          <a:pt x="12" y="2"/>
                        </a:lnTo>
                        <a:lnTo>
                          <a:pt x="18" y="6"/>
                        </a:lnTo>
                        <a:lnTo>
                          <a:pt x="22" y="12"/>
                        </a:lnTo>
                        <a:lnTo>
                          <a:pt x="24" y="18"/>
                        </a:lnTo>
                        <a:lnTo>
                          <a:pt x="26" y="24"/>
                        </a:lnTo>
                        <a:close/>
                      </a:path>
                    </a:pathLst>
                  </a:custGeom>
                  <a:solidFill>
                    <a:srgbClr val="333333"/>
                  </a:solidFill>
                  <a:ln w="9525">
                    <a:noFill/>
                    <a:round/>
                    <a:headEnd/>
                    <a:tailEnd/>
                  </a:ln>
                </p:spPr>
                <p:txBody>
                  <a:bodyPr/>
                  <a:lstStyle/>
                  <a:p>
                    <a:pPr algn="ctr"/>
                    <a:endParaRPr lang="en-GB"/>
                  </a:p>
                </p:txBody>
              </p:sp>
              <p:sp>
                <p:nvSpPr>
                  <p:cNvPr id="442446" name="Freeform 102"/>
                  <p:cNvSpPr>
                    <a:spLocks/>
                  </p:cNvSpPr>
                  <p:nvPr/>
                </p:nvSpPr>
                <p:spPr bwMode="auto">
                  <a:xfrm>
                    <a:off x="4416" y="2115"/>
                    <a:ext cx="79" cy="58"/>
                  </a:xfrm>
                  <a:custGeom>
                    <a:avLst/>
                    <a:gdLst>
                      <a:gd name="T0" fmla="*/ 8 w 79"/>
                      <a:gd name="T1" fmla="*/ 2 h 58"/>
                      <a:gd name="T2" fmla="*/ 4 w 79"/>
                      <a:gd name="T3" fmla="*/ 0 h 58"/>
                      <a:gd name="T4" fmla="*/ 2 w 79"/>
                      <a:gd name="T5" fmla="*/ 2 h 58"/>
                      <a:gd name="T6" fmla="*/ 2 w 79"/>
                      <a:gd name="T7" fmla="*/ 4 h 58"/>
                      <a:gd name="T8" fmla="*/ 0 w 79"/>
                      <a:gd name="T9" fmla="*/ 6 h 58"/>
                      <a:gd name="T10" fmla="*/ 2 w 79"/>
                      <a:gd name="T11" fmla="*/ 12 h 58"/>
                      <a:gd name="T12" fmla="*/ 8 w 79"/>
                      <a:gd name="T13" fmla="*/ 18 h 58"/>
                      <a:gd name="T14" fmla="*/ 73 w 79"/>
                      <a:gd name="T15" fmla="*/ 56 h 58"/>
                      <a:gd name="T16" fmla="*/ 75 w 79"/>
                      <a:gd name="T17" fmla="*/ 58 h 58"/>
                      <a:gd name="T18" fmla="*/ 77 w 79"/>
                      <a:gd name="T19" fmla="*/ 56 h 58"/>
                      <a:gd name="T20" fmla="*/ 79 w 79"/>
                      <a:gd name="T21" fmla="*/ 56 h 58"/>
                      <a:gd name="T22" fmla="*/ 79 w 79"/>
                      <a:gd name="T23" fmla="*/ 52 h 58"/>
                      <a:gd name="T24" fmla="*/ 77 w 79"/>
                      <a:gd name="T25" fmla="*/ 46 h 58"/>
                      <a:gd name="T26" fmla="*/ 73 w 79"/>
                      <a:gd name="T27" fmla="*/ 40 h 58"/>
                      <a:gd name="T28" fmla="*/ 8 w 79"/>
                      <a:gd name="T29" fmla="*/ 2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
                      <a:gd name="T46" fmla="*/ 0 h 58"/>
                      <a:gd name="T47" fmla="*/ 79 w 79"/>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 h="58">
                        <a:moveTo>
                          <a:pt x="8" y="2"/>
                        </a:moveTo>
                        <a:lnTo>
                          <a:pt x="4" y="0"/>
                        </a:lnTo>
                        <a:lnTo>
                          <a:pt x="2" y="2"/>
                        </a:lnTo>
                        <a:lnTo>
                          <a:pt x="2" y="4"/>
                        </a:lnTo>
                        <a:lnTo>
                          <a:pt x="0" y="6"/>
                        </a:lnTo>
                        <a:lnTo>
                          <a:pt x="2" y="12"/>
                        </a:lnTo>
                        <a:lnTo>
                          <a:pt x="8" y="18"/>
                        </a:lnTo>
                        <a:lnTo>
                          <a:pt x="73" y="56"/>
                        </a:lnTo>
                        <a:lnTo>
                          <a:pt x="75" y="58"/>
                        </a:lnTo>
                        <a:lnTo>
                          <a:pt x="77" y="56"/>
                        </a:lnTo>
                        <a:lnTo>
                          <a:pt x="79" y="56"/>
                        </a:lnTo>
                        <a:lnTo>
                          <a:pt x="79" y="52"/>
                        </a:lnTo>
                        <a:lnTo>
                          <a:pt x="77" y="46"/>
                        </a:lnTo>
                        <a:lnTo>
                          <a:pt x="73" y="40"/>
                        </a:lnTo>
                        <a:lnTo>
                          <a:pt x="8" y="2"/>
                        </a:lnTo>
                        <a:close/>
                      </a:path>
                    </a:pathLst>
                  </a:custGeom>
                  <a:solidFill>
                    <a:srgbClr val="666666"/>
                  </a:solidFill>
                  <a:ln w="9525">
                    <a:noFill/>
                    <a:round/>
                    <a:headEnd/>
                    <a:tailEnd/>
                  </a:ln>
                </p:spPr>
                <p:txBody>
                  <a:bodyPr/>
                  <a:lstStyle/>
                  <a:p>
                    <a:pPr algn="ctr"/>
                    <a:endParaRPr lang="en-GB"/>
                  </a:p>
                </p:txBody>
              </p:sp>
              <p:sp>
                <p:nvSpPr>
                  <p:cNvPr id="442447" name="Freeform 103"/>
                  <p:cNvSpPr>
                    <a:spLocks/>
                  </p:cNvSpPr>
                  <p:nvPr/>
                </p:nvSpPr>
                <p:spPr bwMode="auto">
                  <a:xfrm>
                    <a:off x="4400" y="1712"/>
                    <a:ext cx="341" cy="199"/>
                  </a:xfrm>
                  <a:custGeom>
                    <a:avLst/>
                    <a:gdLst>
                      <a:gd name="T0" fmla="*/ 335 w 341"/>
                      <a:gd name="T1" fmla="*/ 62 h 199"/>
                      <a:gd name="T2" fmla="*/ 233 w 341"/>
                      <a:gd name="T3" fmla="*/ 2 h 199"/>
                      <a:gd name="T4" fmla="*/ 225 w 341"/>
                      <a:gd name="T5" fmla="*/ 0 h 199"/>
                      <a:gd name="T6" fmla="*/ 215 w 341"/>
                      <a:gd name="T7" fmla="*/ 2 h 199"/>
                      <a:gd name="T8" fmla="*/ 6 w 341"/>
                      <a:gd name="T9" fmla="*/ 124 h 199"/>
                      <a:gd name="T10" fmla="*/ 0 w 341"/>
                      <a:gd name="T11" fmla="*/ 130 h 199"/>
                      <a:gd name="T12" fmla="*/ 117 w 341"/>
                      <a:gd name="T13" fmla="*/ 199 h 199"/>
                      <a:gd name="T14" fmla="*/ 341 w 341"/>
                      <a:gd name="T15" fmla="*/ 68 h 199"/>
                      <a:gd name="T16" fmla="*/ 335 w 341"/>
                      <a:gd name="T17" fmla="*/ 62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1"/>
                      <a:gd name="T28" fmla="*/ 0 h 199"/>
                      <a:gd name="T29" fmla="*/ 341 w 341"/>
                      <a:gd name="T30" fmla="*/ 199 h 1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1" h="199">
                        <a:moveTo>
                          <a:pt x="335" y="62"/>
                        </a:moveTo>
                        <a:lnTo>
                          <a:pt x="233" y="2"/>
                        </a:lnTo>
                        <a:lnTo>
                          <a:pt x="225" y="0"/>
                        </a:lnTo>
                        <a:lnTo>
                          <a:pt x="215" y="2"/>
                        </a:lnTo>
                        <a:lnTo>
                          <a:pt x="6" y="124"/>
                        </a:lnTo>
                        <a:lnTo>
                          <a:pt x="0" y="130"/>
                        </a:lnTo>
                        <a:lnTo>
                          <a:pt x="117" y="199"/>
                        </a:lnTo>
                        <a:lnTo>
                          <a:pt x="341" y="68"/>
                        </a:lnTo>
                        <a:lnTo>
                          <a:pt x="335" y="62"/>
                        </a:lnTo>
                        <a:close/>
                      </a:path>
                    </a:pathLst>
                  </a:custGeom>
                  <a:solidFill>
                    <a:srgbClr val="E3E3E2"/>
                  </a:solidFill>
                  <a:ln w="9525">
                    <a:noFill/>
                    <a:round/>
                    <a:headEnd/>
                    <a:tailEnd/>
                  </a:ln>
                </p:spPr>
                <p:txBody>
                  <a:bodyPr/>
                  <a:lstStyle/>
                  <a:p>
                    <a:pPr algn="ctr"/>
                    <a:endParaRPr lang="en-GB"/>
                  </a:p>
                </p:txBody>
              </p:sp>
              <p:sp>
                <p:nvSpPr>
                  <p:cNvPr id="442448" name="Freeform 104"/>
                  <p:cNvSpPr>
                    <a:spLocks/>
                  </p:cNvSpPr>
                  <p:nvPr/>
                </p:nvSpPr>
                <p:spPr bwMode="auto">
                  <a:xfrm>
                    <a:off x="4517" y="1780"/>
                    <a:ext cx="226" cy="425"/>
                  </a:xfrm>
                  <a:custGeom>
                    <a:avLst/>
                    <a:gdLst>
                      <a:gd name="T0" fmla="*/ 0 w 226"/>
                      <a:gd name="T1" fmla="*/ 131 h 425"/>
                      <a:gd name="T2" fmla="*/ 0 w 226"/>
                      <a:gd name="T3" fmla="*/ 425 h 425"/>
                      <a:gd name="T4" fmla="*/ 8 w 226"/>
                      <a:gd name="T5" fmla="*/ 423 h 425"/>
                      <a:gd name="T6" fmla="*/ 218 w 226"/>
                      <a:gd name="T7" fmla="*/ 301 h 425"/>
                      <a:gd name="T8" fmla="*/ 224 w 226"/>
                      <a:gd name="T9" fmla="*/ 295 h 425"/>
                      <a:gd name="T10" fmla="*/ 226 w 226"/>
                      <a:gd name="T11" fmla="*/ 287 h 425"/>
                      <a:gd name="T12" fmla="*/ 226 w 226"/>
                      <a:gd name="T13" fmla="*/ 8 h 425"/>
                      <a:gd name="T14" fmla="*/ 224 w 226"/>
                      <a:gd name="T15" fmla="*/ 0 h 425"/>
                      <a:gd name="T16" fmla="*/ 0 w 226"/>
                      <a:gd name="T17" fmla="*/ 131 h 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
                      <a:gd name="T28" fmla="*/ 0 h 425"/>
                      <a:gd name="T29" fmla="*/ 226 w 226"/>
                      <a:gd name="T30" fmla="*/ 425 h 4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 h="425">
                        <a:moveTo>
                          <a:pt x="0" y="131"/>
                        </a:moveTo>
                        <a:lnTo>
                          <a:pt x="0" y="425"/>
                        </a:lnTo>
                        <a:lnTo>
                          <a:pt x="8" y="423"/>
                        </a:lnTo>
                        <a:lnTo>
                          <a:pt x="218" y="301"/>
                        </a:lnTo>
                        <a:lnTo>
                          <a:pt x="224" y="295"/>
                        </a:lnTo>
                        <a:lnTo>
                          <a:pt x="226" y="287"/>
                        </a:lnTo>
                        <a:lnTo>
                          <a:pt x="226" y="8"/>
                        </a:lnTo>
                        <a:lnTo>
                          <a:pt x="224" y="0"/>
                        </a:lnTo>
                        <a:lnTo>
                          <a:pt x="0" y="131"/>
                        </a:lnTo>
                        <a:close/>
                      </a:path>
                    </a:pathLst>
                  </a:custGeom>
                  <a:solidFill>
                    <a:srgbClr val="666666"/>
                  </a:solidFill>
                  <a:ln w="9525">
                    <a:noFill/>
                    <a:round/>
                    <a:headEnd/>
                    <a:tailEnd/>
                  </a:ln>
                </p:spPr>
                <p:txBody>
                  <a:bodyPr/>
                  <a:lstStyle/>
                  <a:p>
                    <a:pPr algn="ctr"/>
                    <a:endParaRPr lang="en-GB"/>
                  </a:p>
                </p:txBody>
              </p:sp>
              <p:sp>
                <p:nvSpPr>
                  <p:cNvPr id="442449" name="Freeform 105"/>
                  <p:cNvSpPr>
                    <a:spLocks/>
                  </p:cNvSpPr>
                  <p:nvPr/>
                </p:nvSpPr>
                <p:spPr bwMode="auto">
                  <a:xfrm>
                    <a:off x="4875" y="2486"/>
                    <a:ext cx="184" cy="122"/>
                  </a:xfrm>
                  <a:custGeom>
                    <a:avLst/>
                    <a:gdLst>
                      <a:gd name="T0" fmla="*/ 42 w 184"/>
                      <a:gd name="T1" fmla="*/ 8 h 122"/>
                      <a:gd name="T2" fmla="*/ 14 w 184"/>
                      <a:gd name="T3" fmla="*/ 24 h 122"/>
                      <a:gd name="T4" fmla="*/ 6 w 184"/>
                      <a:gd name="T5" fmla="*/ 32 h 122"/>
                      <a:gd name="T6" fmla="*/ 2 w 184"/>
                      <a:gd name="T7" fmla="*/ 40 h 122"/>
                      <a:gd name="T8" fmla="*/ 0 w 184"/>
                      <a:gd name="T9" fmla="*/ 40 h 122"/>
                      <a:gd name="T10" fmla="*/ 0 w 184"/>
                      <a:gd name="T11" fmla="*/ 44 h 122"/>
                      <a:gd name="T12" fmla="*/ 0 w 184"/>
                      <a:gd name="T13" fmla="*/ 56 h 122"/>
                      <a:gd name="T14" fmla="*/ 0 w 184"/>
                      <a:gd name="T15" fmla="*/ 62 h 122"/>
                      <a:gd name="T16" fmla="*/ 4 w 184"/>
                      <a:gd name="T17" fmla="*/ 68 h 122"/>
                      <a:gd name="T18" fmla="*/ 8 w 184"/>
                      <a:gd name="T19" fmla="*/ 72 h 122"/>
                      <a:gd name="T20" fmla="*/ 14 w 184"/>
                      <a:gd name="T21" fmla="*/ 76 h 122"/>
                      <a:gd name="T22" fmla="*/ 82 w 184"/>
                      <a:gd name="T23" fmla="*/ 116 h 122"/>
                      <a:gd name="T24" fmla="*/ 94 w 184"/>
                      <a:gd name="T25" fmla="*/ 120 h 122"/>
                      <a:gd name="T26" fmla="*/ 108 w 184"/>
                      <a:gd name="T27" fmla="*/ 122 h 122"/>
                      <a:gd name="T28" fmla="*/ 124 w 184"/>
                      <a:gd name="T29" fmla="*/ 122 h 122"/>
                      <a:gd name="T30" fmla="*/ 136 w 184"/>
                      <a:gd name="T31" fmla="*/ 118 h 122"/>
                      <a:gd name="T32" fmla="*/ 142 w 184"/>
                      <a:gd name="T33" fmla="*/ 116 h 122"/>
                      <a:gd name="T34" fmla="*/ 170 w 184"/>
                      <a:gd name="T35" fmla="*/ 100 h 122"/>
                      <a:gd name="T36" fmla="*/ 176 w 184"/>
                      <a:gd name="T37" fmla="*/ 94 h 122"/>
                      <a:gd name="T38" fmla="*/ 180 w 184"/>
                      <a:gd name="T39" fmla="*/ 90 h 122"/>
                      <a:gd name="T40" fmla="*/ 184 w 184"/>
                      <a:gd name="T41" fmla="*/ 84 h 122"/>
                      <a:gd name="T42" fmla="*/ 184 w 184"/>
                      <a:gd name="T43" fmla="*/ 80 h 122"/>
                      <a:gd name="T44" fmla="*/ 184 w 184"/>
                      <a:gd name="T45" fmla="*/ 66 h 122"/>
                      <a:gd name="T46" fmla="*/ 184 w 184"/>
                      <a:gd name="T47" fmla="*/ 62 h 122"/>
                      <a:gd name="T48" fmla="*/ 180 w 184"/>
                      <a:gd name="T49" fmla="*/ 56 h 122"/>
                      <a:gd name="T50" fmla="*/ 176 w 184"/>
                      <a:gd name="T51" fmla="*/ 52 h 122"/>
                      <a:gd name="T52" fmla="*/ 170 w 184"/>
                      <a:gd name="T53" fmla="*/ 48 h 122"/>
                      <a:gd name="T54" fmla="*/ 102 w 184"/>
                      <a:gd name="T55" fmla="*/ 8 h 122"/>
                      <a:gd name="T56" fmla="*/ 88 w 184"/>
                      <a:gd name="T57" fmla="*/ 2 h 122"/>
                      <a:gd name="T58" fmla="*/ 72 w 184"/>
                      <a:gd name="T59" fmla="*/ 0 h 122"/>
                      <a:gd name="T60" fmla="*/ 56 w 184"/>
                      <a:gd name="T61" fmla="*/ 2 h 122"/>
                      <a:gd name="T62" fmla="*/ 42 w 184"/>
                      <a:gd name="T63" fmla="*/ 8 h 122"/>
                      <a:gd name="T64" fmla="*/ 2 w 184"/>
                      <a:gd name="T65" fmla="*/ 38 h 122"/>
                      <a:gd name="T66" fmla="*/ 42 w 184"/>
                      <a:gd name="T67" fmla="*/ 8 h 122"/>
                      <a:gd name="T68" fmla="*/ 88 w 184"/>
                      <a:gd name="T69" fmla="*/ 108 h 122"/>
                      <a:gd name="T70" fmla="*/ 18 w 184"/>
                      <a:gd name="T71" fmla="*/ 68 h 122"/>
                      <a:gd name="T72" fmla="*/ 12 w 184"/>
                      <a:gd name="T73" fmla="*/ 62 h 122"/>
                      <a:gd name="T74" fmla="*/ 10 w 184"/>
                      <a:gd name="T75" fmla="*/ 56 h 122"/>
                      <a:gd name="T76" fmla="*/ 10 w 184"/>
                      <a:gd name="T77" fmla="*/ 44 h 122"/>
                      <a:gd name="T78" fmla="*/ 10 w 184"/>
                      <a:gd name="T79" fmla="*/ 42 h 122"/>
                      <a:gd name="T80" fmla="*/ 12 w 184"/>
                      <a:gd name="T81" fmla="*/ 38 h 122"/>
                      <a:gd name="T82" fmla="*/ 18 w 184"/>
                      <a:gd name="T83" fmla="*/ 32 h 122"/>
                      <a:gd name="T84" fmla="*/ 48 w 184"/>
                      <a:gd name="T85" fmla="*/ 16 h 122"/>
                      <a:gd name="T86" fmla="*/ 58 w 184"/>
                      <a:gd name="T87" fmla="*/ 12 h 122"/>
                      <a:gd name="T88" fmla="*/ 72 w 184"/>
                      <a:gd name="T89" fmla="*/ 10 h 122"/>
                      <a:gd name="T90" fmla="*/ 86 w 184"/>
                      <a:gd name="T91" fmla="*/ 12 h 122"/>
                      <a:gd name="T92" fmla="*/ 98 w 184"/>
                      <a:gd name="T93" fmla="*/ 16 h 122"/>
                      <a:gd name="T94" fmla="*/ 166 w 184"/>
                      <a:gd name="T95" fmla="*/ 56 h 122"/>
                      <a:gd name="T96" fmla="*/ 172 w 184"/>
                      <a:gd name="T97" fmla="*/ 60 h 122"/>
                      <a:gd name="T98" fmla="*/ 174 w 184"/>
                      <a:gd name="T99" fmla="*/ 66 h 122"/>
                      <a:gd name="T100" fmla="*/ 174 w 184"/>
                      <a:gd name="T101" fmla="*/ 80 h 122"/>
                      <a:gd name="T102" fmla="*/ 172 w 184"/>
                      <a:gd name="T103" fmla="*/ 86 h 122"/>
                      <a:gd name="T104" fmla="*/ 166 w 184"/>
                      <a:gd name="T105" fmla="*/ 90 h 122"/>
                      <a:gd name="T106" fmla="*/ 136 w 184"/>
                      <a:gd name="T107" fmla="*/ 108 h 122"/>
                      <a:gd name="T108" fmla="*/ 134 w 184"/>
                      <a:gd name="T109" fmla="*/ 110 h 122"/>
                      <a:gd name="T110" fmla="*/ 122 w 184"/>
                      <a:gd name="T111" fmla="*/ 112 h 122"/>
                      <a:gd name="T112" fmla="*/ 110 w 184"/>
                      <a:gd name="T113" fmla="*/ 114 h 122"/>
                      <a:gd name="T114" fmla="*/ 98 w 184"/>
                      <a:gd name="T115" fmla="*/ 112 h 122"/>
                      <a:gd name="T116" fmla="*/ 88 w 184"/>
                      <a:gd name="T117" fmla="*/ 108 h 122"/>
                      <a:gd name="T118" fmla="*/ 42 w 184"/>
                      <a:gd name="T119" fmla="*/ 8 h 1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4"/>
                      <a:gd name="T181" fmla="*/ 0 h 122"/>
                      <a:gd name="T182" fmla="*/ 184 w 184"/>
                      <a:gd name="T183" fmla="*/ 122 h 1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4" h="122">
                        <a:moveTo>
                          <a:pt x="42" y="8"/>
                        </a:moveTo>
                        <a:lnTo>
                          <a:pt x="14" y="24"/>
                        </a:lnTo>
                        <a:lnTo>
                          <a:pt x="6" y="32"/>
                        </a:lnTo>
                        <a:lnTo>
                          <a:pt x="2" y="40"/>
                        </a:lnTo>
                        <a:lnTo>
                          <a:pt x="0" y="40"/>
                        </a:lnTo>
                        <a:lnTo>
                          <a:pt x="0" y="44"/>
                        </a:lnTo>
                        <a:lnTo>
                          <a:pt x="0" y="56"/>
                        </a:lnTo>
                        <a:lnTo>
                          <a:pt x="0" y="62"/>
                        </a:lnTo>
                        <a:lnTo>
                          <a:pt x="4" y="68"/>
                        </a:lnTo>
                        <a:lnTo>
                          <a:pt x="8" y="72"/>
                        </a:lnTo>
                        <a:lnTo>
                          <a:pt x="14" y="76"/>
                        </a:lnTo>
                        <a:lnTo>
                          <a:pt x="82" y="116"/>
                        </a:lnTo>
                        <a:lnTo>
                          <a:pt x="94" y="120"/>
                        </a:lnTo>
                        <a:lnTo>
                          <a:pt x="108" y="122"/>
                        </a:lnTo>
                        <a:lnTo>
                          <a:pt x="124" y="122"/>
                        </a:lnTo>
                        <a:lnTo>
                          <a:pt x="136" y="118"/>
                        </a:lnTo>
                        <a:lnTo>
                          <a:pt x="142" y="116"/>
                        </a:lnTo>
                        <a:lnTo>
                          <a:pt x="170" y="100"/>
                        </a:lnTo>
                        <a:lnTo>
                          <a:pt x="176" y="94"/>
                        </a:lnTo>
                        <a:lnTo>
                          <a:pt x="180" y="90"/>
                        </a:lnTo>
                        <a:lnTo>
                          <a:pt x="184" y="84"/>
                        </a:lnTo>
                        <a:lnTo>
                          <a:pt x="184" y="80"/>
                        </a:lnTo>
                        <a:lnTo>
                          <a:pt x="184" y="66"/>
                        </a:lnTo>
                        <a:lnTo>
                          <a:pt x="184" y="62"/>
                        </a:lnTo>
                        <a:lnTo>
                          <a:pt x="180" y="56"/>
                        </a:lnTo>
                        <a:lnTo>
                          <a:pt x="176" y="52"/>
                        </a:lnTo>
                        <a:lnTo>
                          <a:pt x="170" y="48"/>
                        </a:lnTo>
                        <a:lnTo>
                          <a:pt x="102" y="8"/>
                        </a:lnTo>
                        <a:lnTo>
                          <a:pt x="88" y="2"/>
                        </a:lnTo>
                        <a:lnTo>
                          <a:pt x="72" y="0"/>
                        </a:lnTo>
                        <a:lnTo>
                          <a:pt x="56" y="2"/>
                        </a:lnTo>
                        <a:lnTo>
                          <a:pt x="42" y="8"/>
                        </a:lnTo>
                        <a:lnTo>
                          <a:pt x="2" y="38"/>
                        </a:lnTo>
                        <a:lnTo>
                          <a:pt x="42" y="8"/>
                        </a:lnTo>
                        <a:lnTo>
                          <a:pt x="88" y="108"/>
                        </a:lnTo>
                        <a:lnTo>
                          <a:pt x="18" y="68"/>
                        </a:lnTo>
                        <a:lnTo>
                          <a:pt x="12" y="62"/>
                        </a:lnTo>
                        <a:lnTo>
                          <a:pt x="10" y="56"/>
                        </a:lnTo>
                        <a:lnTo>
                          <a:pt x="10" y="44"/>
                        </a:lnTo>
                        <a:lnTo>
                          <a:pt x="10" y="42"/>
                        </a:lnTo>
                        <a:lnTo>
                          <a:pt x="12" y="38"/>
                        </a:lnTo>
                        <a:lnTo>
                          <a:pt x="18" y="32"/>
                        </a:lnTo>
                        <a:lnTo>
                          <a:pt x="48" y="16"/>
                        </a:lnTo>
                        <a:lnTo>
                          <a:pt x="58" y="12"/>
                        </a:lnTo>
                        <a:lnTo>
                          <a:pt x="72" y="10"/>
                        </a:lnTo>
                        <a:lnTo>
                          <a:pt x="86" y="12"/>
                        </a:lnTo>
                        <a:lnTo>
                          <a:pt x="98" y="16"/>
                        </a:lnTo>
                        <a:lnTo>
                          <a:pt x="166" y="56"/>
                        </a:lnTo>
                        <a:lnTo>
                          <a:pt x="172" y="60"/>
                        </a:lnTo>
                        <a:lnTo>
                          <a:pt x="174" y="66"/>
                        </a:lnTo>
                        <a:lnTo>
                          <a:pt x="174" y="80"/>
                        </a:lnTo>
                        <a:lnTo>
                          <a:pt x="172" y="86"/>
                        </a:lnTo>
                        <a:lnTo>
                          <a:pt x="166" y="90"/>
                        </a:lnTo>
                        <a:lnTo>
                          <a:pt x="136" y="108"/>
                        </a:lnTo>
                        <a:lnTo>
                          <a:pt x="134" y="110"/>
                        </a:lnTo>
                        <a:lnTo>
                          <a:pt x="122" y="112"/>
                        </a:lnTo>
                        <a:lnTo>
                          <a:pt x="110" y="114"/>
                        </a:lnTo>
                        <a:lnTo>
                          <a:pt x="98" y="112"/>
                        </a:lnTo>
                        <a:lnTo>
                          <a:pt x="88" y="108"/>
                        </a:lnTo>
                        <a:lnTo>
                          <a:pt x="42" y="8"/>
                        </a:lnTo>
                        <a:close/>
                      </a:path>
                    </a:pathLst>
                  </a:custGeom>
                  <a:solidFill>
                    <a:srgbClr val="333333"/>
                  </a:solidFill>
                  <a:ln w="9525">
                    <a:noFill/>
                    <a:round/>
                    <a:headEnd/>
                    <a:tailEnd/>
                  </a:ln>
                </p:spPr>
                <p:txBody>
                  <a:bodyPr/>
                  <a:lstStyle/>
                  <a:p>
                    <a:pPr algn="ctr"/>
                    <a:endParaRPr lang="en-GB"/>
                  </a:p>
                </p:txBody>
              </p:sp>
              <p:sp>
                <p:nvSpPr>
                  <p:cNvPr id="442450" name="Freeform 106"/>
                  <p:cNvSpPr>
                    <a:spLocks/>
                  </p:cNvSpPr>
                  <p:nvPr/>
                </p:nvSpPr>
                <p:spPr bwMode="auto">
                  <a:xfrm>
                    <a:off x="4879" y="2530"/>
                    <a:ext cx="176" cy="74"/>
                  </a:xfrm>
                  <a:custGeom>
                    <a:avLst/>
                    <a:gdLst>
                      <a:gd name="T0" fmla="*/ 172 w 176"/>
                      <a:gd name="T1" fmla="*/ 32 h 74"/>
                      <a:gd name="T2" fmla="*/ 164 w 176"/>
                      <a:gd name="T3" fmla="*/ 38 h 74"/>
                      <a:gd name="T4" fmla="*/ 136 w 176"/>
                      <a:gd name="T5" fmla="*/ 56 h 74"/>
                      <a:gd name="T6" fmla="*/ 130 w 176"/>
                      <a:gd name="T7" fmla="*/ 58 h 74"/>
                      <a:gd name="T8" fmla="*/ 118 w 176"/>
                      <a:gd name="T9" fmla="*/ 62 h 74"/>
                      <a:gd name="T10" fmla="*/ 106 w 176"/>
                      <a:gd name="T11" fmla="*/ 62 h 74"/>
                      <a:gd name="T12" fmla="*/ 92 w 176"/>
                      <a:gd name="T13" fmla="*/ 60 h 74"/>
                      <a:gd name="T14" fmla="*/ 82 w 176"/>
                      <a:gd name="T15" fmla="*/ 56 h 74"/>
                      <a:gd name="T16" fmla="*/ 62 w 176"/>
                      <a:gd name="T17" fmla="*/ 44 h 74"/>
                      <a:gd name="T18" fmla="*/ 12 w 176"/>
                      <a:gd name="T19" fmla="*/ 16 h 74"/>
                      <a:gd name="T20" fmla="*/ 4 w 176"/>
                      <a:gd name="T21" fmla="*/ 10 h 74"/>
                      <a:gd name="T22" fmla="*/ 2 w 176"/>
                      <a:gd name="T23" fmla="*/ 4 h 74"/>
                      <a:gd name="T24" fmla="*/ 0 w 176"/>
                      <a:gd name="T25" fmla="*/ 0 h 74"/>
                      <a:gd name="T26" fmla="*/ 0 w 176"/>
                      <a:gd name="T27" fmla="*/ 12 h 74"/>
                      <a:gd name="T28" fmla="*/ 2 w 176"/>
                      <a:gd name="T29" fmla="*/ 16 h 74"/>
                      <a:gd name="T30" fmla="*/ 4 w 176"/>
                      <a:gd name="T31" fmla="*/ 20 h 74"/>
                      <a:gd name="T32" fmla="*/ 8 w 176"/>
                      <a:gd name="T33" fmla="*/ 24 h 74"/>
                      <a:gd name="T34" fmla="*/ 12 w 176"/>
                      <a:gd name="T35" fmla="*/ 28 h 74"/>
                      <a:gd name="T36" fmla="*/ 62 w 176"/>
                      <a:gd name="T37" fmla="*/ 58 h 74"/>
                      <a:gd name="T38" fmla="*/ 82 w 176"/>
                      <a:gd name="T39" fmla="*/ 68 h 74"/>
                      <a:gd name="T40" fmla="*/ 92 w 176"/>
                      <a:gd name="T41" fmla="*/ 72 h 74"/>
                      <a:gd name="T42" fmla="*/ 106 w 176"/>
                      <a:gd name="T43" fmla="*/ 74 h 74"/>
                      <a:gd name="T44" fmla="*/ 118 w 176"/>
                      <a:gd name="T45" fmla="*/ 74 h 74"/>
                      <a:gd name="T46" fmla="*/ 130 w 176"/>
                      <a:gd name="T47" fmla="*/ 70 h 74"/>
                      <a:gd name="T48" fmla="*/ 136 w 176"/>
                      <a:gd name="T49" fmla="*/ 68 h 74"/>
                      <a:gd name="T50" fmla="*/ 164 w 176"/>
                      <a:gd name="T51" fmla="*/ 50 h 74"/>
                      <a:gd name="T52" fmla="*/ 170 w 176"/>
                      <a:gd name="T53" fmla="*/ 48 h 74"/>
                      <a:gd name="T54" fmla="*/ 172 w 176"/>
                      <a:gd name="T55" fmla="*/ 44 h 74"/>
                      <a:gd name="T56" fmla="*/ 174 w 176"/>
                      <a:gd name="T57" fmla="*/ 40 h 74"/>
                      <a:gd name="T58" fmla="*/ 176 w 176"/>
                      <a:gd name="T59" fmla="*/ 36 h 74"/>
                      <a:gd name="T60" fmla="*/ 176 w 176"/>
                      <a:gd name="T61" fmla="*/ 22 h 74"/>
                      <a:gd name="T62" fmla="*/ 174 w 176"/>
                      <a:gd name="T63" fmla="*/ 28 h 74"/>
                      <a:gd name="T64" fmla="*/ 172 w 176"/>
                      <a:gd name="T65" fmla="*/ 32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
                      <a:gd name="T100" fmla="*/ 0 h 74"/>
                      <a:gd name="T101" fmla="*/ 176 w 176"/>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 h="74">
                        <a:moveTo>
                          <a:pt x="172" y="32"/>
                        </a:moveTo>
                        <a:lnTo>
                          <a:pt x="164" y="38"/>
                        </a:lnTo>
                        <a:lnTo>
                          <a:pt x="136" y="56"/>
                        </a:lnTo>
                        <a:lnTo>
                          <a:pt x="130" y="58"/>
                        </a:lnTo>
                        <a:lnTo>
                          <a:pt x="118" y="62"/>
                        </a:lnTo>
                        <a:lnTo>
                          <a:pt x="106" y="62"/>
                        </a:lnTo>
                        <a:lnTo>
                          <a:pt x="92" y="60"/>
                        </a:lnTo>
                        <a:lnTo>
                          <a:pt x="82" y="56"/>
                        </a:lnTo>
                        <a:lnTo>
                          <a:pt x="62" y="44"/>
                        </a:lnTo>
                        <a:lnTo>
                          <a:pt x="12" y="16"/>
                        </a:lnTo>
                        <a:lnTo>
                          <a:pt x="4" y="10"/>
                        </a:lnTo>
                        <a:lnTo>
                          <a:pt x="2" y="4"/>
                        </a:lnTo>
                        <a:lnTo>
                          <a:pt x="0" y="0"/>
                        </a:lnTo>
                        <a:lnTo>
                          <a:pt x="0" y="12"/>
                        </a:lnTo>
                        <a:lnTo>
                          <a:pt x="2" y="16"/>
                        </a:lnTo>
                        <a:lnTo>
                          <a:pt x="4" y="20"/>
                        </a:lnTo>
                        <a:lnTo>
                          <a:pt x="8" y="24"/>
                        </a:lnTo>
                        <a:lnTo>
                          <a:pt x="12" y="28"/>
                        </a:lnTo>
                        <a:lnTo>
                          <a:pt x="62" y="58"/>
                        </a:lnTo>
                        <a:lnTo>
                          <a:pt x="82" y="68"/>
                        </a:lnTo>
                        <a:lnTo>
                          <a:pt x="92" y="72"/>
                        </a:lnTo>
                        <a:lnTo>
                          <a:pt x="106" y="74"/>
                        </a:lnTo>
                        <a:lnTo>
                          <a:pt x="118" y="74"/>
                        </a:lnTo>
                        <a:lnTo>
                          <a:pt x="130" y="70"/>
                        </a:lnTo>
                        <a:lnTo>
                          <a:pt x="136" y="68"/>
                        </a:lnTo>
                        <a:lnTo>
                          <a:pt x="164" y="50"/>
                        </a:lnTo>
                        <a:lnTo>
                          <a:pt x="170" y="48"/>
                        </a:lnTo>
                        <a:lnTo>
                          <a:pt x="172" y="44"/>
                        </a:lnTo>
                        <a:lnTo>
                          <a:pt x="174" y="40"/>
                        </a:lnTo>
                        <a:lnTo>
                          <a:pt x="176" y="36"/>
                        </a:lnTo>
                        <a:lnTo>
                          <a:pt x="176" y="22"/>
                        </a:lnTo>
                        <a:lnTo>
                          <a:pt x="174" y="28"/>
                        </a:lnTo>
                        <a:lnTo>
                          <a:pt x="172" y="32"/>
                        </a:lnTo>
                        <a:close/>
                      </a:path>
                    </a:pathLst>
                  </a:custGeom>
                  <a:solidFill>
                    <a:srgbClr val="CCCCCC"/>
                  </a:solidFill>
                  <a:ln w="9525">
                    <a:noFill/>
                    <a:round/>
                    <a:headEnd/>
                    <a:tailEnd/>
                  </a:ln>
                </p:spPr>
                <p:txBody>
                  <a:bodyPr/>
                  <a:lstStyle/>
                  <a:p>
                    <a:pPr algn="ctr"/>
                    <a:endParaRPr lang="en-GB"/>
                  </a:p>
                </p:txBody>
              </p:sp>
              <p:sp>
                <p:nvSpPr>
                  <p:cNvPr id="442451" name="Freeform 107"/>
                  <p:cNvSpPr>
                    <a:spLocks/>
                  </p:cNvSpPr>
                  <p:nvPr/>
                </p:nvSpPr>
                <p:spPr bwMode="auto">
                  <a:xfrm>
                    <a:off x="4879" y="2490"/>
                    <a:ext cx="176" cy="102"/>
                  </a:xfrm>
                  <a:custGeom>
                    <a:avLst/>
                    <a:gdLst>
                      <a:gd name="T0" fmla="*/ 164 w 176"/>
                      <a:gd name="T1" fmla="*/ 78 h 102"/>
                      <a:gd name="T2" fmla="*/ 170 w 176"/>
                      <a:gd name="T3" fmla="*/ 76 h 102"/>
                      <a:gd name="T4" fmla="*/ 172 w 176"/>
                      <a:gd name="T5" fmla="*/ 72 h 102"/>
                      <a:gd name="T6" fmla="*/ 174 w 176"/>
                      <a:gd name="T7" fmla="*/ 68 h 102"/>
                      <a:gd name="T8" fmla="*/ 176 w 176"/>
                      <a:gd name="T9" fmla="*/ 62 h 102"/>
                      <a:gd name="T10" fmla="*/ 174 w 176"/>
                      <a:gd name="T11" fmla="*/ 58 h 102"/>
                      <a:gd name="T12" fmla="*/ 172 w 176"/>
                      <a:gd name="T13" fmla="*/ 54 h 102"/>
                      <a:gd name="T14" fmla="*/ 170 w 176"/>
                      <a:gd name="T15" fmla="*/ 50 h 102"/>
                      <a:gd name="T16" fmla="*/ 164 w 176"/>
                      <a:gd name="T17" fmla="*/ 48 h 102"/>
                      <a:gd name="T18" fmla="*/ 96 w 176"/>
                      <a:gd name="T19" fmla="*/ 8 h 102"/>
                      <a:gd name="T20" fmla="*/ 82 w 176"/>
                      <a:gd name="T21" fmla="*/ 2 h 102"/>
                      <a:gd name="T22" fmla="*/ 68 w 176"/>
                      <a:gd name="T23" fmla="*/ 0 h 102"/>
                      <a:gd name="T24" fmla="*/ 54 w 176"/>
                      <a:gd name="T25" fmla="*/ 2 h 102"/>
                      <a:gd name="T26" fmla="*/ 42 w 176"/>
                      <a:gd name="T27" fmla="*/ 8 h 102"/>
                      <a:gd name="T28" fmla="*/ 12 w 176"/>
                      <a:gd name="T29" fmla="*/ 24 h 102"/>
                      <a:gd name="T30" fmla="*/ 8 w 176"/>
                      <a:gd name="T31" fmla="*/ 28 h 102"/>
                      <a:gd name="T32" fmla="*/ 4 w 176"/>
                      <a:gd name="T33" fmla="*/ 32 h 102"/>
                      <a:gd name="T34" fmla="*/ 2 w 176"/>
                      <a:gd name="T35" fmla="*/ 36 h 102"/>
                      <a:gd name="T36" fmla="*/ 0 w 176"/>
                      <a:gd name="T37" fmla="*/ 40 h 102"/>
                      <a:gd name="T38" fmla="*/ 2 w 176"/>
                      <a:gd name="T39" fmla="*/ 44 h 102"/>
                      <a:gd name="T40" fmla="*/ 4 w 176"/>
                      <a:gd name="T41" fmla="*/ 48 h 102"/>
                      <a:gd name="T42" fmla="*/ 8 w 176"/>
                      <a:gd name="T43" fmla="*/ 52 h 102"/>
                      <a:gd name="T44" fmla="*/ 12 w 176"/>
                      <a:gd name="T45" fmla="*/ 56 h 102"/>
                      <a:gd name="T46" fmla="*/ 82 w 176"/>
                      <a:gd name="T47" fmla="*/ 96 h 102"/>
                      <a:gd name="T48" fmla="*/ 94 w 176"/>
                      <a:gd name="T49" fmla="*/ 100 h 102"/>
                      <a:gd name="T50" fmla="*/ 108 w 176"/>
                      <a:gd name="T51" fmla="*/ 102 h 102"/>
                      <a:gd name="T52" fmla="*/ 122 w 176"/>
                      <a:gd name="T53" fmla="*/ 100 h 102"/>
                      <a:gd name="T54" fmla="*/ 136 w 176"/>
                      <a:gd name="T55" fmla="*/ 96 h 102"/>
                      <a:gd name="T56" fmla="*/ 164 w 176"/>
                      <a:gd name="T57" fmla="*/ 78 h 1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6"/>
                      <a:gd name="T88" fmla="*/ 0 h 102"/>
                      <a:gd name="T89" fmla="*/ 176 w 176"/>
                      <a:gd name="T90" fmla="*/ 102 h 1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6" h="102">
                        <a:moveTo>
                          <a:pt x="164" y="78"/>
                        </a:moveTo>
                        <a:lnTo>
                          <a:pt x="170" y="76"/>
                        </a:lnTo>
                        <a:lnTo>
                          <a:pt x="172" y="72"/>
                        </a:lnTo>
                        <a:lnTo>
                          <a:pt x="174" y="68"/>
                        </a:lnTo>
                        <a:lnTo>
                          <a:pt x="176" y="62"/>
                        </a:lnTo>
                        <a:lnTo>
                          <a:pt x="174" y="58"/>
                        </a:lnTo>
                        <a:lnTo>
                          <a:pt x="172" y="54"/>
                        </a:lnTo>
                        <a:lnTo>
                          <a:pt x="170" y="50"/>
                        </a:lnTo>
                        <a:lnTo>
                          <a:pt x="164" y="48"/>
                        </a:lnTo>
                        <a:lnTo>
                          <a:pt x="96" y="8"/>
                        </a:lnTo>
                        <a:lnTo>
                          <a:pt x="82" y="2"/>
                        </a:lnTo>
                        <a:lnTo>
                          <a:pt x="68" y="0"/>
                        </a:lnTo>
                        <a:lnTo>
                          <a:pt x="54" y="2"/>
                        </a:lnTo>
                        <a:lnTo>
                          <a:pt x="42" y="8"/>
                        </a:lnTo>
                        <a:lnTo>
                          <a:pt x="12" y="24"/>
                        </a:lnTo>
                        <a:lnTo>
                          <a:pt x="8" y="28"/>
                        </a:lnTo>
                        <a:lnTo>
                          <a:pt x="4" y="32"/>
                        </a:lnTo>
                        <a:lnTo>
                          <a:pt x="2" y="36"/>
                        </a:lnTo>
                        <a:lnTo>
                          <a:pt x="0" y="40"/>
                        </a:lnTo>
                        <a:lnTo>
                          <a:pt x="2" y="44"/>
                        </a:lnTo>
                        <a:lnTo>
                          <a:pt x="4" y="48"/>
                        </a:lnTo>
                        <a:lnTo>
                          <a:pt x="8" y="52"/>
                        </a:lnTo>
                        <a:lnTo>
                          <a:pt x="12" y="56"/>
                        </a:lnTo>
                        <a:lnTo>
                          <a:pt x="82" y="96"/>
                        </a:lnTo>
                        <a:lnTo>
                          <a:pt x="94" y="100"/>
                        </a:lnTo>
                        <a:lnTo>
                          <a:pt x="108" y="102"/>
                        </a:lnTo>
                        <a:lnTo>
                          <a:pt x="122" y="100"/>
                        </a:lnTo>
                        <a:lnTo>
                          <a:pt x="136" y="96"/>
                        </a:lnTo>
                        <a:lnTo>
                          <a:pt x="164" y="78"/>
                        </a:lnTo>
                        <a:close/>
                      </a:path>
                    </a:pathLst>
                  </a:custGeom>
                  <a:solidFill>
                    <a:srgbClr val="E3E3E2"/>
                  </a:solidFill>
                  <a:ln w="9525">
                    <a:noFill/>
                    <a:round/>
                    <a:headEnd/>
                    <a:tailEnd/>
                  </a:ln>
                </p:spPr>
                <p:txBody>
                  <a:bodyPr/>
                  <a:lstStyle/>
                  <a:p>
                    <a:pPr algn="ctr"/>
                    <a:endParaRPr lang="en-GB"/>
                  </a:p>
                </p:txBody>
              </p:sp>
              <p:sp>
                <p:nvSpPr>
                  <p:cNvPr id="442452" name="Freeform 108"/>
                  <p:cNvSpPr>
                    <a:spLocks/>
                  </p:cNvSpPr>
                  <p:nvPr/>
                </p:nvSpPr>
                <p:spPr bwMode="auto">
                  <a:xfrm>
                    <a:off x="4907" y="2387"/>
                    <a:ext cx="136" cy="185"/>
                  </a:xfrm>
                  <a:custGeom>
                    <a:avLst/>
                    <a:gdLst>
                      <a:gd name="T0" fmla="*/ 0 w 136"/>
                      <a:gd name="T1" fmla="*/ 139 h 185"/>
                      <a:gd name="T2" fmla="*/ 80 w 136"/>
                      <a:gd name="T3" fmla="*/ 185 h 185"/>
                      <a:gd name="T4" fmla="*/ 88 w 136"/>
                      <a:gd name="T5" fmla="*/ 177 h 185"/>
                      <a:gd name="T6" fmla="*/ 98 w 136"/>
                      <a:gd name="T7" fmla="*/ 167 h 185"/>
                      <a:gd name="T8" fmla="*/ 110 w 136"/>
                      <a:gd name="T9" fmla="*/ 153 h 185"/>
                      <a:gd name="T10" fmla="*/ 120 w 136"/>
                      <a:gd name="T11" fmla="*/ 135 h 185"/>
                      <a:gd name="T12" fmla="*/ 130 w 136"/>
                      <a:gd name="T13" fmla="*/ 111 h 185"/>
                      <a:gd name="T14" fmla="*/ 132 w 136"/>
                      <a:gd name="T15" fmla="*/ 99 h 185"/>
                      <a:gd name="T16" fmla="*/ 134 w 136"/>
                      <a:gd name="T17" fmla="*/ 85 h 185"/>
                      <a:gd name="T18" fmla="*/ 136 w 136"/>
                      <a:gd name="T19" fmla="*/ 70 h 185"/>
                      <a:gd name="T20" fmla="*/ 134 w 136"/>
                      <a:gd name="T21" fmla="*/ 54 h 185"/>
                      <a:gd name="T22" fmla="*/ 40 w 136"/>
                      <a:gd name="T23" fmla="*/ 0 h 185"/>
                      <a:gd name="T24" fmla="*/ 44 w 136"/>
                      <a:gd name="T25" fmla="*/ 12 h 185"/>
                      <a:gd name="T26" fmla="*/ 46 w 136"/>
                      <a:gd name="T27" fmla="*/ 26 h 185"/>
                      <a:gd name="T28" fmla="*/ 46 w 136"/>
                      <a:gd name="T29" fmla="*/ 44 h 185"/>
                      <a:gd name="T30" fmla="*/ 44 w 136"/>
                      <a:gd name="T31" fmla="*/ 66 h 185"/>
                      <a:gd name="T32" fmla="*/ 40 w 136"/>
                      <a:gd name="T33" fmla="*/ 77 h 185"/>
                      <a:gd name="T34" fmla="*/ 36 w 136"/>
                      <a:gd name="T35" fmla="*/ 89 h 185"/>
                      <a:gd name="T36" fmla="*/ 30 w 136"/>
                      <a:gd name="T37" fmla="*/ 101 h 185"/>
                      <a:gd name="T38" fmla="*/ 22 w 136"/>
                      <a:gd name="T39" fmla="*/ 113 h 185"/>
                      <a:gd name="T40" fmla="*/ 12 w 136"/>
                      <a:gd name="T41" fmla="*/ 127 h 185"/>
                      <a:gd name="T42" fmla="*/ 0 w 136"/>
                      <a:gd name="T43" fmla="*/ 139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185"/>
                      <a:gd name="T68" fmla="*/ 136 w 136"/>
                      <a:gd name="T69" fmla="*/ 185 h 1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185">
                        <a:moveTo>
                          <a:pt x="0" y="139"/>
                        </a:moveTo>
                        <a:lnTo>
                          <a:pt x="80" y="185"/>
                        </a:lnTo>
                        <a:lnTo>
                          <a:pt x="88" y="177"/>
                        </a:lnTo>
                        <a:lnTo>
                          <a:pt x="98" y="167"/>
                        </a:lnTo>
                        <a:lnTo>
                          <a:pt x="110" y="153"/>
                        </a:lnTo>
                        <a:lnTo>
                          <a:pt x="120" y="135"/>
                        </a:lnTo>
                        <a:lnTo>
                          <a:pt x="130" y="111"/>
                        </a:lnTo>
                        <a:lnTo>
                          <a:pt x="132" y="99"/>
                        </a:lnTo>
                        <a:lnTo>
                          <a:pt x="134" y="85"/>
                        </a:lnTo>
                        <a:lnTo>
                          <a:pt x="136" y="70"/>
                        </a:lnTo>
                        <a:lnTo>
                          <a:pt x="134" y="54"/>
                        </a:lnTo>
                        <a:lnTo>
                          <a:pt x="40" y="0"/>
                        </a:lnTo>
                        <a:lnTo>
                          <a:pt x="44" y="12"/>
                        </a:lnTo>
                        <a:lnTo>
                          <a:pt x="46" y="26"/>
                        </a:lnTo>
                        <a:lnTo>
                          <a:pt x="46" y="44"/>
                        </a:lnTo>
                        <a:lnTo>
                          <a:pt x="44" y="66"/>
                        </a:lnTo>
                        <a:lnTo>
                          <a:pt x="40" y="77"/>
                        </a:lnTo>
                        <a:lnTo>
                          <a:pt x="36" y="89"/>
                        </a:lnTo>
                        <a:lnTo>
                          <a:pt x="30" y="101"/>
                        </a:lnTo>
                        <a:lnTo>
                          <a:pt x="22" y="113"/>
                        </a:lnTo>
                        <a:lnTo>
                          <a:pt x="12" y="127"/>
                        </a:lnTo>
                        <a:lnTo>
                          <a:pt x="0" y="139"/>
                        </a:lnTo>
                        <a:close/>
                      </a:path>
                    </a:pathLst>
                  </a:custGeom>
                  <a:solidFill>
                    <a:srgbClr val="B3B3B3"/>
                  </a:solidFill>
                  <a:ln w="9525">
                    <a:noFill/>
                    <a:round/>
                    <a:headEnd/>
                    <a:tailEnd/>
                  </a:ln>
                </p:spPr>
                <p:txBody>
                  <a:bodyPr/>
                  <a:lstStyle/>
                  <a:p>
                    <a:pPr algn="ctr"/>
                    <a:endParaRPr lang="en-GB"/>
                  </a:p>
                </p:txBody>
              </p:sp>
              <p:sp>
                <p:nvSpPr>
                  <p:cNvPr id="442453" name="Freeform 109"/>
                  <p:cNvSpPr>
                    <a:spLocks/>
                  </p:cNvSpPr>
                  <p:nvPr/>
                </p:nvSpPr>
                <p:spPr bwMode="auto">
                  <a:xfrm>
                    <a:off x="4987" y="2437"/>
                    <a:ext cx="64" cy="135"/>
                  </a:xfrm>
                  <a:custGeom>
                    <a:avLst/>
                    <a:gdLst>
                      <a:gd name="T0" fmla="*/ 64 w 64"/>
                      <a:gd name="T1" fmla="*/ 0 h 135"/>
                      <a:gd name="T2" fmla="*/ 54 w 64"/>
                      <a:gd name="T3" fmla="*/ 4 h 135"/>
                      <a:gd name="T4" fmla="*/ 56 w 64"/>
                      <a:gd name="T5" fmla="*/ 24 h 135"/>
                      <a:gd name="T6" fmla="*/ 54 w 64"/>
                      <a:gd name="T7" fmla="*/ 43 h 135"/>
                      <a:gd name="T8" fmla="*/ 50 w 64"/>
                      <a:gd name="T9" fmla="*/ 59 h 135"/>
                      <a:gd name="T10" fmla="*/ 44 w 64"/>
                      <a:gd name="T11" fmla="*/ 75 h 135"/>
                      <a:gd name="T12" fmla="*/ 38 w 64"/>
                      <a:gd name="T13" fmla="*/ 87 h 135"/>
                      <a:gd name="T14" fmla="*/ 32 w 64"/>
                      <a:gd name="T15" fmla="*/ 99 h 135"/>
                      <a:gd name="T16" fmla="*/ 18 w 64"/>
                      <a:gd name="T17" fmla="*/ 119 h 135"/>
                      <a:gd name="T18" fmla="*/ 4 w 64"/>
                      <a:gd name="T19" fmla="*/ 131 h 135"/>
                      <a:gd name="T20" fmla="*/ 0 w 64"/>
                      <a:gd name="T21" fmla="*/ 135 h 135"/>
                      <a:gd name="T22" fmla="*/ 24 w 64"/>
                      <a:gd name="T23" fmla="*/ 121 h 135"/>
                      <a:gd name="T24" fmla="*/ 32 w 64"/>
                      <a:gd name="T25" fmla="*/ 115 h 135"/>
                      <a:gd name="T26" fmla="*/ 38 w 64"/>
                      <a:gd name="T27" fmla="*/ 107 h 135"/>
                      <a:gd name="T28" fmla="*/ 46 w 64"/>
                      <a:gd name="T29" fmla="*/ 93 h 135"/>
                      <a:gd name="T30" fmla="*/ 54 w 64"/>
                      <a:gd name="T31" fmla="*/ 77 h 135"/>
                      <a:gd name="T32" fmla="*/ 60 w 64"/>
                      <a:gd name="T33" fmla="*/ 55 h 135"/>
                      <a:gd name="T34" fmla="*/ 64 w 64"/>
                      <a:gd name="T35" fmla="*/ 29 h 135"/>
                      <a:gd name="T36" fmla="*/ 64 w 64"/>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35"/>
                      <a:gd name="T59" fmla="*/ 64 w 64"/>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35">
                        <a:moveTo>
                          <a:pt x="64" y="0"/>
                        </a:moveTo>
                        <a:lnTo>
                          <a:pt x="54" y="4"/>
                        </a:lnTo>
                        <a:lnTo>
                          <a:pt x="56" y="24"/>
                        </a:lnTo>
                        <a:lnTo>
                          <a:pt x="54" y="43"/>
                        </a:lnTo>
                        <a:lnTo>
                          <a:pt x="50" y="59"/>
                        </a:lnTo>
                        <a:lnTo>
                          <a:pt x="44" y="75"/>
                        </a:lnTo>
                        <a:lnTo>
                          <a:pt x="38" y="87"/>
                        </a:lnTo>
                        <a:lnTo>
                          <a:pt x="32" y="99"/>
                        </a:lnTo>
                        <a:lnTo>
                          <a:pt x="18" y="119"/>
                        </a:lnTo>
                        <a:lnTo>
                          <a:pt x="4" y="131"/>
                        </a:lnTo>
                        <a:lnTo>
                          <a:pt x="0" y="135"/>
                        </a:lnTo>
                        <a:lnTo>
                          <a:pt x="24" y="121"/>
                        </a:lnTo>
                        <a:lnTo>
                          <a:pt x="32" y="115"/>
                        </a:lnTo>
                        <a:lnTo>
                          <a:pt x="38" y="107"/>
                        </a:lnTo>
                        <a:lnTo>
                          <a:pt x="46" y="93"/>
                        </a:lnTo>
                        <a:lnTo>
                          <a:pt x="54" y="77"/>
                        </a:lnTo>
                        <a:lnTo>
                          <a:pt x="60" y="55"/>
                        </a:lnTo>
                        <a:lnTo>
                          <a:pt x="64" y="29"/>
                        </a:lnTo>
                        <a:lnTo>
                          <a:pt x="64" y="0"/>
                        </a:lnTo>
                        <a:close/>
                      </a:path>
                    </a:pathLst>
                  </a:custGeom>
                  <a:solidFill>
                    <a:srgbClr val="666666"/>
                  </a:solidFill>
                  <a:ln w="9525">
                    <a:noFill/>
                    <a:round/>
                    <a:headEnd/>
                    <a:tailEnd/>
                  </a:ln>
                </p:spPr>
                <p:txBody>
                  <a:bodyPr/>
                  <a:lstStyle/>
                  <a:p>
                    <a:pPr algn="ctr"/>
                    <a:endParaRPr lang="en-GB"/>
                  </a:p>
                </p:txBody>
              </p:sp>
              <p:sp>
                <p:nvSpPr>
                  <p:cNvPr id="442454" name="Freeform 110"/>
                  <p:cNvSpPr>
                    <a:spLocks/>
                  </p:cNvSpPr>
                  <p:nvPr/>
                </p:nvSpPr>
                <p:spPr bwMode="auto">
                  <a:xfrm>
                    <a:off x="4791" y="2109"/>
                    <a:ext cx="312" cy="463"/>
                  </a:xfrm>
                  <a:custGeom>
                    <a:avLst/>
                    <a:gdLst>
                      <a:gd name="T0" fmla="*/ 4 w 312"/>
                      <a:gd name="T1" fmla="*/ 8 h 463"/>
                      <a:gd name="T2" fmla="*/ 2 w 312"/>
                      <a:gd name="T3" fmla="*/ 10 h 463"/>
                      <a:gd name="T4" fmla="*/ 0 w 312"/>
                      <a:gd name="T5" fmla="*/ 12 h 463"/>
                      <a:gd name="T6" fmla="*/ 0 w 312"/>
                      <a:gd name="T7" fmla="*/ 298 h 463"/>
                      <a:gd name="T8" fmla="*/ 2 w 312"/>
                      <a:gd name="T9" fmla="*/ 300 h 463"/>
                      <a:gd name="T10" fmla="*/ 4 w 312"/>
                      <a:gd name="T11" fmla="*/ 302 h 463"/>
                      <a:gd name="T12" fmla="*/ 284 w 312"/>
                      <a:gd name="T13" fmla="*/ 463 h 463"/>
                      <a:gd name="T14" fmla="*/ 286 w 312"/>
                      <a:gd name="T15" fmla="*/ 463 h 463"/>
                      <a:gd name="T16" fmla="*/ 288 w 312"/>
                      <a:gd name="T17" fmla="*/ 463 h 463"/>
                      <a:gd name="T18" fmla="*/ 296 w 312"/>
                      <a:gd name="T19" fmla="*/ 457 h 463"/>
                      <a:gd name="T20" fmla="*/ 304 w 312"/>
                      <a:gd name="T21" fmla="*/ 449 h 463"/>
                      <a:gd name="T22" fmla="*/ 310 w 312"/>
                      <a:gd name="T23" fmla="*/ 441 h 463"/>
                      <a:gd name="T24" fmla="*/ 312 w 312"/>
                      <a:gd name="T25" fmla="*/ 435 h 463"/>
                      <a:gd name="T26" fmla="*/ 312 w 312"/>
                      <a:gd name="T27" fmla="*/ 162 h 463"/>
                      <a:gd name="T28" fmla="*/ 310 w 312"/>
                      <a:gd name="T29" fmla="*/ 160 h 463"/>
                      <a:gd name="T30" fmla="*/ 308 w 312"/>
                      <a:gd name="T31" fmla="*/ 158 h 463"/>
                      <a:gd name="T32" fmla="*/ 36 w 312"/>
                      <a:gd name="T33" fmla="*/ 2 h 463"/>
                      <a:gd name="T34" fmla="*/ 32 w 312"/>
                      <a:gd name="T35" fmla="*/ 0 h 463"/>
                      <a:gd name="T36" fmla="*/ 28 w 312"/>
                      <a:gd name="T37" fmla="*/ 0 h 463"/>
                      <a:gd name="T38" fmla="*/ 18 w 312"/>
                      <a:gd name="T39" fmla="*/ 2 h 463"/>
                      <a:gd name="T40" fmla="*/ 4 w 312"/>
                      <a:gd name="T41" fmla="*/ 8 h 463"/>
                      <a:gd name="T42" fmla="*/ 32 w 312"/>
                      <a:gd name="T43" fmla="*/ 10 h 463"/>
                      <a:gd name="T44" fmla="*/ 302 w 312"/>
                      <a:gd name="T45" fmla="*/ 166 h 463"/>
                      <a:gd name="T46" fmla="*/ 302 w 312"/>
                      <a:gd name="T47" fmla="*/ 433 h 463"/>
                      <a:gd name="T48" fmla="*/ 296 w 312"/>
                      <a:gd name="T49" fmla="*/ 443 h 463"/>
                      <a:gd name="T50" fmla="*/ 292 w 312"/>
                      <a:gd name="T51" fmla="*/ 447 h 463"/>
                      <a:gd name="T52" fmla="*/ 286 w 312"/>
                      <a:gd name="T53" fmla="*/ 453 h 463"/>
                      <a:gd name="T54" fmla="*/ 10 w 312"/>
                      <a:gd name="T55" fmla="*/ 294 h 463"/>
                      <a:gd name="T56" fmla="*/ 10 w 312"/>
                      <a:gd name="T57" fmla="*/ 16 h 463"/>
                      <a:gd name="T58" fmla="*/ 24 w 312"/>
                      <a:gd name="T59" fmla="*/ 10 h 463"/>
                      <a:gd name="T60" fmla="*/ 28 w 312"/>
                      <a:gd name="T61" fmla="*/ 8 h 463"/>
                      <a:gd name="T62" fmla="*/ 32 w 312"/>
                      <a:gd name="T63" fmla="*/ 10 h 463"/>
                      <a:gd name="T64" fmla="*/ 4 w 312"/>
                      <a:gd name="T65" fmla="*/ 8 h 463"/>
                      <a:gd name="T66" fmla="*/ 302 w 312"/>
                      <a:gd name="T67" fmla="*/ 435 h 463"/>
                      <a:gd name="T68" fmla="*/ 4 w 312"/>
                      <a:gd name="T69" fmla="*/ 8 h 4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2"/>
                      <a:gd name="T106" fmla="*/ 0 h 463"/>
                      <a:gd name="T107" fmla="*/ 312 w 312"/>
                      <a:gd name="T108" fmla="*/ 463 h 4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2" h="463">
                        <a:moveTo>
                          <a:pt x="4" y="8"/>
                        </a:moveTo>
                        <a:lnTo>
                          <a:pt x="2" y="10"/>
                        </a:lnTo>
                        <a:lnTo>
                          <a:pt x="0" y="12"/>
                        </a:lnTo>
                        <a:lnTo>
                          <a:pt x="0" y="298"/>
                        </a:lnTo>
                        <a:lnTo>
                          <a:pt x="2" y="300"/>
                        </a:lnTo>
                        <a:lnTo>
                          <a:pt x="4" y="302"/>
                        </a:lnTo>
                        <a:lnTo>
                          <a:pt x="284" y="463"/>
                        </a:lnTo>
                        <a:lnTo>
                          <a:pt x="286" y="463"/>
                        </a:lnTo>
                        <a:lnTo>
                          <a:pt x="288" y="463"/>
                        </a:lnTo>
                        <a:lnTo>
                          <a:pt x="296" y="457"/>
                        </a:lnTo>
                        <a:lnTo>
                          <a:pt x="304" y="449"/>
                        </a:lnTo>
                        <a:lnTo>
                          <a:pt x="310" y="441"/>
                        </a:lnTo>
                        <a:lnTo>
                          <a:pt x="312" y="435"/>
                        </a:lnTo>
                        <a:lnTo>
                          <a:pt x="312" y="162"/>
                        </a:lnTo>
                        <a:lnTo>
                          <a:pt x="310" y="160"/>
                        </a:lnTo>
                        <a:lnTo>
                          <a:pt x="308" y="158"/>
                        </a:lnTo>
                        <a:lnTo>
                          <a:pt x="36" y="2"/>
                        </a:lnTo>
                        <a:lnTo>
                          <a:pt x="32" y="0"/>
                        </a:lnTo>
                        <a:lnTo>
                          <a:pt x="28" y="0"/>
                        </a:lnTo>
                        <a:lnTo>
                          <a:pt x="18" y="2"/>
                        </a:lnTo>
                        <a:lnTo>
                          <a:pt x="4" y="8"/>
                        </a:lnTo>
                        <a:lnTo>
                          <a:pt x="32" y="10"/>
                        </a:lnTo>
                        <a:lnTo>
                          <a:pt x="302" y="166"/>
                        </a:lnTo>
                        <a:lnTo>
                          <a:pt x="302" y="433"/>
                        </a:lnTo>
                        <a:lnTo>
                          <a:pt x="296" y="443"/>
                        </a:lnTo>
                        <a:lnTo>
                          <a:pt x="292" y="447"/>
                        </a:lnTo>
                        <a:lnTo>
                          <a:pt x="286" y="453"/>
                        </a:lnTo>
                        <a:lnTo>
                          <a:pt x="10" y="294"/>
                        </a:lnTo>
                        <a:lnTo>
                          <a:pt x="10" y="16"/>
                        </a:lnTo>
                        <a:lnTo>
                          <a:pt x="24" y="10"/>
                        </a:lnTo>
                        <a:lnTo>
                          <a:pt x="28" y="8"/>
                        </a:lnTo>
                        <a:lnTo>
                          <a:pt x="32" y="10"/>
                        </a:lnTo>
                        <a:lnTo>
                          <a:pt x="4" y="8"/>
                        </a:lnTo>
                        <a:lnTo>
                          <a:pt x="302" y="435"/>
                        </a:lnTo>
                        <a:lnTo>
                          <a:pt x="4" y="8"/>
                        </a:lnTo>
                        <a:close/>
                      </a:path>
                    </a:pathLst>
                  </a:custGeom>
                  <a:solidFill>
                    <a:srgbClr val="333333"/>
                  </a:solidFill>
                  <a:ln w="9525">
                    <a:noFill/>
                    <a:round/>
                    <a:headEnd/>
                    <a:tailEnd/>
                  </a:ln>
                </p:spPr>
                <p:txBody>
                  <a:bodyPr/>
                  <a:lstStyle/>
                  <a:p>
                    <a:pPr algn="ctr"/>
                    <a:endParaRPr lang="en-GB"/>
                  </a:p>
                </p:txBody>
              </p:sp>
              <p:sp>
                <p:nvSpPr>
                  <p:cNvPr id="442455" name="Freeform 111"/>
                  <p:cNvSpPr>
                    <a:spLocks/>
                  </p:cNvSpPr>
                  <p:nvPr/>
                </p:nvSpPr>
                <p:spPr bwMode="auto">
                  <a:xfrm>
                    <a:off x="4797" y="2121"/>
                    <a:ext cx="280" cy="445"/>
                  </a:xfrm>
                  <a:custGeom>
                    <a:avLst/>
                    <a:gdLst>
                      <a:gd name="T0" fmla="*/ 0 w 280"/>
                      <a:gd name="T1" fmla="*/ 0 h 445"/>
                      <a:gd name="T2" fmla="*/ 280 w 280"/>
                      <a:gd name="T3" fmla="*/ 162 h 445"/>
                      <a:gd name="T4" fmla="*/ 280 w 280"/>
                      <a:gd name="T5" fmla="*/ 445 h 445"/>
                      <a:gd name="T6" fmla="*/ 0 w 280"/>
                      <a:gd name="T7" fmla="*/ 284 h 445"/>
                      <a:gd name="T8" fmla="*/ 0 w 280"/>
                      <a:gd name="T9" fmla="*/ 0 h 445"/>
                      <a:gd name="T10" fmla="*/ 0 60000 65536"/>
                      <a:gd name="T11" fmla="*/ 0 60000 65536"/>
                      <a:gd name="T12" fmla="*/ 0 60000 65536"/>
                      <a:gd name="T13" fmla="*/ 0 60000 65536"/>
                      <a:gd name="T14" fmla="*/ 0 60000 65536"/>
                      <a:gd name="T15" fmla="*/ 0 w 280"/>
                      <a:gd name="T16" fmla="*/ 0 h 445"/>
                      <a:gd name="T17" fmla="*/ 280 w 280"/>
                      <a:gd name="T18" fmla="*/ 445 h 445"/>
                    </a:gdLst>
                    <a:ahLst/>
                    <a:cxnLst>
                      <a:cxn ang="T10">
                        <a:pos x="T0" y="T1"/>
                      </a:cxn>
                      <a:cxn ang="T11">
                        <a:pos x="T2" y="T3"/>
                      </a:cxn>
                      <a:cxn ang="T12">
                        <a:pos x="T4" y="T5"/>
                      </a:cxn>
                      <a:cxn ang="T13">
                        <a:pos x="T6" y="T7"/>
                      </a:cxn>
                      <a:cxn ang="T14">
                        <a:pos x="T8" y="T9"/>
                      </a:cxn>
                    </a:cxnLst>
                    <a:rect l="T15" t="T16" r="T17" b="T18"/>
                    <a:pathLst>
                      <a:path w="280" h="445">
                        <a:moveTo>
                          <a:pt x="0" y="0"/>
                        </a:moveTo>
                        <a:lnTo>
                          <a:pt x="280" y="162"/>
                        </a:lnTo>
                        <a:lnTo>
                          <a:pt x="280" y="445"/>
                        </a:lnTo>
                        <a:lnTo>
                          <a:pt x="0" y="284"/>
                        </a:lnTo>
                        <a:lnTo>
                          <a:pt x="0" y="0"/>
                        </a:lnTo>
                        <a:close/>
                      </a:path>
                    </a:pathLst>
                  </a:custGeom>
                  <a:solidFill>
                    <a:srgbClr val="CCCCCC"/>
                  </a:solidFill>
                  <a:ln w="9525">
                    <a:noFill/>
                    <a:round/>
                    <a:headEnd/>
                    <a:tailEnd/>
                  </a:ln>
                </p:spPr>
                <p:txBody>
                  <a:bodyPr/>
                  <a:lstStyle/>
                  <a:p>
                    <a:pPr algn="ctr"/>
                    <a:endParaRPr lang="en-GB"/>
                  </a:p>
                </p:txBody>
              </p:sp>
              <p:sp>
                <p:nvSpPr>
                  <p:cNvPr id="442456" name="Freeform 112"/>
                  <p:cNvSpPr>
                    <a:spLocks/>
                  </p:cNvSpPr>
                  <p:nvPr/>
                </p:nvSpPr>
                <p:spPr bwMode="auto">
                  <a:xfrm>
                    <a:off x="4815" y="2153"/>
                    <a:ext cx="246" cy="383"/>
                  </a:xfrm>
                  <a:custGeom>
                    <a:avLst/>
                    <a:gdLst>
                      <a:gd name="T0" fmla="*/ 0 w 246"/>
                      <a:gd name="T1" fmla="*/ 0 h 383"/>
                      <a:gd name="T2" fmla="*/ 246 w 246"/>
                      <a:gd name="T3" fmla="*/ 142 h 383"/>
                      <a:gd name="T4" fmla="*/ 246 w 246"/>
                      <a:gd name="T5" fmla="*/ 383 h 383"/>
                      <a:gd name="T6" fmla="*/ 0 w 246"/>
                      <a:gd name="T7" fmla="*/ 242 h 383"/>
                      <a:gd name="T8" fmla="*/ 0 w 246"/>
                      <a:gd name="T9" fmla="*/ 0 h 383"/>
                      <a:gd name="T10" fmla="*/ 0 60000 65536"/>
                      <a:gd name="T11" fmla="*/ 0 60000 65536"/>
                      <a:gd name="T12" fmla="*/ 0 60000 65536"/>
                      <a:gd name="T13" fmla="*/ 0 60000 65536"/>
                      <a:gd name="T14" fmla="*/ 0 60000 65536"/>
                      <a:gd name="T15" fmla="*/ 0 w 246"/>
                      <a:gd name="T16" fmla="*/ 0 h 383"/>
                      <a:gd name="T17" fmla="*/ 246 w 246"/>
                      <a:gd name="T18" fmla="*/ 383 h 383"/>
                    </a:gdLst>
                    <a:ahLst/>
                    <a:cxnLst>
                      <a:cxn ang="T10">
                        <a:pos x="T0" y="T1"/>
                      </a:cxn>
                      <a:cxn ang="T11">
                        <a:pos x="T2" y="T3"/>
                      </a:cxn>
                      <a:cxn ang="T12">
                        <a:pos x="T4" y="T5"/>
                      </a:cxn>
                      <a:cxn ang="T13">
                        <a:pos x="T6" y="T7"/>
                      </a:cxn>
                      <a:cxn ang="T14">
                        <a:pos x="T8" y="T9"/>
                      </a:cxn>
                    </a:cxnLst>
                    <a:rect l="T15" t="T16" r="T17" b="T18"/>
                    <a:pathLst>
                      <a:path w="246" h="383">
                        <a:moveTo>
                          <a:pt x="0" y="0"/>
                        </a:moveTo>
                        <a:lnTo>
                          <a:pt x="246" y="142"/>
                        </a:lnTo>
                        <a:lnTo>
                          <a:pt x="246" y="383"/>
                        </a:lnTo>
                        <a:lnTo>
                          <a:pt x="0" y="242"/>
                        </a:lnTo>
                        <a:lnTo>
                          <a:pt x="0" y="0"/>
                        </a:lnTo>
                        <a:close/>
                      </a:path>
                    </a:pathLst>
                  </a:custGeom>
                  <a:solidFill>
                    <a:srgbClr val="678BA8"/>
                  </a:solidFill>
                  <a:ln w="9525">
                    <a:noFill/>
                    <a:round/>
                    <a:headEnd/>
                    <a:tailEnd/>
                  </a:ln>
                </p:spPr>
                <p:txBody>
                  <a:bodyPr/>
                  <a:lstStyle/>
                  <a:p>
                    <a:pPr algn="ctr"/>
                    <a:endParaRPr lang="en-GB"/>
                  </a:p>
                </p:txBody>
              </p:sp>
              <p:sp>
                <p:nvSpPr>
                  <p:cNvPr id="442457" name="Freeform 113"/>
                  <p:cNvSpPr>
                    <a:spLocks/>
                  </p:cNvSpPr>
                  <p:nvPr/>
                </p:nvSpPr>
                <p:spPr bwMode="auto">
                  <a:xfrm>
                    <a:off x="4815" y="2153"/>
                    <a:ext cx="246" cy="383"/>
                  </a:xfrm>
                  <a:custGeom>
                    <a:avLst/>
                    <a:gdLst>
                      <a:gd name="T0" fmla="*/ 4 w 246"/>
                      <a:gd name="T1" fmla="*/ 2 h 383"/>
                      <a:gd name="T2" fmla="*/ 4 w 246"/>
                      <a:gd name="T3" fmla="*/ 240 h 383"/>
                      <a:gd name="T4" fmla="*/ 246 w 246"/>
                      <a:gd name="T5" fmla="*/ 377 h 383"/>
                      <a:gd name="T6" fmla="*/ 246 w 246"/>
                      <a:gd name="T7" fmla="*/ 383 h 383"/>
                      <a:gd name="T8" fmla="*/ 0 w 246"/>
                      <a:gd name="T9" fmla="*/ 242 h 383"/>
                      <a:gd name="T10" fmla="*/ 0 w 246"/>
                      <a:gd name="T11" fmla="*/ 0 h 383"/>
                      <a:gd name="T12" fmla="*/ 4 w 246"/>
                      <a:gd name="T13" fmla="*/ 2 h 383"/>
                      <a:gd name="T14" fmla="*/ 0 60000 65536"/>
                      <a:gd name="T15" fmla="*/ 0 60000 65536"/>
                      <a:gd name="T16" fmla="*/ 0 60000 65536"/>
                      <a:gd name="T17" fmla="*/ 0 60000 65536"/>
                      <a:gd name="T18" fmla="*/ 0 60000 65536"/>
                      <a:gd name="T19" fmla="*/ 0 60000 65536"/>
                      <a:gd name="T20" fmla="*/ 0 60000 65536"/>
                      <a:gd name="T21" fmla="*/ 0 w 246"/>
                      <a:gd name="T22" fmla="*/ 0 h 383"/>
                      <a:gd name="T23" fmla="*/ 246 w 246"/>
                      <a:gd name="T24" fmla="*/ 383 h 3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 h="383">
                        <a:moveTo>
                          <a:pt x="4" y="2"/>
                        </a:moveTo>
                        <a:lnTo>
                          <a:pt x="4" y="240"/>
                        </a:lnTo>
                        <a:lnTo>
                          <a:pt x="246" y="377"/>
                        </a:lnTo>
                        <a:lnTo>
                          <a:pt x="246" y="383"/>
                        </a:lnTo>
                        <a:lnTo>
                          <a:pt x="0" y="242"/>
                        </a:lnTo>
                        <a:lnTo>
                          <a:pt x="0" y="0"/>
                        </a:lnTo>
                        <a:lnTo>
                          <a:pt x="4" y="2"/>
                        </a:lnTo>
                        <a:close/>
                      </a:path>
                    </a:pathLst>
                  </a:custGeom>
                  <a:solidFill>
                    <a:srgbClr val="FFFFFF"/>
                  </a:solidFill>
                  <a:ln w="9525">
                    <a:noFill/>
                    <a:round/>
                    <a:headEnd/>
                    <a:tailEnd/>
                  </a:ln>
                </p:spPr>
                <p:txBody>
                  <a:bodyPr/>
                  <a:lstStyle/>
                  <a:p>
                    <a:pPr algn="ctr"/>
                    <a:endParaRPr lang="en-GB"/>
                  </a:p>
                </p:txBody>
              </p:sp>
              <p:sp>
                <p:nvSpPr>
                  <p:cNvPr id="442458" name="Freeform 114"/>
                  <p:cNvSpPr>
                    <a:spLocks/>
                  </p:cNvSpPr>
                  <p:nvPr/>
                </p:nvSpPr>
                <p:spPr bwMode="auto">
                  <a:xfrm>
                    <a:off x="4797" y="2113"/>
                    <a:ext cx="300" cy="170"/>
                  </a:xfrm>
                  <a:custGeom>
                    <a:avLst/>
                    <a:gdLst>
                      <a:gd name="T0" fmla="*/ 28 w 300"/>
                      <a:gd name="T1" fmla="*/ 0 h 170"/>
                      <a:gd name="T2" fmla="*/ 300 w 300"/>
                      <a:gd name="T3" fmla="*/ 158 h 170"/>
                      <a:gd name="T4" fmla="*/ 280 w 300"/>
                      <a:gd name="T5" fmla="*/ 170 h 170"/>
                      <a:gd name="T6" fmla="*/ 0 w 300"/>
                      <a:gd name="T7" fmla="*/ 8 h 170"/>
                      <a:gd name="T8" fmla="*/ 10 w 300"/>
                      <a:gd name="T9" fmla="*/ 2 h 170"/>
                      <a:gd name="T10" fmla="*/ 20 w 300"/>
                      <a:gd name="T11" fmla="*/ 0 h 170"/>
                      <a:gd name="T12" fmla="*/ 24 w 300"/>
                      <a:gd name="T13" fmla="*/ 0 h 170"/>
                      <a:gd name="T14" fmla="*/ 28 w 300"/>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170"/>
                      <a:gd name="T26" fmla="*/ 300 w 300"/>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170">
                        <a:moveTo>
                          <a:pt x="28" y="0"/>
                        </a:moveTo>
                        <a:lnTo>
                          <a:pt x="300" y="158"/>
                        </a:lnTo>
                        <a:lnTo>
                          <a:pt x="280" y="170"/>
                        </a:lnTo>
                        <a:lnTo>
                          <a:pt x="0" y="8"/>
                        </a:lnTo>
                        <a:lnTo>
                          <a:pt x="10" y="2"/>
                        </a:lnTo>
                        <a:lnTo>
                          <a:pt x="20" y="0"/>
                        </a:lnTo>
                        <a:lnTo>
                          <a:pt x="24" y="0"/>
                        </a:lnTo>
                        <a:lnTo>
                          <a:pt x="28" y="0"/>
                        </a:lnTo>
                        <a:close/>
                      </a:path>
                    </a:pathLst>
                  </a:custGeom>
                  <a:solidFill>
                    <a:srgbClr val="E3E3E2"/>
                  </a:solidFill>
                  <a:ln w="9525">
                    <a:noFill/>
                    <a:round/>
                    <a:headEnd/>
                    <a:tailEnd/>
                  </a:ln>
                </p:spPr>
                <p:txBody>
                  <a:bodyPr/>
                  <a:lstStyle/>
                  <a:p>
                    <a:pPr algn="ctr"/>
                    <a:endParaRPr lang="en-GB"/>
                  </a:p>
                </p:txBody>
              </p:sp>
              <p:sp>
                <p:nvSpPr>
                  <p:cNvPr id="442459" name="Freeform 115"/>
                  <p:cNvSpPr>
                    <a:spLocks/>
                  </p:cNvSpPr>
                  <p:nvPr/>
                </p:nvSpPr>
                <p:spPr bwMode="auto">
                  <a:xfrm>
                    <a:off x="5077" y="2271"/>
                    <a:ext cx="20" cy="295"/>
                  </a:xfrm>
                  <a:custGeom>
                    <a:avLst/>
                    <a:gdLst>
                      <a:gd name="T0" fmla="*/ 0 w 20"/>
                      <a:gd name="T1" fmla="*/ 295 h 295"/>
                      <a:gd name="T2" fmla="*/ 0 w 20"/>
                      <a:gd name="T3" fmla="*/ 12 h 295"/>
                      <a:gd name="T4" fmla="*/ 20 w 20"/>
                      <a:gd name="T5" fmla="*/ 0 h 295"/>
                      <a:gd name="T6" fmla="*/ 20 w 20"/>
                      <a:gd name="T7" fmla="*/ 271 h 295"/>
                      <a:gd name="T8" fmla="*/ 20 w 20"/>
                      <a:gd name="T9" fmla="*/ 273 h 295"/>
                      <a:gd name="T10" fmla="*/ 14 w 20"/>
                      <a:gd name="T11" fmla="*/ 283 h 295"/>
                      <a:gd name="T12" fmla="*/ 8 w 20"/>
                      <a:gd name="T13" fmla="*/ 289 h 295"/>
                      <a:gd name="T14" fmla="*/ 0 w 20"/>
                      <a:gd name="T15" fmla="*/ 295 h 295"/>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295"/>
                      <a:gd name="T26" fmla="*/ 20 w 20"/>
                      <a:gd name="T27" fmla="*/ 295 h 2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295">
                        <a:moveTo>
                          <a:pt x="0" y="295"/>
                        </a:moveTo>
                        <a:lnTo>
                          <a:pt x="0" y="12"/>
                        </a:lnTo>
                        <a:lnTo>
                          <a:pt x="20" y="0"/>
                        </a:lnTo>
                        <a:lnTo>
                          <a:pt x="20" y="271"/>
                        </a:lnTo>
                        <a:lnTo>
                          <a:pt x="20" y="273"/>
                        </a:lnTo>
                        <a:lnTo>
                          <a:pt x="14" y="283"/>
                        </a:lnTo>
                        <a:lnTo>
                          <a:pt x="8" y="289"/>
                        </a:lnTo>
                        <a:lnTo>
                          <a:pt x="0" y="295"/>
                        </a:lnTo>
                        <a:close/>
                      </a:path>
                    </a:pathLst>
                  </a:custGeom>
                  <a:solidFill>
                    <a:srgbClr val="666666"/>
                  </a:solidFill>
                  <a:ln w="9525">
                    <a:noFill/>
                    <a:round/>
                    <a:headEnd/>
                    <a:tailEnd/>
                  </a:ln>
                </p:spPr>
                <p:txBody>
                  <a:bodyPr/>
                  <a:lstStyle/>
                  <a:p>
                    <a:pPr algn="ctr"/>
                    <a:endParaRPr lang="en-GB"/>
                  </a:p>
                </p:txBody>
              </p:sp>
              <p:sp>
                <p:nvSpPr>
                  <p:cNvPr id="442460" name="Freeform 116"/>
                  <p:cNvSpPr>
                    <a:spLocks/>
                  </p:cNvSpPr>
                  <p:nvPr/>
                </p:nvSpPr>
                <p:spPr bwMode="auto">
                  <a:xfrm>
                    <a:off x="5113" y="2259"/>
                    <a:ext cx="355" cy="501"/>
                  </a:xfrm>
                  <a:custGeom>
                    <a:avLst/>
                    <a:gdLst>
                      <a:gd name="T0" fmla="*/ 221 w 355"/>
                      <a:gd name="T1" fmla="*/ 2 h 501"/>
                      <a:gd name="T2" fmla="*/ 10 w 355"/>
                      <a:gd name="T3" fmla="*/ 124 h 501"/>
                      <a:gd name="T4" fmla="*/ 6 w 355"/>
                      <a:gd name="T5" fmla="*/ 128 h 501"/>
                      <a:gd name="T6" fmla="*/ 2 w 355"/>
                      <a:gd name="T7" fmla="*/ 132 h 501"/>
                      <a:gd name="T8" fmla="*/ 0 w 355"/>
                      <a:gd name="T9" fmla="*/ 136 h 501"/>
                      <a:gd name="T10" fmla="*/ 0 w 355"/>
                      <a:gd name="T11" fmla="*/ 142 h 501"/>
                      <a:gd name="T12" fmla="*/ 0 w 355"/>
                      <a:gd name="T13" fmla="*/ 421 h 501"/>
                      <a:gd name="T14" fmla="*/ 0 w 355"/>
                      <a:gd name="T15" fmla="*/ 425 h 501"/>
                      <a:gd name="T16" fmla="*/ 2 w 355"/>
                      <a:gd name="T17" fmla="*/ 431 h 501"/>
                      <a:gd name="T18" fmla="*/ 6 w 355"/>
                      <a:gd name="T19" fmla="*/ 435 h 501"/>
                      <a:gd name="T20" fmla="*/ 10 w 355"/>
                      <a:gd name="T21" fmla="*/ 439 h 501"/>
                      <a:gd name="T22" fmla="*/ 113 w 355"/>
                      <a:gd name="T23" fmla="*/ 499 h 501"/>
                      <a:gd name="T24" fmla="*/ 117 w 355"/>
                      <a:gd name="T25" fmla="*/ 501 h 501"/>
                      <a:gd name="T26" fmla="*/ 123 w 355"/>
                      <a:gd name="T27" fmla="*/ 501 h 501"/>
                      <a:gd name="T28" fmla="*/ 129 w 355"/>
                      <a:gd name="T29" fmla="*/ 501 h 501"/>
                      <a:gd name="T30" fmla="*/ 135 w 355"/>
                      <a:gd name="T31" fmla="*/ 499 h 501"/>
                      <a:gd name="T32" fmla="*/ 345 w 355"/>
                      <a:gd name="T33" fmla="*/ 377 h 501"/>
                      <a:gd name="T34" fmla="*/ 349 w 355"/>
                      <a:gd name="T35" fmla="*/ 373 h 501"/>
                      <a:gd name="T36" fmla="*/ 353 w 355"/>
                      <a:gd name="T37" fmla="*/ 369 h 501"/>
                      <a:gd name="T38" fmla="*/ 355 w 355"/>
                      <a:gd name="T39" fmla="*/ 363 h 501"/>
                      <a:gd name="T40" fmla="*/ 355 w 355"/>
                      <a:gd name="T41" fmla="*/ 359 h 501"/>
                      <a:gd name="T42" fmla="*/ 355 w 355"/>
                      <a:gd name="T43" fmla="*/ 80 h 501"/>
                      <a:gd name="T44" fmla="*/ 355 w 355"/>
                      <a:gd name="T45" fmla="*/ 74 h 501"/>
                      <a:gd name="T46" fmla="*/ 353 w 355"/>
                      <a:gd name="T47" fmla="*/ 70 h 501"/>
                      <a:gd name="T48" fmla="*/ 349 w 355"/>
                      <a:gd name="T49" fmla="*/ 66 h 501"/>
                      <a:gd name="T50" fmla="*/ 345 w 355"/>
                      <a:gd name="T51" fmla="*/ 62 h 501"/>
                      <a:gd name="T52" fmla="*/ 241 w 355"/>
                      <a:gd name="T53" fmla="*/ 2 h 501"/>
                      <a:gd name="T54" fmla="*/ 237 w 355"/>
                      <a:gd name="T55" fmla="*/ 0 h 501"/>
                      <a:gd name="T56" fmla="*/ 231 w 355"/>
                      <a:gd name="T57" fmla="*/ 0 h 501"/>
                      <a:gd name="T58" fmla="*/ 225 w 355"/>
                      <a:gd name="T59" fmla="*/ 0 h 501"/>
                      <a:gd name="T60" fmla="*/ 221 w 355"/>
                      <a:gd name="T61" fmla="*/ 2 h 501"/>
                      <a:gd name="T62" fmla="*/ 117 w 355"/>
                      <a:gd name="T63" fmla="*/ 491 h 501"/>
                      <a:gd name="T64" fmla="*/ 15 w 355"/>
                      <a:gd name="T65" fmla="*/ 431 h 501"/>
                      <a:gd name="T66" fmla="*/ 12 w 355"/>
                      <a:gd name="T67" fmla="*/ 427 h 501"/>
                      <a:gd name="T68" fmla="*/ 10 w 355"/>
                      <a:gd name="T69" fmla="*/ 421 h 501"/>
                      <a:gd name="T70" fmla="*/ 10 w 355"/>
                      <a:gd name="T71" fmla="*/ 142 h 501"/>
                      <a:gd name="T72" fmla="*/ 12 w 355"/>
                      <a:gd name="T73" fmla="*/ 136 h 501"/>
                      <a:gd name="T74" fmla="*/ 15 w 355"/>
                      <a:gd name="T75" fmla="*/ 132 h 501"/>
                      <a:gd name="T76" fmla="*/ 225 w 355"/>
                      <a:gd name="T77" fmla="*/ 10 h 501"/>
                      <a:gd name="T78" fmla="*/ 231 w 355"/>
                      <a:gd name="T79" fmla="*/ 8 h 501"/>
                      <a:gd name="T80" fmla="*/ 237 w 355"/>
                      <a:gd name="T81" fmla="*/ 10 h 501"/>
                      <a:gd name="T82" fmla="*/ 341 w 355"/>
                      <a:gd name="T83" fmla="*/ 70 h 501"/>
                      <a:gd name="T84" fmla="*/ 345 w 355"/>
                      <a:gd name="T85" fmla="*/ 74 h 501"/>
                      <a:gd name="T86" fmla="*/ 347 w 355"/>
                      <a:gd name="T87" fmla="*/ 80 h 501"/>
                      <a:gd name="T88" fmla="*/ 347 w 355"/>
                      <a:gd name="T89" fmla="*/ 359 h 501"/>
                      <a:gd name="T90" fmla="*/ 345 w 355"/>
                      <a:gd name="T91" fmla="*/ 363 h 501"/>
                      <a:gd name="T92" fmla="*/ 341 w 355"/>
                      <a:gd name="T93" fmla="*/ 369 h 501"/>
                      <a:gd name="T94" fmla="*/ 129 w 355"/>
                      <a:gd name="T95" fmla="*/ 491 h 501"/>
                      <a:gd name="T96" fmla="*/ 123 w 355"/>
                      <a:gd name="T97" fmla="*/ 491 h 501"/>
                      <a:gd name="T98" fmla="*/ 117 w 355"/>
                      <a:gd name="T99" fmla="*/ 491 h 501"/>
                      <a:gd name="T100" fmla="*/ 221 w 355"/>
                      <a:gd name="T101" fmla="*/ 2 h 5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5"/>
                      <a:gd name="T154" fmla="*/ 0 h 501"/>
                      <a:gd name="T155" fmla="*/ 355 w 355"/>
                      <a:gd name="T156" fmla="*/ 501 h 5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5" h="501">
                        <a:moveTo>
                          <a:pt x="221" y="2"/>
                        </a:moveTo>
                        <a:lnTo>
                          <a:pt x="10" y="124"/>
                        </a:lnTo>
                        <a:lnTo>
                          <a:pt x="6" y="128"/>
                        </a:lnTo>
                        <a:lnTo>
                          <a:pt x="2" y="132"/>
                        </a:lnTo>
                        <a:lnTo>
                          <a:pt x="0" y="136"/>
                        </a:lnTo>
                        <a:lnTo>
                          <a:pt x="0" y="142"/>
                        </a:lnTo>
                        <a:lnTo>
                          <a:pt x="0" y="421"/>
                        </a:lnTo>
                        <a:lnTo>
                          <a:pt x="0" y="425"/>
                        </a:lnTo>
                        <a:lnTo>
                          <a:pt x="2" y="431"/>
                        </a:lnTo>
                        <a:lnTo>
                          <a:pt x="6" y="435"/>
                        </a:lnTo>
                        <a:lnTo>
                          <a:pt x="10" y="439"/>
                        </a:lnTo>
                        <a:lnTo>
                          <a:pt x="113" y="499"/>
                        </a:lnTo>
                        <a:lnTo>
                          <a:pt x="117" y="501"/>
                        </a:lnTo>
                        <a:lnTo>
                          <a:pt x="123" y="501"/>
                        </a:lnTo>
                        <a:lnTo>
                          <a:pt x="129" y="501"/>
                        </a:lnTo>
                        <a:lnTo>
                          <a:pt x="135" y="499"/>
                        </a:lnTo>
                        <a:lnTo>
                          <a:pt x="345" y="377"/>
                        </a:lnTo>
                        <a:lnTo>
                          <a:pt x="349" y="373"/>
                        </a:lnTo>
                        <a:lnTo>
                          <a:pt x="353" y="369"/>
                        </a:lnTo>
                        <a:lnTo>
                          <a:pt x="355" y="363"/>
                        </a:lnTo>
                        <a:lnTo>
                          <a:pt x="355" y="359"/>
                        </a:lnTo>
                        <a:lnTo>
                          <a:pt x="355" y="80"/>
                        </a:lnTo>
                        <a:lnTo>
                          <a:pt x="355" y="74"/>
                        </a:lnTo>
                        <a:lnTo>
                          <a:pt x="353" y="70"/>
                        </a:lnTo>
                        <a:lnTo>
                          <a:pt x="349" y="66"/>
                        </a:lnTo>
                        <a:lnTo>
                          <a:pt x="345" y="62"/>
                        </a:lnTo>
                        <a:lnTo>
                          <a:pt x="241" y="2"/>
                        </a:lnTo>
                        <a:lnTo>
                          <a:pt x="237" y="0"/>
                        </a:lnTo>
                        <a:lnTo>
                          <a:pt x="231" y="0"/>
                        </a:lnTo>
                        <a:lnTo>
                          <a:pt x="225" y="0"/>
                        </a:lnTo>
                        <a:lnTo>
                          <a:pt x="221" y="2"/>
                        </a:lnTo>
                        <a:lnTo>
                          <a:pt x="117" y="491"/>
                        </a:lnTo>
                        <a:lnTo>
                          <a:pt x="15" y="431"/>
                        </a:lnTo>
                        <a:lnTo>
                          <a:pt x="12" y="427"/>
                        </a:lnTo>
                        <a:lnTo>
                          <a:pt x="10" y="421"/>
                        </a:lnTo>
                        <a:lnTo>
                          <a:pt x="10" y="142"/>
                        </a:lnTo>
                        <a:lnTo>
                          <a:pt x="12" y="136"/>
                        </a:lnTo>
                        <a:lnTo>
                          <a:pt x="15" y="132"/>
                        </a:lnTo>
                        <a:lnTo>
                          <a:pt x="225" y="10"/>
                        </a:lnTo>
                        <a:lnTo>
                          <a:pt x="231" y="8"/>
                        </a:lnTo>
                        <a:lnTo>
                          <a:pt x="237" y="10"/>
                        </a:lnTo>
                        <a:lnTo>
                          <a:pt x="341" y="70"/>
                        </a:lnTo>
                        <a:lnTo>
                          <a:pt x="345" y="74"/>
                        </a:lnTo>
                        <a:lnTo>
                          <a:pt x="347" y="80"/>
                        </a:lnTo>
                        <a:lnTo>
                          <a:pt x="347" y="359"/>
                        </a:lnTo>
                        <a:lnTo>
                          <a:pt x="345" y="363"/>
                        </a:lnTo>
                        <a:lnTo>
                          <a:pt x="341" y="369"/>
                        </a:lnTo>
                        <a:lnTo>
                          <a:pt x="129" y="491"/>
                        </a:lnTo>
                        <a:lnTo>
                          <a:pt x="123" y="491"/>
                        </a:lnTo>
                        <a:lnTo>
                          <a:pt x="117" y="491"/>
                        </a:lnTo>
                        <a:lnTo>
                          <a:pt x="221" y="2"/>
                        </a:lnTo>
                        <a:close/>
                      </a:path>
                    </a:pathLst>
                  </a:custGeom>
                  <a:solidFill>
                    <a:srgbClr val="333333"/>
                  </a:solidFill>
                  <a:ln w="9525">
                    <a:noFill/>
                    <a:round/>
                    <a:headEnd/>
                    <a:tailEnd/>
                  </a:ln>
                </p:spPr>
                <p:txBody>
                  <a:bodyPr/>
                  <a:lstStyle/>
                  <a:p>
                    <a:pPr algn="ctr"/>
                    <a:endParaRPr lang="en-GB"/>
                  </a:p>
                </p:txBody>
              </p:sp>
              <p:sp>
                <p:nvSpPr>
                  <p:cNvPr id="442461" name="Freeform 117"/>
                  <p:cNvSpPr>
                    <a:spLocks/>
                  </p:cNvSpPr>
                  <p:nvPr/>
                </p:nvSpPr>
                <p:spPr bwMode="auto">
                  <a:xfrm>
                    <a:off x="5117" y="2393"/>
                    <a:ext cx="119" cy="363"/>
                  </a:xfrm>
                  <a:custGeom>
                    <a:avLst/>
                    <a:gdLst>
                      <a:gd name="T0" fmla="*/ 119 w 119"/>
                      <a:gd name="T1" fmla="*/ 363 h 363"/>
                      <a:gd name="T2" fmla="*/ 119 w 119"/>
                      <a:gd name="T3" fmla="*/ 69 h 363"/>
                      <a:gd name="T4" fmla="*/ 4 w 119"/>
                      <a:gd name="T5" fmla="*/ 0 h 363"/>
                      <a:gd name="T6" fmla="*/ 0 w 119"/>
                      <a:gd name="T7" fmla="*/ 8 h 363"/>
                      <a:gd name="T8" fmla="*/ 0 w 119"/>
                      <a:gd name="T9" fmla="*/ 287 h 363"/>
                      <a:gd name="T10" fmla="*/ 4 w 119"/>
                      <a:gd name="T11" fmla="*/ 295 h 363"/>
                      <a:gd name="T12" fmla="*/ 8 w 119"/>
                      <a:gd name="T13" fmla="*/ 301 h 363"/>
                      <a:gd name="T14" fmla="*/ 111 w 119"/>
                      <a:gd name="T15" fmla="*/ 361 h 363"/>
                      <a:gd name="T16" fmla="*/ 119 w 119"/>
                      <a:gd name="T17" fmla="*/ 363 h 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
                      <a:gd name="T28" fmla="*/ 0 h 363"/>
                      <a:gd name="T29" fmla="*/ 119 w 119"/>
                      <a:gd name="T30" fmla="*/ 363 h 3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 h="363">
                        <a:moveTo>
                          <a:pt x="119" y="363"/>
                        </a:moveTo>
                        <a:lnTo>
                          <a:pt x="119" y="69"/>
                        </a:lnTo>
                        <a:lnTo>
                          <a:pt x="4" y="0"/>
                        </a:lnTo>
                        <a:lnTo>
                          <a:pt x="0" y="8"/>
                        </a:lnTo>
                        <a:lnTo>
                          <a:pt x="0" y="287"/>
                        </a:lnTo>
                        <a:lnTo>
                          <a:pt x="4" y="295"/>
                        </a:lnTo>
                        <a:lnTo>
                          <a:pt x="8" y="301"/>
                        </a:lnTo>
                        <a:lnTo>
                          <a:pt x="111" y="361"/>
                        </a:lnTo>
                        <a:lnTo>
                          <a:pt x="119" y="363"/>
                        </a:lnTo>
                        <a:close/>
                      </a:path>
                    </a:pathLst>
                  </a:custGeom>
                  <a:solidFill>
                    <a:srgbClr val="CCCCCC"/>
                  </a:solidFill>
                  <a:ln w="9525">
                    <a:noFill/>
                    <a:round/>
                    <a:headEnd/>
                    <a:tailEnd/>
                  </a:ln>
                </p:spPr>
                <p:txBody>
                  <a:bodyPr/>
                  <a:lstStyle/>
                  <a:p>
                    <a:pPr algn="ctr"/>
                    <a:endParaRPr lang="en-GB"/>
                  </a:p>
                </p:txBody>
              </p:sp>
              <p:sp>
                <p:nvSpPr>
                  <p:cNvPr id="442462" name="Freeform 118"/>
                  <p:cNvSpPr>
                    <a:spLocks/>
                  </p:cNvSpPr>
                  <p:nvPr/>
                </p:nvSpPr>
                <p:spPr bwMode="auto">
                  <a:xfrm>
                    <a:off x="5125" y="2425"/>
                    <a:ext cx="99" cy="165"/>
                  </a:xfrm>
                  <a:custGeom>
                    <a:avLst/>
                    <a:gdLst>
                      <a:gd name="T0" fmla="*/ 0 w 99"/>
                      <a:gd name="T1" fmla="*/ 0 h 165"/>
                      <a:gd name="T2" fmla="*/ 99 w 99"/>
                      <a:gd name="T3" fmla="*/ 57 h 165"/>
                      <a:gd name="T4" fmla="*/ 99 w 99"/>
                      <a:gd name="T5" fmla="*/ 165 h 165"/>
                      <a:gd name="T6" fmla="*/ 0 w 99"/>
                      <a:gd name="T7" fmla="*/ 109 h 165"/>
                      <a:gd name="T8" fmla="*/ 0 w 99"/>
                      <a:gd name="T9" fmla="*/ 0 h 165"/>
                      <a:gd name="T10" fmla="*/ 0 60000 65536"/>
                      <a:gd name="T11" fmla="*/ 0 60000 65536"/>
                      <a:gd name="T12" fmla="*/ 0 60000 65536"/>
                      <a:gd name="T13" fmla="*/ 0 60000 65536"/>
                      <a:gd name="T14" fmla="*/ 0 60000 65536"/>
                      <a:gd name="T15" fmla="*/ 0 w 99"/>
                      <a:gd name="T16" fmla="*/ 0 h 165"/>
                      <a:gd name="T17" fmla="*/ 99 w 99"/>
                      <a:gd name="T18" fmla="*/ 165 h 165"/>
                    </a:gdLst>
                    <a:ahLst/>
                    <a:cxnLst>
                      <a:cxn ang="T10">
                        <a:pos x="T0" y="T1"/>
                      </a:cxn>
                      <a:cxn ang="T11">
                        <a:pos x="T2" y="T3"/>
                      </a:cxn>
                      <a:cxn ang="T12">
                        <a:pos x="T4" y="T5"/>
                      </a:cxn>
                      <a:cxn ang="T13">
                        <a:pos x="T6" y="T7"/>
                      </a:cxn>
                      <a:cxn ang="T14">
                        <a:pos x="T8" y="T9"/>
                      </a:cxn>
                    </a:cxnLst>
                    <a:rect l="T15" t="T16" r="T17" b="T18"/>
                    <a:pathLst>
                      <a:path w="99" h="165">
                        <a:moveTo>
                          <a:pt x="0" y="0"/>
                        </a:moveTo>
                        <a:lnTo>
                          <a:pt x="99" y="57"/>
                        </a:lnTo>
                        <a:lnTo>
                          <a:pt x="99" y="165"/>
                        </a:lnTo>
                        <a:lnTo>
                          <a:pt x="0" y="109"/>
                        </a:lnTo>
                        <a:lnTo>
                          <a:pt x="0" y="0"/>
                        </a:lnTo>
                        <a:close/>
                      </a:path>
                    </a:pathLst>
                  </a:custGeom>
                  <a:solidFill>
                    <a:srgbClr val="666666"/>
                  </a:solidFill>
                  <a:ln w="9525">
                    <a:noFill/>
                    <a:round/>
                    <a:headEnd/>
                    <a:tailEnd/>
                  </a:ln>
                </p:spPr>
                <p:txBody>
                  <a:bodyPr/>
                  <a:lstStyle/>
                  <a:p>
                    <a:pPr algn="ctr"/>
                    <a:endParaRPr lang="en-GB"/>
                  </a:p>
                </p:txBody>
              </p:sp>
              <p:sp>
                <p:nvSpPr>
                  <p:cNvPr id="442463" name="Freeform 119"/>
                  <p:cNvSpPr>
                    <a:spLocks/>
                  </p:cNvSpPr>
                  <p:nvPr/>
                </p:nvSpPr>
                <p:spPr bwMode="auto">
                  <a:xfrm>
                    <a:off x="5125" y="2425"/>
                    <a:ext cx="99" cy="165"/>
                  </a:xfrm>
                  <a:custGeom>
                    <a:avLst/>
                    <a:gdLst>
                      <a:gd name="T0" fmla="*/ 3 w 99"/>
                      <a:gd name="T1" fmla="*/ 2 h 165"/>
                      <a:gd name="T2" fmla="*/ 3 w 99"/>
                      <a:gd name="T3" fmla="*/ 105 h 165"/>
                      <a:gd name="T4" fmla="*/ 99 w 99"/>
                      <a:gd name="T5" fmla="*/ 161 h 165"/>
                      <a:gd name="T6" fmla="*/ 99 w 99"/>
                      <a:gd name="T7" fmla="*/ 165 h 165"/>
                      <a:gd name="T8" fmla="*/ 0 w 99"/>
                      <a:gd name="T9" fmla="*/ 109 h 165"/>
                      <a:gd name="T10" fmla="*/ 0 w 99"/>
                      <a:gd name="T11" fmla="*/ 0 h 165"/>
                      <a:gd name="T12" fmla="*/ 3 w 99"/>
                      <a:gd name="T13" fmla="*/ 2 h 165"/>
                      <a:gd name="T14" fmla="*/ 0 60000 65536"/>
                      <a:gd name="T15" fmla="*/ 0 60000 65536"/>
                      <a:gd name="T16" fmla="*/ 0 60000 65536"/>
                      <a:gd name="T17" fmla="*/ 0 60000 65536"/>
                      <a:gd name="T18" fmla="*/ 0 60000 65536"/>
                      <a:gd name="T19" fmla="*/ 0 60000 65536"/>
                      <a:gd name="T20" fmla="*/ 0 60000 65536"/>
                      <a:gd name="T21" fmla="*/ 0 w 99"/>
                      <a:gd name="T22" fmla="*/ 0 h 165"/>
                      <a:gd name="T23" fmla="*/ 99 w 99"/>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65">
                        <a:moveTo>
                          <a:pt x="3" y="2"/>
                        </a:moveTo>
                        <a:lnTo>
                          <a:pt x="3" y="105"/>
                        </a:lnTo>
                        <a:lnTo>
                          <a:pt x="99" y="161"/>
                        </a:lnTo>
                        <a:lnTo>
                          <a:pt x="99" y="165"/>
                        </a:lnTo>
                        <a:lnTo>
                          <a:pt x="0" y="109"/>
                        </a:lnTo>
                        <a:lnTo>
                          <a:pt x="0" y="0"/>
                        </a:lnTo>
                        <a:lnTo>
                          <a:pt x="3" y="2"/>
                        </a:lnTo>
                        <a:close/>
                      </a:path>
                    </a:pathLst>
                  </a:custGeom>
                  <a:solidFill>
                    <a:srgbClr val="FFFFFF"/>
                  </a:solidFill>
                  <a:ln w="9525">
                    <a:noFill/>
                    <a:round/>
                    <a:headEnd/>
                    <a:tailEnd/>
                  </a:ln>
                </p:spPr>
                <p:txBody>
                  <a:bodyPr/>
                  <a:lstStyle/>
                  <a:p>
                    <a:pPr algn="ctr"/>
                    <a:endParaRPr lang="en-GB"/>
                  </a:p>
                </p:txBody>
              </p:sp>
              <p:sp>
                <p:nvSpPr>
                  <p:cNvPr id="442464" name="Freeform 120"/>
                  <p:cNvSpPr>
                    <a:spLocks/>
                  </p:cNvSpPr>
                  <p:nvPr/>
                </p:nvSpPr>
                <p:spPr bwMode="auto">
                  <a:xfrm>
                    <a:off x="5140" y="2455"/>
                    <a:ext cx="76" cy="43"/>
                  </a:xfrm>
                  <a:custGeom>
                    <a:avLst/>
                    <a:gdLst>
                      <a:gd name="T0" fmla="*/ 0 w 76"/>
                      <a:gd name="T1" fmla="*/ 0 h 43"/>
                      <a:gd name="T2" fmla="*/ 0 w 76"/>
                      <a:gd name="T3" fmla="*/ 2 h 43"/>
                      <a:gd name="T4" fmla="*/ 0 w 76"/>
                      <a:gd name="T5" fmla="*/ 4 h 43"/>
                      <a:gd name="T6" fmla="*/ 72 w 76"/>
                      <a:gd name="T7" fmla="*/ 43 h 43"/>
                      <a:gd name="T8" fmla="*/ 74 w 76"/>
                      <a:gd name="T9" fmla="*/ 43 h 43"/>
                      <a:gd name="T10" fmla="*/ 76 w 76"/>
                      <a:gd name="T11" fmla="*/ 41 h 43"/>
                      <a:gd name="T12" fmla="*/ 74 w 76"/>
                      <a:gd name="T13" fmla="*/ 39 h 43"/>
                      <a:gd name="T14" fmla="*/ 4 w 76"/>
                      <a:gd name="T15" fmla="*/ 0 h 43"/>
                      <a:gd name="T16" fmla="*/ 2 w 76"/>
                      <a:gd name="T17" fmla="*/ 0 h 43"/>
                      <a:gd name="T18" fmla="*/ 0 w 76"/>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43"/>
                      <a:gd name="T32" fmla="*/ 76 w 76"/>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43">
                        <a:moveTo>
                          <a:pt x="0" y="0"/>
                        </a:moveTo>
                        <a:lnTo>
                          <a:pt x="0" y="2"/>
                        </a:lnTo>
                        <a:lnTo>
                          <a:pt x="0" y="4"/>
                        </a:lnTo>
                        <a:lnTo>
                          <a:pt x="72" y="43"/>
                        </a:lnTo>
                        <a:lnTo>
                          <a:pt x="74" y="43"/>
                        </a:lnTo>
                        <a:lnTo>
                          <a:pt x="76" y="41"/>
                        </a:lnTo>
                        <a:lnTo>
                          <a:pt x="74" y="39"/>
                        </a:lnTo>
                        <a:lnTo>
                          <a:pt x="4" y="0"/>
                        </a:lnTo>
                        <a:lnTo>
                          <a:pt x="2" y="0"/>
                        </a:lnTo>
                        <a:lnTo>
                          <a:pt x="0" y="0"/>
                        </a:lnTo>
                        <a:close/>
                      </a:path>
                    </a:pathLst>
                  </a:custGeom>
                  <a:solidFill>
                    <a:srgbClr val="333333"/>
                  </a:solidFill>
                  <a:ln w="9525">
                    <a:noFill/>
                    <a:round/>
                    <a:headEnd/>
                    <a:tailEnd/>
                  </a:ln>
                </p:spPr>
                <p:txBody>
                  <a:bodyPr/>
                  <a:lstStyle/>
                  <a:p>
                    <a:pPr algn="ctr"/>
                    <a:endParaRPr lang="en-GB"/>
                  </a:p>
                </p:txBody>
              </p:sp>
              <p:sp>
                <p:nvSpPr>
                  <p:cNvPr id="442465" name="Freeform 121"/>
                  <p:cNvSpPr>
                    <a:spLocks/>
                  </p:cNvSpPr>
                  <p:nvPr/>
                </p:nvSpPr>
                <p:spPr bwMode="auto">
                  <a:xfrm>
                    <a:off x="5140" y="2482"/>
                    <a:ext cx="76" cy="44"/>
                  </a:xfrm>
                  <a:custGeom>
                    <a:avLst/>
                    <a:gdLst>
                      <a:gd name="T0" fmla="*/ 0 w 76"/>
                      <a:gd name="T1" fmla="*/ 0 h 44"/>
                      <a:gd name="T2" fmla="*/ 0 w 76"/>
                      <a:gd name="T3" fmla="*/ 2 h 44"/>
                      <a:gd name="T4" fmla="*/ 0 w 76"/>
                      <a:gd name="T5" fmla="*/ 4 h 44"/>
                      <a:gd name="T6" fmla="*/ 72 w 76"/>
                      <a:gd name="T7" fmla="*/ 44 h 44"/>
                      <a:gd name="T8" fmla="*/ 74 w 76"/>
                      <a:gd name="T9" fmla="*/ 44 h 44"/>
                      <a:gd name="T10" fmla="*/ 76 w 76"/>
                      <a:gd name="T11" fmla="*/ 42 h 44"/>
                      <a:gd name="T12" fmla="*/ 74 w 76"/>
                      <a:gd name="T13" fmla="*/ 40 h 44"/>
                      <a:gd name="T14" fmla="*/ 4 w 76"/>
                      <a:gd name="T15" fmla="*/ 0 h 44"/>
                      <a:gd name="T16" fmla="*/ 2 w 76"/>
                      <a:gd name="T17" fmla="*/ 0 h 44"/>
                      <a:gd name="T18" fmla="*/ 0 w 76"/>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44"/>
                      <a:gd name="T32" fmla="*/ 76 w 76"/>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44">
                        <a:moveTo>
                          <a:pt x="0" y="0"/>
                        </a:moveTo>
                        <a:lnTo>
                          <a:pt x="0" y="2"/>
                        </a:lnTo>
                        <a:lnTo>
                          <a:pt x="0" y="4"/>
                        </a:lnTo>
                        <a:lnTo>
                          <a:pt x="72" y="44"/>
                        </a:lnTo>
                        <a:lnTo>
                          <a:pt x="74" y="44"/>
                        </a:lnTo>
                        <a:lnTo>
                          <a:pt x="76" y="42"/>
                        </a:lnTo>
                        <a:lnTo>
                          <a:pt x="74" y="40"/>
                        </a:lnTo>
                        <a:lnTo>
                          <a:pt x="4" y="0"/>
                        </a:lnTo>
                        <a:lnTo>
                          <a:pt x="2" y="0"/>
                        </a:lnTo>
                        <a:lnTo>
                          <a:pt x="0" y="0"/>
                        </a:lnTo>
                        <a:close/>
                      </a:path>
                    </a:pathLst>
                  </a:custGeom>
                  <a:solidFill>
                    <a:srgbClr val="333333"/>
                  </a:solidFill>
                  <a:ln w="9525">
                    <a:noFill/>
                    <a:round/>
                    <a:headEnd/>
                    <a:tailEnd/>
                  </a:ln>
                </p:spPr>
                <p:txBody>
                  <a:bodyPr/>
                  <a:lstStyle/>
                  <a:p>
                    <a:pPr algn="ctr"/>
                    <a:endParaRPr lang="en-GB"/>
                  </a:p>
                </p:txBody>
              </p:sp>
              <p:sp>
                <p:nvSpPr>
                  <p:cNvPr id="442466" name="Freeform 122"/>
                  <p:cNvSpPr>
                    <a:spLocks/>
                  </p:cNvSpPr>
                  <p:nvPr/>
                </p:nvSpPr>
                <p:spPr bwMode="auto">
                  <a:xfrm>
                    <a:off x="5158" y="2578"/>
                    <a:ext cx="26" cy="34"/>
                  </a:xfrm>
                  <a:custGeom>
                    <a:avLst/>
                    <a:gdLst>
                      <a:gd name="T0" fmla="*/ 26 w 26"/>
                      <a:gd name="T1" fmla="*/ 24 h 34"/>
                      <a:gd name="T2" fmla="*/ 26 w 26"/>
                      <a:gd name="T3" fmla="*/ 30 h 34"/>
                      <a:gd name="T4" fmla="*/ 22 w 26"/>
                      <a:gd name="T5" fmla="*/ 32 h 34"/>
                      <a:gd name="T6" fmla="*/ 18 w 26"/>
                      <a:gd name="T7" fmla="*/ 34 h 34"/>
                      <a:gd name="T8" fmla="*/ 14 w 26"/>
                      <a:gd name="T9" fmla="*/ 32 h 34"/>
                      <a:gd name="T10" fmla="*/ 8 w 26"/>
                      <a:gd name="T11" fmla="*/ 28 h 34"/>
                      <a:gd name="T12" fmla="*/ 4 w 26"/>
                      <a:gd name="T13" fmla="*/ 22 h 34"/>
                      <a:gd name="T14" fmla="*/ 2 w 26"/>
                      <a:gd name="T15" fmla="*/ 16 h 34"/>
                      <a:gd name="T16" fmla="*/ 0 w 26"/>
                      <a:gd name="T17" fmla="*/ 10 h 34"/>
                      <a:gd name="T18" fmla="*/ 2 w 26"/>
                      <a:gd name="T19" fmla="*/ 4 h 34"/>
                      <a:gd name="T20" fmla="*/ 4 w 26"/>
                      <a:gd name="T21" fmla="*/ 0 h 34"/>
                      <a:gd name="T22" fmla="*/ 8 w 26"/>
                      <a:gd name="T23" fmla="*/ 0 h 34"/>
                      <a:gd name="T24" fmla="*/ 14 w 26"/>
                      <a:gd name="T25" fmla="*/ 2 h 34"/>
                      <a:gd name="T26" fmla="*/ 18 w 26"/>
                      <a:gd name="T27" fmla="*/ 6 h 34"/>
                      <a:gd name="T28" fmla="*/ 22 w 26"/>
                      <a:gd name="T29" fmla="*/ 12 h 34"/>
                      <a:gd name="T30" fmla="*/ 26 w 26"/>
                      <a:gd name="T31" fmla="*/ 18 h 34"/>
                      <a:gd name="T32" fmla="*/ 26 w 26"/>
                      <a:gd name="T33" fmla="*/ 2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4"/>
                      <a:gd name="T53" fmla="*/ 26 w 26"/>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4">
                        <a:moveTo>
                          <a:pt x="26" y="24"/>
                        </a:moveTo>
                        <a:lnTo>
                          <a:pt x="26" y="30"/>
                        </a:lnTo>
                        <a:lnTo>
                          <a:pt x="22" y="32"/>
                        </a:lnTo>
                        <a:lnTo>
                          <a:pt x="18" y="34"/>
                        </a:lnTo>
                        <a:lnTo>
                          <a:pt x="14" y="32"/>
                        </a:lnTo>
                        <a:lnTo>
                          <a:pt x="8" y="28"/>
                        </a:lnTo>
                        <a:lnTo>
                          <a:pt x="4" y="22"/>
                        </a:lnTo>
                        <a:lnTo>
                          <a:pt x="2" y="16"/>
                        </a:lnTo>
                        <a:lnTo>
                          <a:pt x="0" y="10"/>
                        </a:lnTo>
                        <a:lnTo>
                          <a:pt x="2" y="4"/>
                        </a:lnTo>
                        <a:lnTo>
                          <a:pt x="4" y="0"/>
                        </a:lnTo>
                        <a:lnTo>
                          <a:pt x="8" y="0"/>
                        </a:lnTo>
                        <a:lnTo>
                          <a:pt x="14" y="2"/>
                        </a:lnTo>
                        <a:lnTo>
                          <a:pt x="18" y="6"/>
                        </a:lnTo>
                        <a:lnTo>
                          <a:pt x="22" y="12"/>
                        </a:lnTo>
                        <a:lnTo>
                          <a:pt x="26" y="18"/>
                        </a:lnTo>
                        <a:lnTo>
                          <a:pt x="26" y="24"/>
                        </a:lnTo>
                        <a:close/>
                      </a:path>
                    </a:pathLst>
                  </a:custGeom>
                  <a:solidFill>
                    <a:srgbClr val="333333"/>
                  </a:solidFill>
                  <a:ln w="9525">
                    <a:noFill/>
                    <a:round/>
                    <a:headEnd/>
                    <a:tailEnd/>
                  </a:ln>
                </p:spPr>
                <p:txBody>
                  <a:bodyPr/>
                  <a:lstStyle/>
                  <a:p>
                    <a:pPr algn="ctr"/>
                    <a:endParaRPr lang="en-GB"/>
                  </a:p>
                </p:txBody>
              </p:sp>
              <p:sp>
                <p:nvSpPr>
                  <p:cNvPr id="442467" name="Freeform 123"/>
                  <p:cNvSpPr>
                    <a:spLocks/>
                  </p:cNvSpPr>
                  <p:nvPr/>
                </p:nvSpPr>
                <p:spPr bwMode="auto">
                  <a:xfrm>
                    <a:off x="5136" y="2666"/>
                    <a:ext cx="80" cy="56"/>
                  </a:xfrm>
                  <a:custGeom>
                    <a:avLst/>
                    <a:gdLst>
                      <a:gd name="T0" fmla="*/ 6 w 80"/>
                      <a:gd name="T1" fmla="*/ 2 h 56"/>
                      <a:gd name="T2" fmla="*/ 4 w 80"/>
                      <a:gd name="T3" fmla="*/ 0 h 56"/>
                      <a:gd name="T4" fmla="*/ 2 w 80"/>
                      <a:gd name="T5" fmla="*/ 0 h 56"/>
                      <a:gd name="T6" fmla="*/ 0 w 80"/>
                      <a:gd name="T7" fmla="*/ 2 h 56"/>
                      <a:gd name="T8" fmla="*/ 0 w 80"/>
                      <a:gd name="T9" fmla="*/ 6 h 56"/>
                      <a:gd name="T10" fmla="*/ 2 w 80"/>
                      <a:gd name="T11" fmla="*/ 12 h 56"/>
                      <a:gd name="T12" fmla="*/ 6 w 80"/>
                      <a:gd name="T13" fmla="*/ 18 h 56"/>
                      <a:gd name="T14" fmla="*/ 72 w 80"/>
                      <a:gd name="T15" fmla="*/ 56 h 56"/>
                      <a:gd name="T16" fmla="*/ 76 w 80"/>
                      <a:gd name="T17" fmla="*/ 56 h 56"/>
                      <a:gd name="T18" fmla="*/ 78 w 80"/>
                      <a:gd name="T19" fmla="*/ 56 h 56"/>
                      <a:gd name="T20" fmla="*/ 80 w 80"/>
                      <a:gd name="T21" fmla="*/ 54 h 56"/>
                      <a:gd name="T22" fmla="*/ 80 w 80"/>
                      <a:gd name="T23" fmla="*/ 52 h 56"/>
                      <a:gd name="T24" fmla="*/ 78 w 80"/>
                      <a:gd name="T25" fmla="*/ 44 h 56"/>
                      <a:gd name="T26" fmla="*/ 72 w 80"/>
                      <a:gd name="T27" fmla="*/ 40 h 56"/>
                      <a:gd name="T28" fmla="*/ 6 w 80"/>
                      <a:gd name="T29" fmla="*/ 2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
                      <a:gd name="T46" fmla="*/ 0 h 56"/>
                      <a:gd name="T47" fmla="*/ 80 w 80"/>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 h="56">
                        <a:moveTo>
                          <a:pt x="6" y="2"/>
                        </a:moveTo>
                        <a:lnTo>
                          <a:pt x="4" y="0"/>
                        </a:lnTo>
                        <a:lnTo>
                          <a:pt x="2" y="0"/>
                        </a:lnTo>
                        <a:lnTo>
                          <a:pt x="0" y="2"/>
                        </a:lnTo>
                        <a:lnTo>
                          <a:pt x="0" y="6"/>
                        </a:lnTo>
                        <a:lnTo>
                          <a:pt x="2" y="12"/>
                        </a:lnTo>
                        <a:lnTo>
                          <a:pt x="6" y="18"/>
                        </a:lnTo>
                        <a:lnTo>
                          <a:pt x="72" y="56"/>
                        </a:lnTo>
                        <a:lnTo>
                          <a:pt x="76" y="56"/>
                        </a:lnTo>
                        <a:lnTo>
                          <a:pt x="78" y="56"/>
                        </a:lnTo>
                        <a:lnTo>
                          <a:pt x="80" y="54"/>
                        </a:lnTo>
                        <a:lnTo>
                          <a:pt x="80" y="52"/>
                        </a:lnTo>
                        <a:lnTo>
                          <a:pt x="78" y="44"/>
                        </a:lnTo>
                        <a:lnTo>
                          <a:pt x="72" y="40"/>
                        </a:lnTo>
                        <a:lnTo>
                          <a:pt x="6" y="2"/>
                        </a:lnTo>
                        <a:close/>
                      </a:path>
                    </a:pathLst>
                  </a:custGeom>
                  <a:solidFill>
                    <a:srgbClr val="666666"/>
                  </a:solidFill>
                  <a:ln w="9525">
                    <a:noFill/>
                    <a:round/>
                    <a:headEnd/>
                    <a:tailEnd/>
                  </a:ln>
                </p:spPr>
                <p:txBody>
                  <a:bodyPr/>
                  <a:lstStyle/>
                  <a:p>
                    <a:pPr algn="ctr"/>
                    <a:endParaRPr lang="en-GB"/>
                  </a:p>
                </p:txBody>
              </p:sp>
              <p:sp>
                <p:nvSpPr>
                  <p:cNvPr id="442468" name="Freeform 124"/>
                  <p:cNvSpPr>
                    <a:spLocks/>
                  </p:cNvSpPr>
                  <p:nvPr/>
                </p:nvSpPr>
                <p:spPr bwMode="auto">
                  <a:xfrm>
                    <a:off x="5121" y="2263"/>
                    <a:ext cx="341" cy="199"/>
                  </a:xfrm>
                  <a:custGeom>
                    <a:avLst/>
                    <a:gdLst>
                      <a:gd name="T0" fmla="*/ 335 w 341"/>
                      <a:gd name="T1" fmla="*/ 62 h 199"/>
                      <a:gd name="T2" fmla="*/ 231 w 341"/>
                      <a:gd name="T3" fmla="*/ 2 h 199"/>
                      <a:gd name="T4" fmla="*/ 223 w 341"/>
                      <a:gd name="T5" fmla="*/ 0 h 199"/>
                      <a:gd name="T6" fmla="*/ 215 w 341"/>
                      <a:gd name="T7" fmla="*/ 2 h 199"/>
                      <a:gd name="T8" fmla="*/ 4 w 341"/>
                      <a:gd name="T9" fmla="*/ 124 h 199"/>
                      <a:gd name="T10" fmla="*/ 0 w 341"/>
                      <a:gd name="T11" fmla="*/ 130 h 199"/>
                      <a:gd name="T12" fmla="*/ 115 w 341"/>
                      <a:gd name="T13" fmla="*/ 199 h 199"/>
                      <a:gd name="T14" fmla="*/ 341 w 341"/>
                      <a:gd name="T15" fmla="*/ 68 h 199"/>
                      <a:gd name="T16" fmla="*/ 335 w 341"/>
                      <a:gd name="T17" fmla="*/ 62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1"/>
                      <a:gd name="T28" fmla="*/ 0 h 199"/>
                      <a:gd name="T29" fmla="*/ 341 w 341"/>
                      <a:gd name="T30" fmla="*/ 199 h 1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1" h="199">
                        <a:moveTo>
                          <a:pt x="335" y="62"/>
                        </a:moveTo>
                        <a:lnTo>
                          <a:pt x="231" y="2"/>
                        </a:lnTo>
                        <a:lnTo>
                          <a:pt x="223" y="0"/>
                        </a:lnTo>
                        <a:lnTo>
                          <a:pt x="215" y="2"/>
                        </a:lnTo>
                        <a:lnTo>
                          <a:pt x="4" y="124"/>
                        </a:lnTo>
                        <a:lnTo>
                          <a:pt x="0" y="130"/>
                        </a:lnTo>
                        <a:lnTo>
                          <a:pt x="115" y="199"/>
                        </a:lnTo>
                        <a:lnTo>
                          <a:pt x="341" y="68"/>
                        </a:lnTo>
                        <a:lnTo>
                          <a:pt x="335" y="62"/>
                        </a:lnTo>
                        <a:close/>
                      </a:path>
                    </a:pathLst>
                  </a:custGeom>
                  <a:solidFill>
                    <a:srgbClr val="E3E3E2"/>
                  </a:solidFill>
                  <a:ln w="9525">
                    <a:noFill/>
                    <a:round/>
                    <a:headEnd/>
                    <a:tailEnd/>
                  </a:ln>
                </p:spPr>
                <p:txBody>
                  <a:bodyPr/>
                  <a:lstStyle/>
                  <a:p>
                    <a:pPr algn="ctr"/>
                    <a:endParaRPr lang="en-GB"/>
                  </a:p>
                </p:txBody>
              </p:sp>
              <p:sp>
                <p:nvSpPr>
                  <p:cNvPr id="442469" name="Freeform 125"/>
                  <p:cNvSpPr>
                    <a:spLocks/>
                  </p:cNvSpPr>
                  <p:nvPr/>
                </p:nvSpPr>
                <p:spPr bwMode="auto">
                  <a:xfrm>
                    <a:off x="5236" y="2331"/>
                    <a:ext cx="228" cy="425"/>
                  </a:xfrm>
                  <a:custGeom>
                    <a:avLst/>
                    <a:gdLst>
                      <a:gd name="T0" fmla="*/ 0 w 228"/>
                      <a:gd name="T1" fmla="*/ 131 h 425"/>
                      <a:gd name="T2" fmla="*/ 0 w 228"/>
                      <a:gd name="T3" fmla="*/ 425 h 425"/>
                      <a:gd name="T4" fmla="*/ 8 w 228"/>
                      <a:gd name="T5" fmla="*/ 423 h 425"/>
                      <a:gd name="T6" fmla="*/ 220 w 228"/>
                      <a:gd name="T7" fmla="*/ 301 h 425"/>
                      <a:gd name="T8" fmla="*/ 226 w 228"/>
                      <a:gd name="T9" fmla="*/ 295 h 425"/>
                      <a:gd name="T10" fmla="*/ 228 w 228"/>
                      <a:gd name="T11" fmla="*/ 287 h 425"/>
                      <a:gd name="T12" fmla="*/ 228 w 228"/>
                      <a:gd name="T13" fmla="*/ 8 h 425"/>
                      <a:gd name="T14" fmla="*/ 226 w 228"/>
                      <a:gd name="T15" fmla="*/ 0 h 425"/>
                      <a:gd name="T16" fmla="*/ 0 w 228"/>
                      <a:gd name="T17" fmla="*/ 131 h 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425"/>
                      <a:gd name="T29" fmla="*/ 228 w 228"/>
                      <a:gd name="T30" fmla="*/ 425 h 4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425">
                        <a:moveTo>
                          <a:pt x="0" y="131"/>
                        </a:moveTo>
                        <a:lnTo>
                          <a:pt x="0" y="425"/>
                        </a:lnTo>
                        <a:lnTo>
                          <a:pt x="8" y="423"/>
                        </a:lnTo>
                        <a:lnTo>
                          <a:pt x="220" y="301"/>
                        </a:lnTo>
                        <a:lnTo>
                          <a:pt x="226" y="295"/>
                        </a:lnTo>
                        <a:lnTo>
                          <a:pt x="228" y="287"/>
                        </a:lnTo>
                        <a:lnTo>
                          <a:pt x="228" y="8"/>
                        </a:lnTo>
                        <a:lnTo>
                          <a:pt x="226" y="0"/>
                        </a:lnTo>
                        <a:lnTo>
                          <a:pt x="0" y="131"/>
                        </a:lnTo>
                        <a:close/>
                      </a:path>
                    </a:pathLst>
                  </a:custGeom>
                  <a:solidFill>
                    <a:srgbClr val="666666"/>
                  </a:solidFill>
                  <a:ln w="9525">
                    <a:noFill/>
                    <a:round/>
                    <a:headEnd/>
                    <a:tailEnd/>
                  </a:ln>
                </p:spPr>
                <p:txBody>
                  <a:bodyPr/>
                  <a:lstStyle/>
                  <a:p>
                    <a:pPr algn="ctr"/>
                    <a:endParaRPr lang="en-GB"/>
                  </a:p>
                </p:txBody>
              </p:sp>
              <p:sp>
                <p:nvSpPr>
                  <p:cNvPr id="442470" name="Freeform 126"/>
                  <p:cNvSpPr>
                    <a:spLocks/>
                  </p:cNvSpPr>
                  <p:nvPr/>
                </p:nvSpPr>
                <p:spPr bwMode="auto">
                  <a:xfrm>
                    <a:off x="4154" y="2486"/>
                    <a:ext cx="186" cy="122"/>
                  </a:xfrm>
                  <a:custGeom>
                    <a:avLst/>
                    <a:gdLst>
                      <a:gd name="T0" fmla="*/ 44 w 186"/>
                      <a:gd name="T1" fmla="*/ 8 h 122"/>
                      <a:gd name="T2" fmla="*/ 14 w 186"/>
                      <a:gd name="T3" fmla="*/ 24 h 122"/>
                      <a:gd name="T4" fmla="*/ 6 w 186"/>
                      <a:gd name="T5" fmla="*/ 32 h 122"/>
                      <a:gd name="T6" fmla="*/ 2 w 186"/>
                      <a:gd name="T7" fmla="*/ 40 h 122"/>
                      <a:gd name="T8" fmla="*/ 0 w 186"/>
                      <a:gd name="T9" fmla="*/ 44 h 122"/>
                      <a:gd name="T10" fmla="*/ 0 w 186"/>
                      <a:gd name="T11" fmla="*/ 56 h 122"/>
                      <a:gd name="T12" fmla="*/ 2 w 186"/>
                      <a:gd name="T13" fmla="*/ 62 h 122"/>
                      <a:gd name="T14" fmla="*/ 4 w 186"/>
                      <a:gd name="T15" fmla="*/ 68 h 122"/>
                      <a:gd name="T16" fmla="*/ 8 w 186"/>
                      <a:gd name="T17" fmla="*/ 72 h 122"/>
                      <a:gd name="T18" fmla="*/ 14 w 186"/>
                      <a:gd name="T19" fmla="*/ 76 h 122"/>
                      <a:gd name="T20" fmla="*/ 84 w 186"/>
                      <a:gd name="T21" fmla="*/ 116 h 122"/>
                      <a:gd name="T22" fmla="*/ 96 w 186"/>
                      <a:gd name="T23" fmla="*/ 120 h 122"/>
                      <a:gd name="T24" fmla="*/ 110 w 186"/>
                      <a:gd name="T25" fmla="*/ 122 h 122"/>
                      <a:gd name="T26" fmla="*/ 124 w 186"/>
                      <a:gd name="T27" fmla="*/ 122 h 122"/>
                      <a:gd name="T28" fmla="*/ 138 w 186"/>
                      <a:gd name="T29" fmla="*/ 118 h 122"/>
                      <a:gd name="T30" fmla="*/ 142 w 186"/>
                      <a:gd name="T31" fmla="*/ 116 h 122"/>
                      <a:gd name="T32" fmla="*/ 172 w 186"/>
                      <a:gd name="T33" fmla="*/ 100 h 122"/>
                      <a:gd name="T34" fmla="*/ 178 w 186"/>
                      <a:gd name="T35" fmla="*/ 94 h 122"/>
                      <a:gd name="T36" fmla="*/ 182 w 186"/>
                      <a:gd name="T37" fmla="*/ 90 h 122"/>
                      <a:gd name="T38" fmla="*/ 184 w 186"/>
                      <a:gd name="T39" fmla="*/ 84 h 122"/>
                      <a:gd name="T40" fmla="*/ 186 w 186"/>
                      <a:gd name="T41" fmla="*/ 80 h 122"/>
                      <a:gd name="T42" fmla="*/ 186 w 186"/>
                      <a:gd name="T43" fmla="*/ 66 h 122"/>
                      <a:gd name="T44" fmla="*/ 184 w 186"/>
                      <a:gd name="T45" fmla="*/ 62 h 122"/>
                      <a:gd name="T46" fmla="*/ 182 w 186"/>
                      <a:gd name="T47" fmla="*/ 56 h 122"/>
                      <a:gd name="T48" fmla="*/ 178 w 186"/>
                      <a:gd name="T49" fmla="*/ 52 h 122"/>
                      <a:gd name="T50" fmla="*/ 172 w 186"/>
                      <a:gd name="T51" fmla="*/ 48 h 122"/>
                      <a:gd name="T52" fmla="*/ 102 w 186"/>
                      <a:gd name="T53" fmla="*/ 8 h 122"/>
                      <a:gd name="T54" fmla="*/ 88 w 186"/>
                      <a:gd name="T55" fmla="*/ 2 h 122"/>
                      <a:gd name="T56" fmla="*/ 74 w 186"/>
                      <a:gd name="T57" fmla="*/ 0 h 122"/>
                      <a:gd name="T58" fmla="*/ 58 w 186"/>
                      <a:gd name="T59" fmla="*/ 2 h 122"/>
                      <a:gd name="T60" fmla="*/ 44 w 186"/>
                      <a:gd name="T61" fmla="*/ 8 h 122"/>
                      <a:gd name="T62" fmla="*/ 2 w 186"/>
                      <a:gd name="T63" fmla="*/ 38 h 122"/>
                      <a:gd name="T64" fmla="*/ 44 w 186"/>
                      <a:gd name="T65" fmla="*/ 8 h 122"/>
                      <a:gd name="T66" fmla="*/ 88 w 186"/>
                      <a:gd name="T67" fmla="*/ 108 h 122"/>
                      <a:gd name="T68" fmla="*/ 20 w 186"/>
                      <a:gd name="T69" fmla="*/ 68 h 122"/>
                      <a:gd name="T70" fmla="*/ 12 w 186"/>
                      <a:gd name="T71" fmla="*/ 62 h 122"/>
                      <a:gd name="T72" fmla="*/ 10 w 186"/>
                      <a:gd name="T73" fmla="*/ 56 h 122"/>
                      <a:gd name="T74" fmla="*/ 10 w 186"/>
                      <a:gd name="T75" fmla="*/ 44 h 122"/>
                      <a:gd name="T76" fmla="*/ 10 w 186"/>
                      <a:gd name="T77" fmla="*/ 42 h 122"/>
                      <a:gd name="T78" fmla="*/ 14 w 186"/>
                      <a:gd name="T79" fmla="*/ 38 h 122"/>
                      <a:gd name="T80" fmla="*/ 20 w 186"/>
                      <a:gd name="T81" fmla="*/ 32 h 122"/>
                      <a:gd name="T82" fmla="*/ 48 w 186"/>
                      <a:gd name="T83" fmla="*/ 16 h 122"/>
                      <a:gd name="T84" fmla="*/ 60 w 186"/>
                      <a:gd name="T85" fmla="*/ 12 h 122"/>
                      <a:gd name="T86" fmla="*/ 74 w 186"/>
                      <a:gd name="T87" fmla="*/ 10 h 122"/>
                      <a:gd name="T88" fmla="*/ 86 w 186"/>
                      <a:gd name="T89" fmla="*/ 12 h 122"/>
                      <a:gd name="T90" fmla="*/ 98 w 186"/>
                      <a:gd name="T91" fmla="*/ 16 h 122"/>
                      <a:gd name="T92" fmla="*/ 166 w 186"/>
                      <a:gd name="T93" fmla="*/ 56 h 122"/>
                      <a:gd name="T94" fmla="*/ 174 w 186"/>
                      <a:gd name="T95" fmla="*/ 60 h 122"/>
                      <a:gd name="T96" fmla="*/ 176 w 186"/>
                      <a:gd name="T97" fmla="*/ 66 h 122"/>
                      <a:gd name="T98" fmla="*/ 176 w 186"/>
                      <a:gd name="T99" fmla="*/ 80 h 122"/>
                      <a:gd name="T100" fmla="*/ 174 w 186"/>
                      <a:gd name="T101" fmla="*/ 86 h 122"/>
                      <a:gd name="T102" fmla="*/ 166 w 186"/>
                      <a:gd name="T103" fmla="*/ 90 h 122"/>
                      <a:gd name="T104" fmla="*/ 138 w 186"/>
                      <a:gd name="T105" fmla="*/ 108 h 122"/>
                      <a:gd name="T106" fmla="*/ 134 w 186"/>
                      <a:gd name="T107" fmla="*/ 110 h 122"/>
                      <a:gd name="T108" fmla="*/ 122 w 186"/>
                      <a:gd name="T109" fmla="*/ 112 h 122"/>
                      <a:gd name="T110" fmla="*/ 110 w 186"/>
                      <a:gd name="T111" fmla="*/ 114 h 122"/>
                      <a:gd name="T112" fmla="*/ 98 w 186"/>
                      <a:gd name="T113" fmla="*/ 112 h 122"/>
                      <a:gd name="T114" fmla="*/ 88 w 186"/>
                      <a:gd name="T115" fmla="*/ 108 h 122"/>
                      <a:gd name="T116" fmla="*/ 44 w 186"/>
                      <a:gd name="T117" fmla="*/ 8 h 1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6"/>
                      <a:gd name="T178" fmla="*/ 0 h 122"/>
                      <a:gd name="T179" fmla="*/ 186 w 186"/>
                      <a:gd name="T180" fmla="*/ 122 h 1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6" h="122">
                        <a:moveTo>
                          <a:pt x="44" y="8"/>
                        </a:moveTo>
                        <a:lnTo>
                          <a:pt x="14" y="24"/>
                        </a:lnTo>
                        <a:lnTo>
                          <a:pt x="6" y="32"/>
                        </a:lnTo>
                        <a:lnTo>
                          <a:pt x="2" y="40"/>
                        </a:lnTo>
                        <a:lnTo>
                          <a:pt x="0" y="44"/>
                        </a:lnTo>
                        <a:lnTo>
                          <a:pt x="0" y="56"/>
                        </a:lnTo>
                        <a:lnTo>
                          <a:pt x="2" y="62"/>
                        </a:lnTo>
                        <a:lnTo>
                          <a:pt x="4" y="68"/>
                        </a:lnTo>
                        <a:lnTo>
                          <a:pt x="8" y="72"/>
                        </a:lnTo>
                        <a:lnTo>
                          <a:pt x="14" y="76"/>
                        </a:lnTo>
                        <a:lnTo>
                          <a:pt x="84" y="116"/>
                        </a:lnTo>
                        <a:lnTo>
                          <a:pt x="96" y="120"/>
                        </a:lnTo>
                        <a:lnTo>
                          <a:pt x="110" y="122"/>
                        </a:lnTo>
                        <a:lnTo>
                          <a:pt x="124" y="122"/>
                        </a:lnTo>
                        <a:lnTo>
                          <a:pt x="138" y="118"/>
                        </a:lnTo>
                        <a:lnTo>
                          <a:pt x="142" y="116"/>
                        </a:lnTo>
                        <a:lnTo>
                          <a:pt x="172" y="100"/>
                        </a:lnTo>
                        <a:lnTo>
                          <a:pt x="178" y="94"/>
                        </a:lnTo>
                        <a:lnTo>
                          <a:pt x="182" y="90"/>
                        </a:lnTo>
                        <a:lnTo>
                          <a:pt x="184" y="84"/>
                        </a:lnTo>
                        <a:lnTo>
                          <a:pt x="186" y="80"/>
                        </a:lnTo>
                        <a:lnTo>
                          <a:pt x="186" y="66"/>
                        </a:lnTo>
                        <a:lnTo>
                          <a:pt x="184" y="62"/>
                        </a:lnTo>
                        <a:lnTo>
                          <a:pt x="182" y="56"/>
                        </a:lnTo>
                        <a:lnTo>
                          <a:pt x="178" y="52"/>
                        </a:lnTo>
                        <a:lnTo>
                          <a:pt x="172" y="48"/>
                        </a:lnTo>
                        <a:lnTo>
                          <a:pt x="102" y="8"/>
                        </a:lnTo>
                        <a:lnTo>
                          <a:pt x="88" y="2"/>
                        </a:lnTo>
                        <a:lnTo>
                          <a:pt x="74" y="0"/>
                        </a:lnTo>
                        <a:lnTo>
                          <a:pt x="58" y="2"/>
                        </a:lnTo>
                        <a:lnTo>
                          <a:pt x="44" y="8"/>
                        </a:lnTo>
                        <a:lnTo>
                          <a:pt x="2" y="38"/>
                        </a:lnTo>
                        <a:lnTo>
                          <a:pt x="44" y="8"/>
                        </a:lnTo>
                        <a:lnTo>
                          <a:pt x="88" y="108"/>
                        </a:lnTo>
                        <a:lnTo>
                          <a:pt x="20" y="68"/>
                        </a:lnTo>
                        <a:lnTo>
                          <a:pt x="12" y="62"/>
                        </a:lnTo>
                        <a:lnTo>
                          <a:pt x="10" y="56"/>
                        </a:lnTo>
                        <a:lnTo>
                          <a:pt x="10" y="44"/>
                        </a:lnTo>
                        <a:lnTo>
                          <a:pt x="10" y="42"/>
                        </a:lnTo>
                        <a:lnTo>
                          <a:pt x="14" y="38"/>
                        </a:lnTo>
                        <a:lnTo>
                          <a:pt x="20" y="32"/>
                        </a:lnTo>
                        <a:lnTo>
                          <a:pt x="48" y="16"/>
                        </a:lnTo>
                        <a:lnTo>
                          <a:pt x="60" y="12"/>
                        </a:lnTo>
                        <a:lnTo>
                          <a:pt x="74" y="10"/>
                        </a:lnTo>
                        <a:lnTo>
                          <a:pt x="86" y="12"/>
                        </a:lnTo>
                        <a:lnTo>
                          <a:pt x="98" y="16"/>
                        </a:lnTo>
                        <a:lnTo>
                          <a:pt x="166" y="56"/>
                        </a:lnTo>
                        <a:lnTo>
                          <a:pt x="174" y="60"/>
                        </a:lnTo>
                        <a:lnTo>
                          <a:pt x="176" y="66"/>
                        </a:lnTo>
                        <a:lnTo>
                          <a:pt x="176" y="80"/>
                        </a:lnTo>
                        <a:lnTo>
                          <a:pt x="174" y="86"/>
                        </a:lnTo>
                        <a:lnTo>
                          <a:pt x="166" y="90"/>
                        </a:lnTo>
                        <a:lnTo>
                          <a:pt x="138" y="108"/>
                        </a:lnTo>
                        <a:lnTo>
                          <a:pt x="134" y="110"/>
                        </a:lnTo>
                        <a:lnTo>
                          <a:pt x="122" y="112"/>
                        </a:lnTo>
                        <a:lnTo>
                          <a:pt x="110" y="114"/>
                        </a:lnTo>
                        <a:lnTo>
                          <a:pt x="98" y="112"/>
                        </a:lnTo>
                        <a:lnTo>
                          <a:pt x="88" y="108"/>
                        </a:lnTo>
                        <a:lnTo>
                          <a:pt x="44" y="8"/>
                        </a:lnTo>
                        <a:close/>
                      </a:path>
                    </a:pathLst>
                  </a:custGeom>
                  <a:solidFill>
                    <a:srgbClr val="333333"/>
                  </a:solidFill>
                  <a:ln w="9525">
                    <a:noFill/>
                    <a:round/>
                    <a:headEnd/>
                    <a:tailEnd/>
                  </a:ln>
                </p:spPr>
                <p:txBody>
                  <a:bodyPr/>
                  <a:lstStyle/>
                  <a:p>
                    <a:pPr algn="ctr"/>
                    <a:endParaRPr lang="en-GB"/>
                  </a:p>
                </p:txBody>
              </p:sp>
              <p:sp>
                <p:nvSpPr>
                  <p:cNvPr id="442471" name="Freeform 127"/>
                  <p:cNvSpPr>
                    <a:spLocks/>
                  </p:cNvSpPr>
                  <p:nvPr/>
                </p:nvSpPr>
                <p:spPr bwMode="auto">
                  <a:xfrm>
                    <a:off x="4160" y="2530"/>
                    <a:ext cx="174" cy="74"/>
                  </a:xfrm>
                  <a:custGeom>
                    <a:avLst/>
                    <a:gdLst>
                      <a:gd name="T0" fmla="*/ 170 w 174"/>
                      <a:gd name="T1" fmla="*/ 32 h 74"/>
                      <a:gd name="T2" fmla="*/ 164 w 174"/>
                      <a:gd name="T3" fmla="*/ 38 h 74"/>
                      <a:gd name="T4" fmla="*/ 134 w 174"/>
                      <a:gd name="T5" fmla="*/ 56 h 74"/>
                      <a:gd name="T6" fmla="*/ 130 w 174"/>
                      <a:gd name="T7" fmla="*/ 58 h 74"/>
                      <a:gd name="T8" fmla="*/ 118 w 174"/>
                      <a:gd name="T9" fmla="*/ 62 h 74"/>
                      <a:gd name="T10" fmla="*/ 104 w 174"/>
                      <a:gd name="T11" fmla="*/ 62 h 74"/>
                      <a:gd name="T12" fmla="*/ 92 w 174"/>
                      <a:gd name="T13" fmla="*/ 60 h 74"/>
                      <a:gd name="T14" fmla="*/ 80 w 174"/>
                      <a:gd name="T15" fmla="*/ 56 h 74"/>
                      <a:gd name="T16" fmla="*/ 62 w 174"/>
                      <a:gd name="T17" fmla="*/ 44 h 74"/>
                      <a:gd name="T18" fmla="*/ 10 w 174"/>
                      <a:gd name="T19" fmla="*/ 16 h 74"/>
                      <a:gd name="T20" fmla="*/ 4 w 174"/>
                      <a:gd name="T21" fmla="*/ 10 h 74"/>
                      <a:gd name="T22" fmla="*/ 0 w 174"/>
                      <a:gd name="T23" fmla="*/ 4 h 74"/>
                      <a:gd name="T24" fmla="*/ 0 w 174"/>
                      <a:gd name="T25" fmla="*/ 0 h 74"/>
                      <a:gd name="T26" fmla="*/ 0 w 174"/>
                      <a:gd name="T27" fmla="*/ 12 h 74"/>
                      <a:gd name="T28" fmla="*/ 0 w 174"/>
                      <a:gd name="T29" fmla="*/ 16 h 74"/>
                      <a:gd name="T30" fmla="*/ 2 w 174"/>
                      <a:gd name="T31" fmla="*/ 20 h 74"/>
                      <a:gd name="T32" fmla="*/ 6 w 174"/>
                      <a:gd name="T33" fmla="*/ 24 h 74"/>
                      <a:gd name="T34" fmla="*/ 10 w 174"/>
                      <a:gd name="T35" fmla="*/ 28 h 74"/>
                      <a:gd name="T36" fmla="*/ 62 w 174"/>
                      <a:gd name="T37" fmla="*/ 58 h 74"/>
                      <a:gd name="T38" fmla="*/ 80 w 174"/>
                      <a:gd name="T39" fmla="*/ 68 h 74"/>
                      <a:gd name="T40" fmla="*/ 92 w 174"/>
                      <a:gd name="T41" fmla="*/ 72 h 74"/>
                      <a:gd name="T42" fmla="*/ 104 w 174"/>
                      <a:gd name="T43" fmla="*/ 74 h 74"/>
                      <a:gd name="T44" fmla="*/ 118 w 174"/>
                      <a:gd name="T45" fmla="*/ 74 h 74"/>
                      <a:gd name="T46" fmla="*/ 130 w 174"/>
                      <a:gd name="T47" fmla="*/ 70 h 74"/>
                      <a:gd name="T48" fmla="*/ 134 w 174"/>
                      <a:gd name="T49" fmla="*/ 68 h 74"/>
                      <a:gd name="T50" fmla="*/ 164 w 174"/>
                      <a:gd name="T51" fmla="*/ 50 h 74"/>
                      <a:gd name="T52" fmla="*/ 168 w 174"/>
                      <a:gd name="T53" fmla="*/ 48 h 74"/>
                      <a:gd name="T54" fmla="*/ 172 w 174"/>
                      <a:gd name="T55" fmla="*/ 44 h 74"/>
                      <a:gd name="T56" fmla="*/ 174 w 174"/>
                      <a:gd name="T57" fmla="*/ 40 h 74"/>
                      <a:gd name="T58" fmla="*/ 174 w 174"/>
                      <a:gd name="T59" fmla="*/ 36 h 74"/>
                      <a:gd name="T60" fmla="*/ 174 w 174"/>
                      <a:gd name="T61" fmla="*/ 22 h 74"/>
                      <a:gd name="T62" fmla="*/ 174 w 174"/>
                      <a:gd name="T63" fmla="*/ 28 h 74"/>
                      <a:gd name="T64" fmla="*/ 170 w 174"/>
                      <a:gd name="T65" fmla="*/ 32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74"/>
                      <a:gd name="T101" fmla="*/ 174 w 1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74">
                        <a:moveTo>
                          <a:pt x="170" y="32"/>
                        </a:moveTo>
                        <a:lnTo>
                          <a:pt x="164" y="38"/>
                        </a:lnTo>
                        <a:lnTo>
                          <a:pt x="134" y="56"/>
                        </a:lnTo>
                        <a:lnTo>
                          <a:pt x="130" y="58"/>
                        </a:lnTo>
                        <a:lnTo>
                          <a:pt x="118" y="62"/>
                        </a:lnTo>
                        <a:lnTo>
                          <a:pt x="104" y="62"/>
                        </a:lnTo>
                        <a:lnTo>
                          <a:pt x="92" y="60"/>
                        </a:lnTo>
                        <a:lnTo>
                          <a:pt x="80" y="56"/>
                        </a:lnTo>
                        <a:lnTo>
                          <a:pt x="62" y="44"/>
                        </a:lnTo>
                        <a:lnTo>
                          <a:pt x="10" y="16"/>
                        </a:lnTo>
                        <a:lnTo>
                          <a:pt x="4" y="10"/>
                        </a:lnTo>
                        <a:lnTo>
                          <a:pt x="0" y="4"/>
                        </a:lnTo>
                        <a:lnTo>
                          <a:pt x="0" y="0"/>
                        </a:lnTo>
                        <a:lnTo>
                          <a:pt x="0" y="12"/>
                        </a:lnTo>
                        <a:lnTo>
                          <a:pt x="0" y="16"/>
                        </a:lnTo>
                        <a:lnTo>
                          <a:pt x="2" y="20"/>
                        </a:lnTo>
                        <a:lnTo>
                          <a:pt x="6" y="24"/>
                        </a:lnTo>
                        <a:lnTo>
                          <a:pt x="10" y="28"/>
                        </a:lnTo>
                        <a:lnTo>
                          <a:pt x="62" y="58"/>
                        </a:lnTo>
                        <a:lnTo>
                          <a:pt x="80" y="68"/>
                        </a:lnTo>
                        <a:lnTo>
                          <a:pt x="92" y="72"/>
                        </a:lnTo>
                        <a:lnTo>
                          <a:pt x="104" y="74"/>
                        </a:lnTo>
                        <a:lnTo>
                          <a:pt x="118" y="74"/>
                        </a:lnTo>
                        <a:lnTo>
                          <a:pt x="130" y="70"/>
                        </a:lnTo>
                        <a:lnTo>
                          <a:pt x="134" y="68"/>
                        </a:lnTo>
                        <a:lnTo>
                          <a:pt x="164" y="50"/>
                        </a:lnTo>
                        <a:lnTo>
                          <a:pt x="168" y="48"/>
                        </a:lnTo>
                        <a:lnTo>
                          <a:pt x="172" y="44"/>
                        </a:lnTo>
                        <a:lnTo>
                          <a:pt x="174" y="40"/>
                        </a:lnTo>
                        <a:lnTo>
                          <a:pt x="174" y="36"/>
                        </a:lnTo>
                        <a:lnTo>
                          <a:pt x="174" y="22"/>
                        </a:lnTo>
                        <a:lnTo>
                          <a:pt x="174" y="28"/>
                        </a:lnTo>
                        <a:lnTo>
                          <a:pt x="170" y="32"/>
                        </a:lnTo>
                        <a:close/>
                      </a:path>
                    </a:pathLst>
                  </a:custGeom>
                  <a:solidFill>
                    <a:srgbClr val="CCCCCC"/>
                  </a:solidFill>
                  <a:ln w="9525">
                    <a:noFill/>
                    <a:round/>
                    <a:headEnd/>
                    <a:tailEnd/>
                  </a:ln>
                </p:spPr>
                <p:txBody>
                  <a:bodyPr/>
                  <a:lstStyle/>
                  <a:p>
                    <a:pPr algn="ctr"/>
                    <a:endParaRPr lang="en-GB"/>
                  </a:p>
                </p:txBody>
              </p:sp>
              <p:sp>
                <p:nvSpPr>
                  <p:cNvPr id="442472" name="Freeform 128"/>
                  <p:cNvSpPr>
                    <a:spLocks/>
                  </p:cNvSpPr>
                  <p:nvPr/>
                </p:nvSpPr>
                <p:spPr bwMode="auto">
                  <a:xfrm>
                    <a:off x="4160" y="2490"/>
                    <a:ext cx="174" cy="102"/>
                  </a:xfrm>
                  <a:custGeom>
                    <a:avLst/>
                    <a:gdLst>
                      <a:gd name="T0" fmla="*/ 164 w 174"/>
                      <a:gd name="T1" fmla="*/ 78 h 102"/>
                      <a:gd name="T2" fmla="*/ 168 w 174"/>
                      <a:gd name="T3" fmla="*/ 76 h 102"/>
                      <a:gd name="T4" fmla="*/ 172 w 174"/>
                      <a:gd name="T5" fmla="*/ 72 h 102"/>
                      <a:gd name="T6" fmla="*/ 174 w 174"/>
                      <a:gd name="T7" fmla="*/ 68 h 102"/>
                      <a:gd name="T8" fmla="*/ 174 w 174"/>
                      <a:gd name="T9" fmla="*/ 62 h 102"/>
                      <a:gd name="T10" fmla="*/ 174 w 174"/>
                      <a:gd name="T11" fmla="*/ 58 h 102"/>
                      <a:gd name="T12" fmla="*/ 172 w 174"/>
                      <a:gd name="T13" fmla="*/ 54 h 102"/>
                      <a:gd name="T14" fmla="*/ 168 w 174"/>
                      <a:gd name="T15" fmla="*/ 50 h 102"/>
                      <a:gd name="T16" fmla="*/ 164 w 174"/>
                      <a:gd name="T17" fmla="*/ 48 h 102"/>
                      <a:gd name="T18" fmla="*/ 94 w 174"/>
                      <a:gd name="T19" fmla="*/ 8 h 102"/>
                      <a:gd name="T20" fmla="*/ 82 w 174"/>
                      <a:gd name="T21" fmla="*/ 2 h 102"/>
                      <a:gd name="T22" fmla="*/ 68 w 174"/>
                      <a:gd name="T23" fmla="*/ 0 h 102"/>
                      <a:gd name="T24" fmla="*/ 52 w 174"/>
                      <a:gd name="T25" fmla="*/ 2 h 102"/>
                      <a:gd name="T26" fmla="*/ 40 w 174"/>
                      <a:gd name="T27" fmla="*/ 8 h 102"/>
                      <a:gd name="T28" fmla="*/ 10 w 174"/>
                      <a:gd name="T29" fmla="*/ 24 h 102"/>
                      <a:gd name="T30" fmla="*/ 6 w 174"/>
                      <a:gd name="T31" fmla="*/ 28 h 102"/>
                      <a:gd name="T32" fmla="*/ 2 w 174"/>
                      <a:gd name="T33" fmla="*/ 32 h 102"/>
                      <a:gd name="T34" fmla="*/ 0 w 174"/>
                      <a:gd name="T35" fmla="*/ 36 h 102"/>
                      <a:gd name="T36" fmla="*/ 0 w 174"/>
                      <a:gd name="T37" fmla="*/ 40 h 102"/>
                      <a:gd name="T38" fmla="*/ 0 w 174"/>
                      <a:gd name="T39" fmla="*/ 44 h 102"/>
                      <a:gd name="T40" fmla="*/ 2 w 174"/>
                      <a:gd name="T41" fmla="*/ 48 h 102"/>
                      <a:gd name="T42" fmla="*/ 6 w 174"/>
                      <a:gd name="T43" fmla="*/ 52 h 102"/>
                      <a:gd name="T44" fmla="*/ 10 w 174"/>
                      <a:gd name="T45" fmla="*/ 56 h 102"/>
                      <a:gd name="T46" fmla="*/ 80 w 174"/>
                      <a:gd name="T47" fmla="*/ 96 h 102"/>
                      <a:gd name="T48" fmla="*/ 92 w 174"/>
                      <a:gd name="T49" fmla="*/ 100 h 102"/>
                      <a:gd name="T50" fmla="*/ 108 w 174"/>
                      <a:gd name="T51" fmla="*/ 102 h 102"/>
                      <a:gd name="T52" fmla="*/ 122 w 174"/>
                      <a:gd name="T53" fmla="*/ 100 h 102"/>
                      <a:gd name="T54" fmla="*/ 134 w 174"/>
                      <a:gd name="T55" fmla="*/ 96 h 102"/>
                      <a:gd name="T56" fmla="*/ 164 w 174"/>
                      <a:gd name="T57" fmla="*/ 78 h 1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4"/>
                      <a:gd name="T88" fmla="*/ 0 h 102"/>
                      <a:gd name="T89" fmla="*/ 174 w 174"/>
                      <a:gd name="T90" fmla="*/ 102 h 1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4" h="102">
                        <a:moveTo>
                          <a:pt x="164" y="78"/>
                        </a:moveTo>
                        <a:lnTo>
                          <a:pt x="168" y="76"/>
                        </a:lnTo>
                        <a:lnTo>
                          <a:pt x="172" y="72"/>
                        </a:lnTo>
                        <a:lnTo>
                          <a:pt x="174" y="68"/>
                        </a:lnTo>
                        <a:lnTo>
                          <a:pt x="174" y="62"/>
                        </a:lnTo>
                        <a:lnTo>
                          <a:pt x="174" y="58"/>
                        </a:lnTo>
                        <a:lnTo>
                          <a:pt x="172" y="54"/>
                        </a:lnTo>
                        <a:lnTo>
                          <a:pt x="168" y="50"/>
                        </a:lnTo>
                        <a:lnTo>
                          <a:pt x="164" y="48"/>
                        </a:lnTo>
                        <a:lnTo>
                          <a:pt x="94" y="8"/>
                        </a:lnTo>
                        <a:lnTo>
                          <a:pt x="82" y="2"/>
                        </a:lnTo>
                        <a:lnTo>
                          <a:pt x="68" y="0"/>
                        </a:lnTo>
                        <a:lnTo>
                          <a:pt x="52" y="2"/>
                        </a:lnTo>
                        <a:lnTo>
                          <a:pt x="40" y="8"/>
                        </a:lnTo>
                        <a:lnTo>
                          <a:pt x="10" y="24"/>
                        </a:lnTo>
                        <a:lnTo>
                          <a:pt x="6" y="28"/>
                        </a:lnTo>
                        <a:lnTo>
                          <a:pt x="2" y="32"/>
                        </a:lnTo>
                        <a:lnTo>
                          <a:pt x="0" y="36"/>
                        </a:lnTo>
                        <a:lnTo>
                          <a:pt x="0" y="40"/>
                        </a:lnTo>
                        <a:lnTo>
                          <a:pt x="0" y="44"/>
                        </a:lnTo>
                        <a:lnTo>
                          <a:pt x="2" y="48"/>
                        </a:lnTo>
                        <a:lnTo>
                          <a:pt x="6" y="52"/>
                        </a:lnTo>
                        <a:lnTo>
                          <a:pt x="10" y="56"/>
                        </a:lnTo>
                        <a:lnTo>
                          <a:pt x="80" y="96"/>
                        </a:lnTo>
                        <a:lnTo>
                          <a:pt x="92" y="100"/>
                        </a:lnTo>
                        <a:lnTo>
                          <a:pt x="108" y="102"/>
                        </a:lnTo>
                        <a:lnTo>
                          <a:pt x="122" y="100"/>
                        </a:lnTo>
                        <a:lnTo>
                          <a:pt x="134" y="96"/>
                        </a:lnTo>
                        <a:lnTo>
                          <a:pt x="164" y="78"/>
                        </a:lnTo>
                        <a:close/>
                      </a:path>
                    </a:pathLst>
                  </a:custGeom>
                  <a:solidFill>
                    <a:srgbClr val="E3E3E2"/>
                  </a:solidFill>
                  <a:ln w="9525">
                    <a:noFill/>
                    <a:round/>
                    <a:headEnd/>
                    <a:tailEnd/>
                  </a:ln>
                </p:spPr>
                <p:txBody>
                  <a:bodyPr/>
                  <a:lstStyle/>
                  <a:p>
                    <a:pPr algn="ctr"/>
                    <a:endParaRPr lang="en-GB"/>
                  </a:p>
                </p:txBody>
              </p:sp>
              <p:sp>
                <p:nvSpPr>
                  <p:cNvPr id="442473" name="Freeform 129"/>
                  <p:cNvSpPr>
                    <a:spLocks/>
                  </p:cNvSpPr>
                  <p:nvPr/>
                </p:nvSpPr>
                <p:spPr bwMode="auto">
                  <a:xfrm>
                    <a:off x="4186" y="2387"/>
                    <a:ext cx="136" cy="185"/>
                  </a:xfrm>
                  <a:custGeom>
                    <a:avLst/>
                    <a:gdLst>
                      <a:gd name="T0" fmla="*/ 0 w 136"/>
                      <a:gd name="T1" fmla="*/ 139 h 185"/>
                      <a:gd name="T2" fmla="*/ 80 w 136"/>
                      <a:gd name="T3" fmla="*/ 185 h 185"/>
                      <a:gd name="T4" fmla="*/ 90 w 136"/>
                      <a:gd name="T5" fmla="*/ 177 h 185"/>
                      <a:gd name="T6" fmla="*/ 100 w 136"/>
                      <a:gd name="T7" fmla="*/ 167 h 185"/>
                      <a:gd name="T8" fmla="*/ 110 w 136"/>
                      <a:gd name="T9" fmla="*/ 153 h 185"/>
                      <a:gd name="T10" fmla="*/ 122 w 136"/>
                      <a:gd name="T11" fmla="*/ 135 h 185"/>
                      <a:gd name="T12" fmla="*/ 130 w 136"/>
                      <a:gd name="T13" fmla="*/ 111 h 185"/>
                      <a:gd name="T14" fmla="*/ 134 w 136"/>
                      <a:gd name="T15" fmla="*/ 99 h 185"/>
                      <a:gd name="T16" fmla="*/ 136 w 136"/>
                      <a:gd name="T17" fmla="*/ 85 h 185"/>
                      <a:gd name="T18" fmla="*/ 136 w 136"/>
                      <a:gd name="T19" fmla="*/ 70 h 185"/>
                      <a:gd name="T20" fmla="*/ 136 w 136"/>
                      <a:gd name="T21" fmla="*/ 54 h 185"/>
                      <a:gd name="T22" fmla="*/ 42 w 136"/>
                      <a:gd name="T23" fmla="*/ 0 h 185"/>
                      <a:gd name="T24" fmla="*/ 44 w 136"/>
                      <a:gd name="T25" fmla="*/ 12 h 185"/>
                      <a:gd name="T26" fmla="*/ 48 w 136"/>
                      <a:gd name="T27" fmla="*/ 26 h 185"/>
                      <a:gd name="T28" fmla="*/ 48 w 136"/>
                      <a:gd name="T29" fmla="*/ 44 h 185"/>
                      <a:gd name="T30" fmla="*/ 44 w 136"/>
                      <a:gd name="T31" fmla="*/ 66 h 185"/>
                      <a:gd name="T32" fmla="*/ 40 w 136"/>
                      <a:gd name="T33" fmla="*/ 77 h 185"/>
                      <a:gd name="T34" fmla="*/ 36 w 136"/>
                      <a:gd name="T35" fmla="*/ 89 h 185"/>
                      <a:gd name="T36" fmla="*/ 30 w 136"/>
                      <a:gd name="T37" fmla="*/ 101 h 185"/>
                      <a:gd name="T38" fmla="*/ 22 w 136"/>
                      <a:gd name="T39" fmla="*/ 113 h 185"/>
                      <a:gd name="T40" fmla="*/ 12 w 136"/>
                      <a:gd name="T41" fmla="*/ 127 h 185"/>
                      <a:gd name="T42" fmla="*/ 0 w 136"/>
                      <a:gd name="T43" fmla="*/ 139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185"/>
                      <a:gd name="T68" fmla="*/ 136 w 136"/>
                      <a:gd name="T69" fmla="*/ 185 h 1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185">
                        <a:moveTo>
                          <a:pt x="0" y="139"/>
                        </a:moveTo>
                        <a:lnTo>
                          <a:pt x="80" y="185"/>
                        </a:lnTo>
                        <a:lnTo>
                          <a:pt x="90" y="177"/>
                        </a:lnTo>
                        <a:lnTo>
                          <a:pt x="100" y="167"/>
                        </a:lnTo>
                        <a:lnTo>
                          <a:pt x="110" y="153"/>
                        </a:lnTo>
                        <a:lnTo>
                          <a:pt x="122" y="135"/>
                        </a:lnTo>
                        <a:lnTo>
                          <a:pt x="130" y="111"/>
                        </a:lnTo>
                        <a:lnTo>
                          <a:pt x="134" y="99"/>
                        </a:lnTo>
                        <a:lnTo>
                          <a:pt x="136" y="85"/>
                        </a:lnTo>
                        <a:lnTo>
                          <a:pt x="136" y="70"/>
                        </a:lnTo>
                        <a:lnTo>
                          <a:pt x="136" y="54"/>
                        </a:lnTo>
                        <a:lnTo>
                          <a:pt x="42" y="0"/>
                        </a:lnTo>
                        <a:lnTo>
                          <a:pt x="44" y="12"/>
                        </a:lnTo>
                        <a:lnTo>
                          <a:pt x="48" y="26"/>
                        </a:lnTo>
                        <a:lnTo>
                          <a:pt x="48" y="44"/>
                        </a:lnTo>
                        <a:lnTo>
                          <a:pt x="44" y="66"/>
                        </a:lnTo>
                        <a:lnTo>
                          <a:pt x="40" y="77"/>
                        </a:lnTo>
                        <a:lnTo>
                          <a:pt x="36" y="89"/>
                        </a:lnTo>
                        <a:lnTo>
                          <a:pt x="30" y="101"/>
                        </a:lnTo>
                        <a:lnTo>
                          <a:pt x="22" y="113"/>
                        </a:lnTo>
                        <a:lnTo>
                          <a:pt x="12" y="127"/>
                        </a:lnTo>
                        <a:lnTo>
                          <a:pt x="0" y="139"/>
                        </a:lnTo>
                        <a:close/>
                      </a:path>
                    </a:pathLst>
                  </a:custGeom>
                  <a:solidFill>
                    <a:srgbClr val="B3B3B3"/>
                  </a:solidFill>
                  <a:ln w="9525">
                    <a:noFill/>
                    <a:round/>
                    <a:headEnd/>
                    <a:tailEnd/>
                  </a:ln>
                </p:spPr>
                <p:txBody>
                  <a:bodyPr/>
                  <a:lstStyle/>
                  <a:p>
                    <a:pPr algn="ctr"/>
                    <a:endParaRPr lang="en-GB"/>
                  </a:p>
                </p:txBody>
              </p:sp>
              <p:sp>
                <p:nvSpPr>
                  <p:cNvPr id="442474" name="Freeform 130"/>
                  <p:cNvSpPr>
                    <a:spLocks/>
                  </p:cNvSpPr>
                  <p:nvPr/>
                </p:nvSpPr>
                <p:spPr bwMode="auto">
                  <a:xfrm>
                    <a:off x="4266" y="2437"/>
                    <a:ext cx="64" cy="135"/>
                  </a:xfrm>
                  <a:custGeom>
                    <a:avLst/>
                    <a:gdLst>
                      <a:gd name="T0" fmla="*/ 64 w 64"/>
                      <a:gd name="T1" fmla="*/ 0 h 135"/>
                      <a:gd name="T2" fmla="*/ 56 w 64"/>
                      <a:gd name="T3" fmla="*/ 4 h 135"/>
                      <a:gd name="T4" fmla="*/ 56 w 64"/>
                      <a:gd name="T5" fmla="*/ 24 h 135"/>
                      <a:gd name="T6" fmla="*/ 54 w 64"/>
                      <a:gd name="T7" fmla="*/ 43 h 135"/>
                      <a:gd name="T8" fmla="*/ 50 w 64"/>
                      <a:gd name="T9" fmla="*/ 59 h 135"/>
                      <a:gd name="T10" fmla="*/ 46 w 64"/>
                      <a:gd name="T11" fmla="*/ 75 h 135"/>
                      <a:gd name="T12" fmla="*/ 40 w 64"/>
                      <a:gd name="T13" fmla="*/ 87 h 135"/>
                      <a:gd name="T14" fmla="*/ 32 w 64"/>
                      <a:gd name="T15" fmla="*/ 99 h 135"/>
                      <a:gd name="T16" fmla="*/ 20 w 64"/>
                      <a:gd name="T17" fmla="*/ 119 h 135"/>
                      <a:gd name="T18" fmla="*/ 6 w 64"/>
                      <a:gd name="T19" fmla="*/ 131 h 135"/>
                      <a:gd name="T20" fmla="*/ 0 w 64"/>
                      <a:gd name="T21" fmla="*/ 135 h 135"/>
                      <a:gd name="T22" fmla="*/ 24 w 64"/>
                      <a:gd name="T23" fmla="*/ 121 h 135"/>
                      <a:gd name="T24" fmla="*/ 32 w 64"/>
                      <a:gd name="T25" fmla="*/ 115 h 135"/>
                      <a:gd name="T26" fmla="*/ 40 w 64"/>
                      <a:gd name="T27" fmla="*/ 107 h 135"/>
                      <a:gd name="T28" fmla="*/ 48 w 64"/>
                      <a:gd name="T29" fmla="*/ 93 h 135"/>
                      <a:gd name="T30" fmla="*/ 56 w 64"/>
                      <a:gd name="T31" fmla="*/ 77 h 135"/>
                      <a:gd name="T32" fmla="*/ 62 w 64"/>
                      <a:gd name="T33" fmla="*/ 55 h 135"/>
                      <a:gd name="T34" fmla="*/ 64 w 64"/>
                      <a:gd name="T35" fmla="*/ 29 h 135"/>
                      <a:gd name="T36" fmla="*/ 64 w 64"/>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35"/>
                      <a:gd name="T59" fmla="*/ 64 w 64"/>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35">
                        <a:moveTo>
                          <a:pt x="64" y="0"/>
                        </a:moveTo>
                        <a:lnTo>
                          <a:pt x="56" y="4"/>
                        </a:lnTo>
                        <a:lnTo>
                          <a:pt x="56" y="24"/>
                        </a:lnTo>
                        <a:lnTo>
                          <a:pt x="54" y="43"/>
                        </a:lnTo>
                        <a:lnTo>
                          <a:pt x="50" y="59"/>
                        </a:lnTo>
                        <a:lnTo>
                          <a:pt x="46" y="75"/>
                        </a:lnTo>
                        <a:lnTo>
                          <a:pt x="40" y="87"/>
                        </a:lnTo>
                        <a:lnTo>
                          <a:pt x="32" y="99"/>
                        </a:lnTo>
                        <a:lnTo>
                          <a:pt x="20" y="119"/>
                        </a:lnTo>
                        <a:lnTo>
                          <a:pt x="6" y="131"/>
                        </a:lnTo>
                        <a:lnTo>
                          <a:pt x="0" y="135"/>
                        </a:lnTo>
                        <a:lnTo>
                          <a:pt x="24" y="121"/>
                        </a:lnTo>
                        <a:lnTo>
                          <a:pt x="32" y="115"/>
                        </a:lnTo>
                        <a:lnTo>
                          <a:pt x="40" y="107"/>
                        </a:lnTo>
                        <a:lnTo>
                          <a:pt x="48" y="93"/>
                        </a:lnTo>
                        <a:lnTo>
                          <a:pt x="56" y="77"/>
                        </a:lnTo>
                        <a:lnTo>
                          <a:pt x="62" y="55"/>
                        </a:lnTo>
                        <a:lnTo>
                          <a:pt x="64" y="29"/>
                        </a:lnTo>
                        <a:lnTo>
                          <a:pt x="64" y="0"/>
                        </a:lnTo>
                        <a:close/>
                      </a:path>
                    </a:pathLst>
                  </a:custGeom>
                  <a:solidFill>
                    <a:srgbClr val="666666"/>
                  </a:solidFill>
                  <a:ln w="9525">
                    <a:noFill/>
                    <a:round/>
                    <a:headEnd/>
                    <a:tailEnd/>
                  </a:ln>
                </p:spPr>
                <p:txBody>
                  <a:bodyPr/>
                  <a:lstStyle/>
                  <a:p>
                    <a:pPr algn="ctr"/>
                    <a:endParaRPr lang="en-GB"/>
                  </a:p>
                </p:txBody>
              </p:sp>
              <p:sp>
                <p:nvSpPr>
                  <p:cNvPr id="442475" name="Freeform 131"/>
                  <p:cNvSpPr>
                    <a:spLocks/>
                  </p:cNvSpPr>
                  <p:nvPr/>
                </p:nvSpPr>
                <p:spPr bwMode="auto">
                  <a:xfrm>
                    <a:off x="4072" y="2109"/>
                    <a:ext cx="310" cy="463"/>
                  </a:xfrm>
                  <a:custGeom>
                    <a:avLst/>
                    <a:gdLst>
                      <a:gd name="T0" fmla="*/ 2 w 310"/>
                      <a:gd name="T1" fmla="*/ 8 h 463"/>
                      <a:gd name="T2" fmla="*/ 0 w 310"/>
                      <a:gd name="T3" fmla="*/ 10 h 463"/>
                      <a:gd name="T4" fmla="*/ 0 w 310"/>
                      <a:gd name="T5" fmla="*/ 12 h 463"/>
                      <a:gd name="T6" fmla="*/ 0 w 310"/>
                      <a:gd name="T7" fmla="*/ 298 h 463"/>
                      <a:gd name="T8" fmla="*/ 0 w 310"/>
                      <a:gd name="T9" fmla="*/ 300 h 463"/>
                      <a:gd name="T10" fmla="*/ 2 w 310"/>
                      <a:gd name="T11" fmla="*/ 302 h 463"/>
                      <a:gd name="T12" fmla="*/ 282 w 310"/>
                      <a:gd name="T13" fmla="*/ 463 h 463"/>
                      <a:gd name="T14" fmla="*/ 286 w 310"/>
                      <a:gd name="T15" fmla="*/ 463 h 463"/>
                      <a:gd name="T16" fmla="*/ 288 w 310"/>
                      <a:gd name="T17" fmla="*/ 463 h 463"/>
                      <a:gd name="T18" fmla="*/ 296 w 310"/>
                      <a:gd name="T19" fmla="*/ 457 h 463"/>
                      <a:gd name="T20" fmla="*/ 302 w 310"/>
                      <a:gd name="T21" fmla="*/ 449 h 463"/>
                      <a:gd name="T22" fmla="*/ 308 w 310"/>
                      <a:gd name="T23" fmla="*/ 441 h 463"/>
                      <a:gd name="T24" fmla="*/ 310 w 310"/>
                      <a:gd name="T25" fmla="*/ 435 h 463"/>
                      <a:gd name="T26" fmla="*/ 310 w 310"/>
                      <a:gd name="T27" fmla="*/ 162 h 463"/>
                      <a:gd name="T28" fmla="*/ 310 w 310"/>
                      <a:gd name="T29" fmla="*/ 160 h 463"/>
                      <a:gd name="T30" fmla="*/ 308 w 310"/>
                      <a:gd name="T31" fmla="*/ 158 h 463"/>
                      <a:gd name="T32" fmla="*/ 36 w 310"/>
                      <a:gd name="T33" fmla="*/ 2 h 463"/>
                      <a:gd name="T34" fmla="*/ 32 w 310"/>
                      <a:gd name="T35" fmla="*/ 0 h 463"/>
                      <a:gd name="T36" fmla="*/ 28 w 310"/>
                      <a:gd name="T37" fmla="*/ 0 h 463"/>
                      <a:gd name="T38" fmla="*/ 18 w 310"/>
                      <a:gd name="T39" fmla="*/ 2 h 463"/>
                      <a:gd name="T40" fmla="*/ 2 w 310"/>
                      <a:gd name="T41" fmla="*/ 8 h 463"/>
                      <a:gd name="T42" fmla="*/ 30 w 310"/>
                      <a:gd name="T43" fmla="*/ 10 h 463"/>
                      <a:gd name="T44" fmla="*/ 300 w 310"/>
                      <a:gd name="T45" fmla="*/ 166 h 463"/>
                      <a:gd name="T46" fmla="*/ 300 w 310"/>
                      <a:gd name="T47" fmla="*/ 433 h 463"/>
                      <a:gd name="T48" fmla="*/ 296 w 310"/>
                      <a:gd name="T49" fmla="*/ 443 h 463"/>
                      <a:gd name="T50" fmla="*/ 290 w 310"/>
                      <a:gd name="T51" fmla="*/ 447 h 463"/>
                      <a:gd name="T52" fmla="*/ 284 w 310"/>
                      <a:gd name="T53" fmla="*/ 453 h 463"/>
                      <a:gd name="T54" fmla="*/ 10 w 310"/>
                      <a:gd name="T55" fmla="*/ 294 h 463"/>
                      <a:gd name="T56" fmla="*/ 10 w 310"/>
                      <a:gd name="T57" fmla="*/ 16 h 463"/>
                      <a:gd name="T58" fmla="*/ 22 w 310"/>
                      <a:gd name="T59" fmla="*/ 10 h 463"/>
                      <a:gd name="T60" fmla="*/ 28 w 310"/>
                      <a:gd name="T61" fmla="*/ 8 h 463"/>
                      <a:gd name="T62" fmla="*/ 30 w 310"/>
                      <a:gd name="T63" fmla="*/ 10 h 463"/>
                      <a:gd name="T64" fmla="*/ 2 w 310"/>
                      <a:gd name="T65" fmla="*/ 8 h 463"/>
                      <a:gd name="T66" fmla="*/ 300 w 310"/>
                      <a:gd name="T67" fmla="*/ 435 h 463"/>
                      <a:gd name="T68" fmla="*/ 2 w 310"/>
                      <a:gd name="T69" fmla="*/ 8 h 4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0"/>
                      <a:gd name="T106" fmla="*/ 0 h 463"/>
                      <a:gd name="T107" fmla="*/ 310 w 310"/>
                      <a:gd name="T108" fmla="*/ 463 h 4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0" h="463">
                        <a:moveTo>
                          <a:pt x="2" y="8"/>
                        </a:moveTo>
                        <a:lnTo>
                          <a:pt x="0" y="10"/>
                        </a:lnTo>
                        <a:lnTo>
                          <a:pt x="0" y="12"/>
                        </a:lnTo>
                        <a:lnTo>
                          <a:pt x="0" y="298"/>
                        </a:lnTo>
                        <a:lnTo>
                          <a:pt x="0" y="300"/>
                        </a:lnTo>
                        <a:lnTo>
                          <a:pt x="2" y="302"/>
                        </a:lnTo>
                        <a:lnTo>
                          <a:pt x="282" y="463"/>
                        </a:lnTo>
                        <a:lnTo>
                          <a:pt x="286" y="463"/>
                        </a:lnTo>
                        <a:lnTo>
                          <a:pt x="288" y="463"/>
                        </a:lnTo>
                        <a:lnTo>
                          <a:pt x="296" y="457"/>
                        </a:lnTo>
                        <a:lnTo>
                          <a:pt x="302" y="449"/>
                        </a:lnTo>
                        <a:lnTo>
                          <a:pt x="308" y="441"/>
                        </a:lnTo>
                        <a:lnTo>
                          <a:pt x="310" y="435"/>
                        </a:lnTo>
                        <a:lnTo>
                          <a:pt x="310" y="162"/>
                        </a:lnTo>
                        <a:lnTo>
                          <a:pt x="310" y="160"/>
                        </a:lnTo>
                        <a:lnTo>
                          <a:pt x="308" y="158"/>
                        </a:lnTo>
                        <a:lnTo>
                          <a:pt x="36" y="2"/>
                        </a:lnTo>
                        <a:lnTo>
                          <a:pt x="32" y="0"/>
                        </a:lnTo>
                        <a:lnTo>
                          <a:pt x="28" y="0"/>
                        </a:lnTo>
                        <a:lnTo>
                          <a:pt x="18" y="2"/>
                        </a:lnTo>
                        <a:lnTo>
                          <a:pt x="2" y="8"/>
                        </a:lnTo>
                        <a:lnTo>
                          <a:pt x="30" y="10"/>
                        </a:lnTo>
                        <a:lnTo>
                          <a:pt x="300" y="166"/>
                        </a:lnTo>
                        <a:lnTo>
                          <a:pt x="300" y="433"/>
                        </a:lnTo>
                        <a:lnTo>
                          <a:pt x="296" y="443"/>
                        </a:lnTo>
                        <a:lnTo>
                          <a:pt x="290" y="447"/>
                        </a:lnTo>
                        <a:lnTo>
                          <a:pt x="284" y="453"/>
                        </a:lnTo>
                        <a:lnTo>
                          <a:pt x="10" y="294"/>
                        </a:lnTo>
                        <a:lnTo>
                          <a:pt x="10" y="16"/>
                        </a:lnTo>
                        <a:lnTo>
                          <a:pt x="22" y="10"/>
                        </a:lnTo>
                        <a:lnTo>
                          <a:pt x="28" y="8"/>
                        </a:lnTo>
                        <a:lnTo>
                          <a:pt x="30" y="10"/>
                        </a:lnTo>
                        <a:lnTo>
                          <a:pt x="2" y="8"/>
                        </a:lnTo>
                        <a:lnTo>
                          <a:pt x="300" y="435"/>
                        </a:lnTo>
                        <a:lnTo>
                          <a:pt x="2" y="8"/>
                        </a:lnTo>
                        <a:close/>
                      </a:path>
                    </a:pathLst>
                  </a:custGeom>
                  <a:solidFill>
                    <a:srgbClr val="333333"/>
                  </a:solidFill>
                  <a:ln w="9525">
                    <a:noFill/>
                    <a:round/>
                    <a:headEnd/>
                    <a:tailEnd/>
                  </a:ln>
                </p:spPr>
                <p:txBody>
                  <a:bodyPr/>
                  <a:lstStyle/>
                  <a:p>
                    <a:pPr algn="ctr"/>
                    <a:endParaRPr lang="en-GB"/>
                  </a:p>
                </p:txBody>
              </p:sp>
              <p:sp>
                <p:nvSpPr>
                  <p:cNvPr id="442476" name="Freeform 132"/>
                  <p:cNvSpPr>
                    <a:spLocks/>
                  </p:cNvSpPr>
                  <p:nvPr/>
                </p:nvSpPr>
                <p:spPr bwMode="auto">
                  <a:xfrm>
                    <a:off x="4076" y="2121"/>
                    <a:ext cx="282" cy="445"/>
                  </a:xfrm>
                  <a:custGeom>
                    <a:avLst/>
                    <a:gdLst>
                      <a:gd name="T0" fmla="*/ 0 w 282"/>
                      <a:gd name="T1" fmla="*/ 0 h 445"/>
                      <a:gd name="T2" fmla="*/ 282 w 282"/>
                      <a:gd name="T3" fmla="*/ 162 h 445"/>
                      <a:gd name="T4" fmla="*/ 282 w 282"/>
                      <a:gd name="T5" fmla="*/ 445 h 445"/>
                      <a:gd name="T6" fmla="*/ 0 w 282"/>
                      <a:gd name="T7" fmla="*/ 284 h 445"/>
                      <a:gd name="T8" fmla="*/ 0 w 282"/>
                      <a:gd name="T9" fmla="*/ 0 h 445"/>
                      <a:gd name="T10" fmla="*/ 0 60000 65536"/>
                      <a:gd name="T11" fmla="*/ 0 60000 65536"/>
                      <a:gd name="T12" fmla="*/ 0 60000 65536"/>
                      <a:gd name="T13" fmla="*/ 0 60000 65536"/>
                      <a:gd name="T14" fmla="*/ 0 60000 65536"/>
                      <a:gd name="T15" fmla="*/ 0 w 282"/>
                      <a:gd name="T16" fmla="*/ 0 h 445"/>
                      <a:gd name="T17" fmla="*/ 282 w 282"/>
                      <a:gd name="T18" fmla="*/ 445 h 445"/>
                    </a:gdLst>
                    <a:ahLst/>
                    <a:cxnLst>
                      <a:cxn ang="T10">
                        <a:pos x="T0" y="T1"/>
                      </a:cxn>
                      <a:cxn ang="T11">
                        <a:pos x="T2" y="T3"/>
                      </a:cxn>
                      <a:cxn ang="T12">
                        <a:pos x="T4" y="T5"/>
                      </a:cxn>
                      <a:cxn ang="T13">
                        <a:pos x="T6" y="T7"/>
                      </a:cxn>
                      <a:cxn ang="T14">
                        <a:pos x="T8" y="T9"/>
                      </a:cxn>
                    </a:cxnLst>
                    <a:rect l="T15" t="T16" r="T17" b="T18"/>
                    <a:pathLst>
                      <a:path w="282" h="445">
                        <a:moveTo>
                          <a:pt x="0" y="0"/>
                        </a:moveTo>
                        <a:lnTo>
                          <a:pt x="282" y="162"/>
                        </a:lnTo>
                        <a:lnTo>
                          <a:pt x="282" y="445"/>
                        </a:lnTo>
                        <a:lnTo>
                          <a:pt x="0" y="284"/>
                        </a:lnTo>
                        <a:lnTo>
                          <a:pt x="0" y="0"/>
                        </a:lnTo>
                        <a:close/>
                      </a:path>
                    </a:pathLst>
                  </a:custGeom>
                  <a:solidFill>
                    <a:srgbClr val="CCCCCC"/>
                  </a:solidFill>
                  <a:ln w="9525">
                    <a:noFill/>
                    <a:round/>
                    <a:headEnd/>
                    <a:tailEnd/>
                  </a:ln>
                </p:spPr>
                <p:txBody>
                  <a:bodyPr/>
                  <a:lstStyle/>
                  <a:p>
                    <a:pPr algn="ctr"/>
                    <a:endParaRPr lang="en-GB"/>
                  </a:p>
                </p:txBody>
              </p:sp>
              <p:sp>
                <p:nvSpPr>
                  <p:cNvPr id="442477" name="Freeform 133"/>
                  <p:cNvSpPr>
                    <a:spLocks/>
                  </p:cNvSpPr>
                  <p:nvPr/>
                </p:nvSpPr>
                <p:spPr bwMode="auto">
                  <a:xfrm>
                    <a:off x="4094" y="2153"/>
                    <a:ext cx="246" cy="383"/>
                  </a:xfrm>
                  <a:custGeom>
                    <a:avLst/>
                    <a:gdLst>
                      <a:gd name="T0" fmla="*/ 0 w 246"/>
                      <a:gd name="T1" fmla="*/ 0 h 383"/>
                      <a:gd name="T2" fmla="*/ 246 w 246"/>
                      <a:gd name="T3" fmla="*/ 142 h 383"/>
                      <a:gd name="T4" fmla="*/ 246 w 246"/>
                      <a:gd name="T5" fmla="*/ 383 h 383"/>
                      <a:gd name="T6" fmla="*/ 0 w 246"/>
                      <a:gd name="T7" fmla="*/ 242 h 383"/>
                      <a:gd name="T8" fmla="*/ 0 w 246"/>
                      <a:gd name="T9" fmla="*/ 0 h 383"/>
                      <a:gd name="T10" fmla="*/ 0 60000 65536"/>
                      <a:gd name="T11" fmla="*/ 0 60000 65536"/>
                      <a:gd name="T12" fmla="*/ 0 60000 65536"/>
                      <a:gd name="T13" fmla="*/ 0 60000 65536"/>
                      <a:gd name="T14" fmla="*/ 0 60000 65536"/>
                      <a:gd name="T15" fmla="*/ 0 w 246"/>
                      <a:gd name="T16" fmla="*/ 0 h 383"/>
                      <a:gd name="T17" fmla="*/ 246 w 246"/>
                      <a:gd name="T18" fmla="*/ 383 h 383"/>
                    </a:gdLst>
                    <a:ahLst/>
                    <a:cxnLst>
                      <a:cxn ang="T10">
                        <a:pos x="T0" y="T1"/>
                      </a:cxn>
                      <a:cxn ang="T11">
                        <a:pos x="T2" y="T3"/>
                      </a:cxn>
                      <a:cxn ang="T12">
                        <a:pos x="T4" y="T5"/>
                      </a:cxn>
                      <a:cxn ang="T13">
                        <a:pos x="T6" y="T7"/>
                      </a:cxn>
                      <a:cxn ang="T14">
                        <a:pos x="T8" y="T9"/>
                      </a:cxn>
                    </a:cxnLst>
                    <a:rect l="T15" t="T16" r="T17" b="T18"/>
                    <a:pathLst>
                      <a:path w="246" h="383">
                        <a:moveTo>
                          <a:pt x="0" y="0"/>
                        </a:moveTo>
                        <a:lnTo>
                          <a:pt x="246" y="142"/>
                        </a:lnTo>
                        <a:lnTo>
                          <a:pt x="246" y="383"/>
                        </a:lnTo>
                        <a:lnTo>
                          <a:pt x="0" y="242"/>
                        </a:lnTo>
                        <a:lnTo>
                          <a:pt x="0" y="0"/>
                        </a:lnTo>
                        <a:close/>
                      </a:path>
                    </a:pathLst>
                  </a:custGeom>
                  <a:solidFill>
                    <a:srgbClr val="678BA8"/>
                  </a:solidFill>
                  <a:ln w="9525">
                    <a:noFill/>
                    <a:round/>
                    <a:headEnd/>
                    <a:tailEnd/>
                  </a:ln>
                </p:spPr>
                <p:txBody>
                  <a:bodyPr/>
                  <a:lstStyle/>
                  <a:p>
                    <a:pPr algn="ctr"/>
                    <a:endParaRPr lang="en-GB"/>
                  </a:p>
                </p:txBody>
              </p:sp>
              <p:sp>
                <p:nvSpPr>
                  <p:cNvPr id="442478" name="Freeform 134"/>
                  <p:cNvSpPr>
                    <a:spLocks/>
                  </p:cNvSpPr>
                  <p:nvPr/>
                </p:nvSpPr>
                <p:spPr bwMode="auto">
                  <a:xfrm>
                    <a:off x="4094" y="2153"/>
                    <a:ext cx="246" cy="383"/>
                  </a:xfrm>
                  <a:custGeom>
                    <a:avLst/>
                    <a:gdLst>
                      <a:gd name="T0" fmla="*/ 4 w 246"/>
                      <a:gd name="T1" fmla="*/ 2 h 383"/>
                      <a:gd name="T2" fmla="*/ 4 w 246"/>
                      <a:gd name="T3" fmla="*/ 240 h 383"/>
                      <a:gd name="T4" fmla="*/ 246 w 246"/>
                      <a:gd name="T5" fmla="*/ 377 h 383"/>
                      <a:gd name="T6" fmla="*/ 246 w 246"/>
                      <a:gd name="T7" fmla="*/ 383 h 383"/>
                      <a:gd name="T8" fmla="*/ 0 w 246"/>
                      <a:gd name="T9" fmla="*/ 242 h 383"/>
                      <a:gd name="T10" fmla="*/ 0 w 246"/>
                      <a:gd name="T11" fmla="*/ 0 h 383"/>
                      <a:gd name="T12" fmla="*/ 4 w 246"/>
                      <a:gd name="T13" fmla="*/ 2 h 383"/>
                      <a:gd name="T14" fmla="*/ 0 60000 65536"/>
                      <a:gd name="T15" fmla="*/ 0 60000 65536"/>
                      <a:gd name="T16" fmla="*/ 0 60000 65536"/>
                      <a:gd name="T17" fmla="*/ 0 60000 65536"/>
                      <a:gd name="T18" fmla="*/ 0 60000 65536"/>
                      <a:gd name="T19" fmla="*/ 0 60000 65536"/>
                      <a:gd name="T20" fmla="*/ 0 60000 65536"/>
                      <a:gd name="T21" fmla="*/ 0 w 246"/>
                      <a:gd name="T22" fmla="*/ 0 h 383"/>
                      <a:gd name="T23" fmla="*/ 246 w 246"/>
                      <a:gd name="T24" fmla="*/ 383 h 3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 h="383">
                        <a:moveTo>
                          <a:pt x="4" y="2"/>
                        </a:moveTo>
                        <a:lnTo>
                          <a:pt x="4" y="240"/>
                        </a:lnTo>
                        <a:lnTo>
                          <a:pt x="246" y="377"/>
                        </a:lnTo>
                        <a:lnTo>
                          <a:pt x="246" y="383"/>
                        </a:lnTo>
                        <a:lnTo>
                          <a:pt x="0" y="242"/>
                        </a:lnTo>
                        <a:lnTo>
                          <a:pt x="0" y="0"/>
                        </a:lnTo>
                        <a:lnTo>
                          <a:pt x="4" y="2"/>
                        </a:lnTo>
                        <a:close/>
                      </a:path>
                    </a:pathLst>
                  </a:custGeom>
                  <a:solidFill>
                    <a:srgbClr val="FFFFFF"/>
                  </a:solidFill>
                  <a:ln w="9525">
                    <a:noFill/>
                    <a:round/>
                    <a:headEnd/>
                    <a:tailEnd/>
                  </a:ln>
                </p:spPr>
                <p:txBody>
                  <a:bodyPr/>
                  <a:lstStyle/>
                  <a:p>
                    <a:pPr algn="ctr"/>
                    <a:endParaRPr lang="en-GB"/>
                  </a:p>
                </p:txBody>
              </p:sp>
              <p:sp>
                <p:nvSpPr>
                  <p:cNvPr id="442479" name="Freeform 135"/>
                  <p:cNvSpPr>
                    <a:spLocks/>
                  </p:cNvSpPr>
                  <p:nvPr/>
                </p:nvSpPr>
                <p:spPr bwMode="auto">
                  <a:xfrm>
                    <a:off x="4076" y="2113"/>
                    <a:ext cx="302" cy="170"/>
                  </a:xfrm>
                  <a:custGeom>
                    <a:avLst/>
                    <a:gdLst>
                      <a:gd name="T0" fmla="*/ 30 w 302"/>
                      <a:gd name="T1" fmla="*/ 0 h 170"/>
                      <a:gd name="T2" fmla="*/ 302 w 302"/>
                      <a:gd name="T3" fmla="*/ 158 h 170"/>
                      <a:gd name="T4" fmla="*/ 282 w 302"/>
                      <a:gd name="T5" fmla="*/ 170 h 170"/>
                      <a:gd name="T6" fmla="*/ 0 w 302"/>
                      <a:gd name="T7" fmla="*/ 8 h 170"/>
                      <a:gd name="T8" fmla="*/ 12 w 302"/>
                      <a:gd name="T9" fmla="*/ 2 h 170"/>
                      <a:gd name="T10" fmla="*/ 22 w 302"/>
                      <a:gd name="T11" fmla="*/ 0 h 170"/>
                      <a:gd name="T12" fmla="*/ 26 w 302"/>
                      <a:gd name="T13" fmla="*/ 0 h 170"/>
                      <a:gd name="T14" fmla="*/ 30 w 302"/>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302"/>
                      <a:gd name="T25" fmla="*/ 0 h 170"/>
                      <a:gd name="T26" fmla="*/ 302 w 30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2" h="170">
                        <a:moveTo>
                          <a:pt x="30" y="0"/>
                        </a:moveTo>
                        <a:lnTo>
                          <a:pt x="302" y="158"/>
                        </a:lnTo>
                        <a:lnTo>
                          <a:pt x="282" y="170"/>
                        </a:lnTo>
                        <a:lnTo>
                          <a:pt x="0" y="8"/>
                        </a:lnTo>
                        <a:lnTo>
                          <a:pt x="12" y="2"/>
                        </a:lnTo>
                        <a:lnTo>
                          <a:pt x="22" y="0"/>
                        </a:lnTo>
                        <a:lnTo>
                          <a:pt x="26" y="0"/>
                        </a:lnTo>
                        <a:lnTo>
                          <a:pt x="30" y="0"/>
                        </a:lnTo>
                        <a:close/>
                      </a:path>
                    </a:pathLst>
                  </a:custGeom>
                  <a:solidFill>
                    <a:srgbClr val="E3E3E2"/>
                  </a:solidFill>
                  <a:ln w="9525">
                    <a:noFill/>
                    <a:round/>
                    <a:headEnd/>
                    <a:tailEnd/>
                  </a:ln>
                </p:spPr>
                <p:txBody>
                  <a:bodyPr/>
                  <a:lstStyle/>
                  <a:p>
                    <a:pPr algn="ctr"/>
                    <a:endParaRPr lang="en-GB"/>
                  </a:p>
                </p:txBody>
              </p:sp>
              <p:sp>
                <p:nvSpPr>
                  <p:cNvPr id="442480" name="Freeform 136"/>
                  <p:cNvSpPr>
                    <a:spLocks/>
                  </p:cNvSpPr>
                  <p:nvPr/>
                </p:nvSpPr>
                <p:spPr bwMode="auto">
                  <a:xfrm>
                    <a:off x="4358" y="2271"/>
                    <a:ext cx="20" cy="295"/>
                  </a:xfrm>
                  <a:custGeom>
                    <a:avLst/>
                    <a:gdLst>
                      <a:gd name="T0" fmla="*/ 0 w 20"/>
                      <a:gd name="T1" fmla="*/ 295 h 295"/>
                      <a:gd name="T2" fmla="*/ 0 w 20"/>
                      <a:gd name="T3" fmla="*/ 12 h 295"/>
                      <a:gd name="T4" fmla="*/ 20 w 20"/>
                      <a:gd name="T5" fmla="*/ 0 h 295"/>
                      <a:gd name="T6" fmla="*/ 20 w 20"/>
                      <a:gd name="T7" fmla="*/ 271 h 295"/>
                      <a:gd name="T8" fmla="*/ 20 w 20"/>
                      <a:gd name="T9" fmla="*/ 273 h 295"/>
                      <a:gd name="T10" fmla="*/ 14 w 20"/>
                      <a:gd name="T11" fmla="*/ 283 h 295"/>
                      <a:gd name="T12" fmla="*/ 6 w 20"/>
                      <a:gd name="T13" fmla="*/ 289 h 295"/>
                      <a:gd name="T14" fmla="*/ 0 w 20"/>
                      <a:gd name="T15" fmla="*/ 295 h 295"/>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295"/>
                      <a:gd name="T26" fmla="*/ 20 w 20"/>
                      <a:gd name="T27" fmla="*/ 295 h 2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295">
                        <a:moveTo>
                          <a:pt x="0" y="295"/>
                        </a:moveTo>
                        <a:lnTo>
                          <a:pt x="0" y="12"/>
                        </a:lnTo>
                        <a:lnTo>
                          <a:pt x="20" y="0"/>
                        </a:lnTo>
                        <a:lnTo>
                          <a:pt x="20" y="271"/>
                        </a:lnTo>
                        <a:lnTo>
                          <a:pt x="20" y="273"/>
                        </a:lnTo>
                        <a:lnTo>
                          <a:pt x="14" y="283"/>
                        </a:lnTo>
                        <a:lnTo>
                          <a:pt x="6" y="289"/>
                        </a:lnTo>
                        <a:lnTo>
                          <a:pt x="0" y="295"/>
                        </a:lnTo>
                        <a:close/>
                      </a:path>
                    </a:pathLst>
                  </a:custGeom>
                  <a:solidFill>
                    <a:srgbClr val="666666"/>
                  </a:solidFill>
                  <a:ln w="9525">
                    <a:noFill/>
                    <a:round/>
                    <a:headEnd/>
                    <a:tailEnd/>
                  </a:ln>
                </p:spPr>
                <p:txBody>
                  <a:bodyPr/>
                  <a:lstStyle/>
                  <a:p>
                    <a:pPr algn="ctr"/>
                    <a:endParaRPr lang="en-GB"/>
                  </a:p>
                </p:txBody>
              </p:sp>
              <p:sp>
                <p:nvSpPr>
                  <p:cNvPr id="442481" name="Freeform 137"/>
                  <p:cNvSpPr>
                    <a:spLocks/>
                  </p:cNvSpPr>
                  <p:nvPr/>
                </p:nvSpPr>
                <p:spPr bwMode="auto">
                  <a:xfrm>
                    <a:off x="4392" y="2259"/>
                    <a:ext cx="357" cy="501"/>
                  </a:xfrm>
                  <a:custGeom>
                    <a:avLst/>
                    <a:gdLst>
                      <a:gd name="T0" fmla="*/ 221 w 357"/>
                      <a:gd name="T1" fmla="*/ 2 h 501"/>
                      <a:gd name="T2" fmla="*/ 12 w 357"/>
                      <a:gd name="T3" fmla="*/ 124 h 501"/>
                      <a:gd name="T4" fmla="*/ 8 w 357"/>
                      <a:gd name="T5" fmla="*/ 128 h 501"/>
                      <a:gd name="T6" fmla="*/ 4 w 357"/>
                      <a:gd name="T7" fmla="*/ 132 h 501"/>
                      <a:gd name="T8" fmla="*/ 2 w 357"/>
                      <a:gd name="T9" fmla="*/ 136 h 501"/>
                      <a:gd name="T10" fmla="*/ 0 w 357"/>
                      <a:gd name="T11" fmla="*/ 142 h 501"/>
                      <a:gd name="T12" fmla="*/ 0 w 357"/>
                      <a:gd name="T13" fmla="*/ 421 h 501"/>
                      <a:gd name="T14" fmla="*/ 2 w 357"/>
                      <a:gd name="T15" fmla="*/ 425 h 501"/>
                      <a:gd name="T16" fmla="*/ 4 w 357"/>
                      <a:gd name="T17" fmla="*/ 431 h 501"/>
                      <a:gd name="T18" fmla="*/ 8 w 357"/>
                      <a:gd name="T19" fmla="*/ 435 h 501"/>
                      <a:gd name="T20" fmla="*/ 12 w 357"/>
                      <a:gd name="T21" fmla="*/ 439 h 501"/>
                      <a:gd name="T22" fmla="*/ 115 w 357"/>
                      <a:gd name="T23" fmla="*/ 499 h 501"/>
                      <a:gd name="T24" fmla="*/ 119 w 357"/>
                      <a:gd name="T25" fmla="*/ 501 h 501"/>
                      <a:gd name="T26" fmla="*/ 125 w 357"/>
                      <a:gd name="T27" fmla="*/ 501 h 501"/>
                      <a:gd name="T28" fmla="*/ 131 w 357"/>
                      <a:gd name="T29" fmla="*/ 501 h 501"/>
                      <a:gd name="T30" fmla="*/ 135 w 357"/>
                      <a:gd name="T31" fmla="*/ 499 h 501"/>
                      <a:gd name="T32" fmla="*/ 347 w 357"/>
                      <a:gd name="T33" fmla="*/ 377 h 501"/>
                      <a:gd name="T34" fmla="*/ 351 w 357"/>
                      <a:gd name="T35" fmla="*/ 373 h 501"/>
                      <a:gd name="T36" fmla="*/ 353 w 357"/>
                      <a:gd name="T37" fmla="*/ 369 h 501"/>
                      <a:gd name="T38" fmla="*/ 355 w 357"/>
                      <a:gd name="T39" fmla="*/ 363 h 501"/>
                      <a:gd name="T40" fmla="*/ 357 w 357"/>
                      <a:gd name="T41" fmla="*/ 359 h 501"/>
                      <a:gd name="T42" fmla="*/ 357 w 357"/>
                      <a:gd name="T43" fmla="*/ 80 h 501"/>
                      <a:gd name="T44" fmla="*/ 355 w 357"/>
                      <a:gd name="T45" fmla="*/ 74 h 501"/>
                      <a:gd name="T46" fmla="*/ 353 w 357"/>
                      <a:gd name="T47" fmla="*/ 70 h 501"/>
                      <a:gd name="T48" fmla="*/ 351 w 357"/>
                      <a:gd name="T49" fmla="*/ 66 h 501"/>
                      <a:gd name="T50" fmla="*/ 347 w 357"/>
                      <a:gd name="T51" fmla="*/ 62 h 501"/>
                      <a:gd name="T52" fmla="*/ 243 w 357"/>
                      <a:gd name="T53" fmla="*/ 2 h 501"/>
                      <a:gd name="T54" fmla="*/ 237 w 357"/>
                      <a:gd name="T55" fmla="*/ 0 h 501"/>
                      <a:gd name="T56" fmla="*/ 231 w 357"/>
                      <a:gd name="T57" fmla="*/ 0 h 501"/>
                      <a:gd name="T58" fmla="*/ 227 w 357"/>
                      <a:gd name="T59" fmla="*/ 0 h 501"/>
                      <a:gd name="T60" fmla="*/ 221 w 357"/>
                      <a:gd name="T61" fmla="*/ 2 h 501"/>
                      <a:gd name="T62" fmla="*/ 119 w 357"/>
                      <a:gd name="T63" fmla="*/ 491 h 501"/>
                      <a:gd name="T64" fmla="*/ 16 w 357"/>
                      <a:gd name="T65" fmla="*/ 431 h 501"/>
                      <a:gd name="T66" fmla="*/ 12 w 357"/>
                      <a:gd name="T67" fmla="*/ 427 h 501"/>
                      <a:gd name="T68" fmla="*/ 10 w 357"/>
                      <a:gd name="T69" fmla="*/ 421 h 501"/>
                      <a:gd name="T70" fmla="*/ 10 w 357"/>
                      <a:gd name="T71" fmla="*/ 142 h 501"/>
                      <a:gd name="T72" fmla="*/ 12 w 357"/>
                      <a:gd name="T73" fmla="*/ 136 h 501"/>
                      <a:gd name="T74" fmla="*/ 16 w 357"/>
                      <a:gd name="T75" fmla="*/ 132 h 501"/>
                      <a:gd name="T76" fmla="*/ 227 w 357"/>
                      <a:gd name="T77" fmla="*/ 10 h 501"/>
                      <a:gd name="T78" fmla="*/ 231 w 357"/>
                      <a:gd name="T79" fmla="*/ 8 h 501"/>
                      <a:gd name="T80" fmla="*/ 237 w 357"/>
                      <a:gd name="T81" fmla="*/ 10 h 501"/>
                      <a:gd name="T82" fmla="*/ 341 w 357"/>
                      <a:gd name="T83" fmla="*/ 70 h 501"/>
                      <a:gd name="T84" fmla="*/ 345 w 357"/>
                      <a:gd name="T85" fmla="*/ 74 h 501"/>
                      <a:gd name="T86" fmla="*/ 347 w 357"/>
                      <a:gd name="T87" fmla="*/ 80 h 501"/>
                      <a:gd name="T88" fmla="*/ 347 w 357"/>
                      <a:gd name="T89" fmla="*/ 359 h 501"/>
                      <a:gd name="T90" fmla="*/ 345 w 357"/>
                      <a:gd name="T91" fmla="*/ 363 h 501"/>
                      <a:gd name="T92" fmla="*/ 341 w 357"/>
                      <a:gd name="T93" fmla="*/ 369 h 501"/>
                      <a:gd name="T94" fmla="*/ 131 w 357"/>
                      <a:gd name="T95" fmla="*/ 491 h 501"/>
                      <a:gd name="T96" fmla="*/ 125 w 357"/>
                      <a:gd name="T97" fmla="*/ 491 h 501"/>
                      <a:gd name="T98" fmla="*/ 119 w 357"/>
                      <a:gd name="T99" fmla="*/ 491 h 501"/>
                      <a:gd name="T100" fmla="*/ 221 w 357"/>
                      <a:gd name="T101" fmla="*/ 2 h 5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7"/>
                      <a:gd name="T154" fmla="*/ 0 h 501"/>
                      <a:gd name="T155" fmla="*/ 357 w 357"/>
                      <a:gd name="T156" fmla="*/ 501 h 5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7" h="501">
                        <a:moveTo>
                          <a:pt x="221" y="2"/>
                        </a:moveTo>
                        <a:lnTo>
                          <a:pt x="12" y="124"/>
                        </a:lnTo>
                        <a:lnTo>
                          <a:pt x="8" y="128"/>
                        </a:lnTo>
                        <a:lnTo>
                          <a:pt x="4" y="132"/>
                        </a:lnTo>
                        <a:lnTo>
                          <a:pt x="2" y="136"/>
                        </a:lnTo>
                        <a:lnTo>
                          <a:pt x="0" y="142"/>
                        </a:lnTo>
                        <a:lnTo>
                          <a:pt x="0" y="421"/>
                        </a:lnTo>
                        <a:lnTo>
                          <a:pt x="2" y="425"/>
                        </a:lnTo>
                        <a:lnTo>
                          <a:pt x="4" y="431"/>
                        </a:lnTo>
                        <a:lnTo>
                          <a:pt x="8" y="435"/>
                        </a:lnTo>
                        <a:lnTo>
                          <a:pt x="12" y="439"/>
                        </a:lnTo>
                        <a:lnTo>
                          <a:pt x="115" y="499"/>
                        </a:lnTo>
                        <a:lnTo>
                          <a:pt x="119" y="501"/>
                        </a:lnTo>
                        <a:lnTo>
                          <a:pt x="125" y="501"/>
                        </a:lnTo>
                        <a:lnTo>
                          <a:pt x="131" y="501"/>
                        </a:lnTo>
                        <a:lnTo>
                          <a:pt x="135" y="499"/>
                        </a:lnTo>
                        <a:lnTo>
                          <a:pt x="347" y="377"/>
                        </a:lnTo>
                        <a:lnTo>
                          <a:pt x="351" y="373"/>
                        </a:lnTo>
                        <a:lnTo>
                          <a:pt x="353" y="369"/>
                        </a:lnTo>
                        <a:lnTo>
                          <a:pt x="355" y="363"/>
                        </a:lnTo>
                        <a:lnTo>
                          <a:pt x="357" y="359"/>
                        </a:lnTo>
                        <a:lnTo>
                          <a:pt x="357" y="80"/>
                        </a:lnTo>
                        <a:lnTo>
                          <a:pt x="355" y="74"/>
                        </a:lnTo>
                        <a:lnTo>
                          <a:pt x="353" y="70"/>
                        </a:lnTo>
                        <a:lnTo>
                          <a:pt x="351" y="66"/>
                        </a:lnTo>
                        <a:lnTo>
                          <a:pt x="347" y="62"/>
                        </a:lnTo>
                        <a:lnTo>
                          <a:pt x="243" y="2"/>
                        </a:lnTo>
                        <a:lnTo>
                          <a:pt x="237" y="0"/>
                        </a:lnTo>
                        <a:lnTo>
                          <a:pt x="231" y="0"/>
                        </a:lnTo>
                        <a:lnTo>
                          <a:pt x="227" y="0"/>
                        </a:lnTo>
                        <a:lnTo>
                          <a:pt x="221" y="2"/>
                        </a:lnTo>
                        <a:lnTo>
                          <a:pt x="119" y="491"/>
                        </a:lnTo>
                        <a:lnTo>
                          <a:pt x="16" y="431"/>
                        </a:lnTo>
                        <a:lnTo>
                          <a:pt x="12" y="427"/>
                        </a:lnTo>
                        <a:lnTo>
                          <a:pt x="10" y="421"/>
                        </a:lnTo>
                        <a:lnTo>
                          <a:pt x="10" y="142"/>
                        </a:lnTo>
                        <a:lnTo>
                          <a:pt x="12" y="136"/>
                        </a:lnTo>
                        <a:lnTo>
                          <a:pt x="16" y="132"/>
                        </a:lnTo>
                        <a:lnTo>
                          <a:pt x="227" y="10"/>
                        </a:lnTo>
                        <a:lnTo>
                          <a:pt x="231" y="8"/>
                        </a:lnTo>
                        <a:lnTo>
                          <a:pt x="237" y="10"/>
                        </a:lnTo>
                        <a:lnTo>
                          <a:pt x="341" y="70"/>
                        </a:lnTo>
                        <a:lnTo>
                          <a:pt x="345" y="74"/>
                        </a:lnTo>
                        <a:lnTo>
                          <a:pt x="347" y="80"/>
                        </a:lnTo>
                        <a:lnTo>
                          <a:pt x="347" y="359"/>
                        </a:lnTo>
                        <a:lnTo>
                          <a:pt x="345" y="363"/>
                        </a:lnTo>
                        <a:lnTo>
                          <a:pt x="341" y="369"/>
                        </a:lnTo>
                        <a:lnTo>
                          <a:pt x="131" y="491"/>
                        </a:lnTo>
                        <a:lnTo>
                          <a:pt x="125" y="491"/>
                        </a:lnTo>
                        <a:lnTo>
                          <a:pt x="119" y="491"/>
                        </a:lnTo>
                        <a:lnTo>
                          <a:pt x="221" y="2"/>
                        </a:lnTo>
                        <a:close/>
                      </a:path>
                    </a:pathLst>
                  </a:custGeom>
                  <a:solidFill>
                    <a:srgbClr val="333333"/>
                  </a:solidFill>
                  <a:ln w="9525">
                    <a:noFill/>
                    <a:round/>
                    <a:headEnd/>
                    <a:tailEnd/>
                  </a:ln>
                </p:spPr>
                <p:txBody>
                  <a:bodyPr/>
                  <a:lstStyle/>
                  <a:p>
                    <a:pPr algn="ctr"/>
                    <a:endParaRPr lang="en-GB"/>
                  </a:p>
                </p:txBody>
              </p:sp>
              <p:sp>
                <p:nvSpPr>
                  <p:cNvPr id="442482" name="Freeform 138"/>
                  <p:cNvSpPr>
                    <a:spLocks/>
                  </p:cNvSpPr>
                  <p:nvPr/>
                </p:nvSpPr>
                <p:spPr bwMode="auto">
                  <a:xfrm>
                    <a:off x="4398" y="2393"/>
                    <a:ext cx="119" cy="363"/>
                  </a:xfrm>
                  <a:custGeom>
                    <a:avLst/>
                    <a:gdLst>
                      <a:gd name="T0" fmla="*/ 119 w 119"/>
                      <a:gd name="T1" fmla="*/ 363 h 363"/>
                      <a:gd name="T2" fmla="*/ 119 w 119"/>
                      <a:gd name="T3" fmla="*/ 69 h 363"/>
                      <a:gd name="T4" fmla="*/ 2 w 119"/>
                      <a:gd name="T5" fmla="*/ 0 h 363"/>
                      <a:gd name="T6" fmla="*/ 0 w 119"/>
                      <a:gd name="T7" fmla="*/ 8 h 363"/>
                      <a:gd name="T8" fmla="*/ 0 w 119"/>
                      <a:gd name="T9" fmla="*/ 287 h 363"/>
                      <a:gd name="T10" fmla="*/ 2 w 119"/>
                      <a:gd name="T11" fmla="*/ 295 h 363"/>
                      <a:gd name="T12" fmla="*/ 8 w 119"/>
                      <a:gd name="T13" fmla="*/ 301 h 363"/>
                      <a:gd name="T14" fmla="*/ 111 w 119"/>
                      <a:gd name="T15" fmla="*/ 361 h 363"/>
                      <a:gd name="T16" fmla="*/ 119 w 119"/>
                      <a:gd name="T17" fmla="*/ 363 h 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
                      <a:gd name="T28" fmla="*/ 0 h 363"/>
                      <a:gd name="T29" fmla="*/ 119 w 119"/>
                      <a:gd name="T30" fmla="*/ 363 h 3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 h="363">
                        <a:moveTo>
                          <a:pt x="119" y="363"/>
                        </a:moveTo>
                        <a:lnTo>
                          <a:pt x="119" y="69"/>
                        </a:lnTo>
                        <a:lnTo>
                          <a:pt x="2" y="0"/>
                        </a:lnTo>
                        <a:lnTo>
                          <a:pt x="0" y="8"/>
                        </a:lnTo>
                        <a:lnTo>
                          <a:pt x="0" y="287"/>
                        </a:lnTo>
                        <a:lnTo>
                          <a:pt x="2" y="295"/>
                        </a:lnTo>
                        <a:lnTo>
                          <a:pt x="8" y="301"/>
                        </a:lnTo>
                        <a:lnTo>
                          <a:pt x="111" y="361"/>
                        </a:lnTo>
                        <a:lnTo>
                          <a:pt x="119" y="363"/>
                        </a:lnTo>
                        <a:close/>
                      </a:path>
                    </a:pathLst>
                  </a:custGeom>
                  <a:solidFill>
                    <a:srgbClr val="CCCCCC"/>
                  </a:solidFill>
                  <a:ln w="9525">
                    <a:noFill/>
                    <a:round/>
                    <a:headEnd/>
                    <a:tailEnd/>
                  </a:ln>
                </p:spPr>
                <p:txBody>
                  <a:bodyPr/>
                  <a:lstStyle/>
                  <a:p>
                    <a:pPr algn="ctr"/>
                    <a:endParaRPr lang="en-GB"/>
                  </a:p>
                </p:txBody>
              </p:sp>
              <p:sp>
                <p:nvSpPr>
                  <p:cNvPr id="442483" name="Freeform 139"/>
                  <p:cNvSpPr>
                    <a:spLocks/>
                  </p:cNvSpPr>
                  <p:nvPr/>
                </p:nvSpPr>
                <p:spPr bwMode="auto">
                  <a:xfrm>
                    <a:off x="4406" y="2425"/>
                    <a:ext cx="99" cy="165"/>
                  </a:xfrm>
                  <a:custGeom>
                    <a:avLst/>
                    <a:gdLst>
                      <a:gd name="T0" fmla="*/ 0 w 99"/>
                      <a:gd name="T1" fmla="*/ 0 h 165"/>
                      <a:gd name="T2" fmla="*/ 99 w 99"/>
                      <a:gd name="T3" fmla="*/ 57 h 165"/>
                      <a:gd name="T4" fmla="*/ 99 w 99"/>
                      <a:gd name="T5" fmla="*/ 165 h 165"/>
                      <a:gd name="T6" fmla="*/ 0 w 99"/>
                      <a:gd name="T7" fmla="*/ 109 h 165"/>
                      <a:gd name="T8" fmla="*/ 0 w 99"/>
                      <a:gd name="T9" fmla="*/ 0 h 165"/>
                      <a:gd name="T10" fmla="*/ 0 60000 65536"/>
                      <a:gd name="T11" fmla="*/ 0 60000 65536"/>
                      <a:gd name="T12" fmla="*/ 0 60000 65536"/>
                      <a:gd name="T13" fmla="*/ 0 60000 65536"/>
                      <a:gd name="T14" fmla="*/ 0 60000 65536"/>
                      <a:gd name="T15" fmla="*/ 0 w 99"/>
                      <a:gd name="T16" fmla="*/ 0 h 165"/>
                      <a:gd name="T17" fmla="*/ 99 w 99"/>
                      <a:gd name="T18" fmla="*/ 165 h 165"/>
                    </a:gdLst>
                    <a:ahLst/>
                    <a:cxnLst>
                      <a:cxn ang="T10">
                        <a:pos x="T0" y="T1"/>
                      </a:cxn>
                      <a:cxn ang="T11">
                        <a:pos x="T2" y="T3"/>
                      </a:cxn>
                      <a:cxn ang="T12">
                        <a:pos x="T4" y="T5"/>
                      </a:cxn>
                      <a:cxn ang="T13">
                        <a:pos x="T6" y="T7"/>
                      </a:cxn>
                      <a:cxn ang="T14">
                        <a:pos x="T8" y="T9"/>
                      </a:cxn>
                    </a:cxnLst>
                    <a:rect l="T15" t="T16" r="T17" b="T18"/>
                    <a:pathLst>
                      <a:path w="99" h="165">
                        <a:moveTo>
                          <a:pt x="0" y="0"/>
                        </a:moveTo>
                        <a:lnTo>
                          <a:pt x="99" y="57"/>
                        </a:lnTo>
                        <a:lnTo>
                          <a:pt x="99" y="165"/>
                        </a:lnTo>
                        <a:lnTo>
                          <a:pt x="0" y="109"/>
                        </a:lnTo>
                        <a:lnTo>
                          <a:pt x="0" y="0"/>
                        </a:lnTo>
                        <a:close/>
                      </a:path>
                    </a:pathLst>
                  </a:custGeom>
                  <a:solidFill>
                    <a:srgbClr val="666666"/>
                  </a:solidFill>
                  <a:ln w="9525">
                    <a:noFill/>
                    <a:round/>
                    <a:headEnd/>
                    <a:tailEnd/>
                  </a:ln>
                </p:spPr>
                <p:txBody>
                  <a:bodyPr/>
                  <a:lstStyle/>
                  <a:p>
                    <a:pPr algn="ctr"/>
                    <a:endParaRPr lang="en-GB"/>
                  </a:p>
                </p:txBody>
              </p:sp>
              <p:sp>
                <p:nvSpPr>
                  <p:cNvPr id="442484" name="Freeform 140"/>
                  <p:cNvSpPr>
                    <a:spLocks/>
                  </p:cNvSpPr>
                  <p:nvPr/>
                </p:nvSpPr>
                <p:spPr bwMode="auto">
                  <a:xfrm>
                    <a:off x="4406" y="2425"/>
                    <a:ext cx="99" cy="165"/>
                  </a:xfrm>
                  <a:custGeom>
                    <a:avLst/>
                    <a:gdLst>
                      <a:gd name="T0" fmla="*/ 4 w 99"/>
                      <a:gd name="T1" fmla="*/ 2 h 165"/>
                      <a:gd name="T2" fmla="*/ 4 w 99"/>
                      <a:gd name="T3" fmla="*/ 105 h 165"/>
                      <a:gd name="T4" fmla="*/ 99 w 99"/>
                      <a:gd name="T5" fmla="*/ 161 h 165"/>
                      <a:gd name="T6" fmla="*/ 99 w 99"/>
                      <a:gd name="T7" fmla="*/ 165 h 165"/>
                      <a:gd name="T8" fmla="*/ 0 w 99"/>
                      <a:gd name="T9" fmla="*/ 109 h 165"/>
                      <a:gd name="T10" fmla="*/ 0 w 99"/>
                      <a:gd name="T11" fmla="*/ 0 h 165"/>
                      <a:gd name="T12" fmla="*/ 4 w 99"/>
                      <a:gd name="T13" fmla="*/ 2 h 165"/>
                      <a:gd name="T14" fmla="*/ 0 60000 65536"/>
                      <a:gd name="T15" fmla="*/ 0 60000 65536"/>
                      <a:gd name="T16" fmla="*/ 0 60000 65536"/>
                      <a:gd name="T17" fmla="*/ 0 60000 65536"/>
                      <a:gd name="T18" fmla="*/ 0 60000 65536"/>
                      <a:gd name="T19" fmla="*/ 0 60000 65536"/>
                      <a:gd name="T20" fmla="*/ 0 60000 65536"/>
                      <a:gd name="T21" fmla="*/ 0 w 99"/>
                      <a:gd name="T22" fmla="*/ 0 h 165"/>
                      <a:gd name="T23" fmla="*/ 99 w 99"/>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65">
                        <a:moveTo>
                          <a:pt x="4" y="2"/>
                        </a:moveTo>
                        <a:lnTo>
                          <a:pt x="4" y="105"/>
                        </a:lnTo>
                        <a:lnTo>
                          <a:pt x="99" y="161"/>
                        </a:lnTo>
                        <a:lnTo>
                          <a:pt x="99" y="165"/>
                        </a:lnTo>
                        <a:lnTo>
                          <a:pt x="0" y="109"/>
                        </a:lnTo>
                        <a:lnTo>
                          <a:pt x="0" y="0"/>
                        </a:lnTo>
                        <a:lnTo>
                          <a:pt x="4" y="2"/>
                        </a:lnTo>
                        <a:close/>
                      </a:path>
                    </a:pathLst>
                  </a:custGeom>
                  <a:solidFill>
                    <a:srgbClr val="FFFFFF"/>
                  </a:solidFill>
                  <a:ln w="9525">
                    <a:noFill/>
                    <a:round/>
                    <a:headEnd/>
                    <a:tailEnd/>
                  </a:ln>
                </p:spPr>
                <p:txBody>
                  <a:bodyPr/>
                  <a:lstStyle/>
                  <a:p>
                    <a:pPr algn="ctr"/>
                    <a:endParaRPr lang="en-GB"/>
                  </a:p>
                </p:txBody>
              </p:sp>
              <p:sp>
                <p:nvSpPr>
                  <p:cNvPr id="442485" name="Freeform 141"/>
                  <p:cNvSpPr>
                    <a:spLocks/>
                  </p:cNvSpPr>
                  <p:nvPr/>
                </p:nvSpPr>
                <p:spPr bwMode="auto">
                  <a:xfrm>
                    <a:off x="4420" y="2455"/>
                    <a:ext cx="75" cy="43"/>
                  </a:xfrm>
                  <a:custGeom>
                    <a:avLst/>
                    <a:gdLst>
                      <a:gd name="T0" fmla="*/ 0 w 75"/>
                      <a:gd name="T1" fmla="*/ 0 h 43"/>
                      <a:gd name="T2" fmla="*/ 0 w 75"/>
                      <a:gd name="T3" fmla="*/ 2 h 43"/>
                      <a:gd name="T4" fmla="*/ 2 w 75"/>
                      <a:gd name="T5" fmla="*/ 4 h 43"/>
                      <a:gd name="T6" fmla="*/ 73 w 75"/>
                      <a:gd name="T7" fmla="*/ 43 h 43"/>
                      <a:gd name="T8" fmla="*/ 75 w 75"/>
                      <a:gd name="T9" fmla="*/ 41 h 43"/>
                      <a:gd name="T10" fmla="*/ 75 w 75"/>
                      <a:gd name="T11" fmla="*/ 39 h 43"/>
                      <a:gd name="T12" fmla="*/ 4 w 75"/>
                      <a:gd name="T13" fmla="*/ 0 h 43"/>
                      <a:gd name="T14" fmla="*/ 2 w 75"/>
                      <a:gd name="T15" fmla="*/ 0 h 43"/>
                      <a:gd name="T16" fmla="*/ 0 w 75"/>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43"/>
                      <a:gd name="T29" fmla="*/ 75 w 75"/>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43">
                        <a:moveTo>
                          <a:pt x="0" y="0"/>
                        </a:moveTo>
                        <a:lnTo>
                          <a:pt x="0" y="2"/>
                        </a:lnTo>
                        <a:lnTo>
                          <a:pt x="2" y="4"/>
                        </a:lnTo>
                        <a:lnTo>
                          <a:pt x="73" y="43"/>
                        </a:lnTo>
                        <a:lnTo>
                          <a:pt x="75" y="41"/>
                        </a:lnTo>
                        <a:lnTo>
                          <a:pt x="75" y="39"/>
                        </a:lnTo>
                        <a:lnTo>
                          <a:pt x="4" y="0"/>
                        </a:lnTo>
                        <a:lnTo>
                          <a:pt x="2" y="0"/>
                        </a:lnTo>
                        <a:lnTo>
                          <a:pt x="0" y="0"/>
                        </a:lnTo>
                        <a:close/>
                      </a:path>
                    </a:pathLst>
                  </a:custGeom>
                  <a:solidFill>
                    <a:srgbClr val="333333"/>
                  </a:solidFill>
                  <a:ln w="9525">
                    <a:noFill/>
                    <a:round/>
                    <a:headEnd/>
                    <a:tailEnd/>
                  </a:ln>
                </p:spPr>
                <p:txBody>
                  <a:bodyPr/>
                  <a:lstStyle/>
                  <a:p>
                    <a:pPr algn="ctr"/>
                    <a:endParaRPr lang="en-GB"/>
                  </a:p>
                </p:txBody>
              </p:sp>
              <p:sp>
                <p:nvSpPr>
                  <p:cNvPr id="442486" name="Freeform 142"/>
                  <p:cNvSpPr>
                    <a:spLocks/>
                  </p:cNvSpPr>
                  <p:nvPr/>
                </p:nvSpPr>
                <p:spPr bwMode="auto">
                  <a:xfrm>
                    <a:off x="4420" y="2482"/>
                    <a:ext cx="75" cy="44"/>
                  </a:xfrm>
                  <a:custGeom>
                    <a:avLst/>
                    <a:gdLst>
                      <a:gd name="T0" fmla="*/ 0 w 75"/>
                      <a:gd name="T1" fmla="*/ 0 h 44"/>
                      <a:gd name="T2" fmla="*/ 0 w 75"/>
                      <a:gd name="T3" fmla="*/ 2 h 44"/>
                      <a:gd name="T4" fmla="*/ 2 w 75"/>
                      <a:gd name="T5" fmla="*/ 4 h 44"/>
                      <a:gd name="T6" fmla="*/ 73 w 75"/>
                      <a:gd name="T7" fmla="*/ 44 h 44"/>
                      <a:gd name="T8" fmla="*/ 75 w 75"/>
                      <a:gd name="T9" fmla="*/ 42 h 44"/>
                      <a:gd name="T10" fmla="*/ 75 w 75"/>
                      <a:gd name="T11" fmla="*/ 40 h 44"/>
                      <a:gd name="T12" fmla="*/ 4 w 75"/>
                      <a:gd name="T13" fmla="*/ 0 h 44"/>
                      <a:gd name="T14" fmla="*/ 2 w 75"/>
                      <a:gd name="T15" fmla="*/ 0 h 44"/>
                      <a:gd name="T16" fmla="*/ 0 w 75"/>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44"/>
                      <a:gd name="T29" fmla="*/ 75 w 75"/>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44">
                        <a:moveTo>
                          <a:pt x="0" y="0"/>
                        </a:moveTo>
                        <a:lnTo>
                          <a:pt x="0" y="2"/>
                        </a:lnTo>
                        <a:lnTo>
                          <a:pt x="2" y="4"/>
                        </a:lnTo>
                        <a:lnTo>
                          <a:pt x="73" y="44"/>
                        </a:lnTo>
                        <a:lnTo>
                          <a:pt x="75" y="42"/>
                        </a:lnTo>
                        <a:lnTo>
                          <a:pt x="75" y="40"/>
                        </a:lnTo>
                        <a:lnTo>
                          <a:pt x="4" y="0"/>
                        </a:lnTo>
                        <a:lnTo>
                          <a:pt x="2" y="0"/>
                        </a:lnTo>
                        <a:lnTo>
                          <a:pt x="0" y="0"/>
                        </a:lnTo>
                        <a:close/>
                      </a:path>
                    </a:pathLst>
                  </a:custGeom>
                  <a:solidFill>
                    <a:srgbClr val="333333"/>
                  </a:solidFill>
                  <a:ln w="9525">
                    <a:noFill/>
                    <a:round/>
                    <a:headEnd/>
                    <a:tailEnd/>
                  </a:ln>
                </p:spPr>
                <p:txBody>
                  <a:bodyPr/>
                  <a:lstStyle/>
                  <a:p>
                    <a:pPr algn="ctr"/>
                    <a:endParaRPr lang="en-GB"/>
                  </a:p>
                </p:txBody>
              </p:sp>
              <p:sp>
                <p:nvSpPr>
                  <p:cNvPr id="442487" name="Freeform 143"/>
                  <p:cNvSpPr>
                    <a:spLocks/>
                  </p:cNvSpPr>
                  <p:nvPr/>
                </p:nvSpPr>
                <p:spPr bwMode="auto">
                  <a:xfrm>
                    <a:off x="4439" y="2578"/>
                    <a:ext cx="26" cy="34"/>
                  </a:xfrm>
                  <a:custGeom>
                    <a:avLst/>
                    <a:gdLst>
                      <a:gd name="T0" fmla="*/ 26 w 26"/>
                      <a:gd name="T1" fmla="*/ 24 h 34"/>
                      <a:gd name="T2" fmla="*/ 24 w 26"/>
                      <a:gd name="T3" fmla="*/ 30 h 34"/>
                      <a:gd name="T4" fmla="*/ 22 w 26"/>
                      <a:gd name="T5" fmla="*/ 32 h 34"/>
                      <a:gd name="T6" fmla="*/ 18 w 26"/>
                      <a:gd name="T7" fmla="*/ 34 h 34"/>
                      <a:gd name="T8" fmla="*/ 12 w 26"/>
                      <a:gd name="T9" fmla="*/ 32 h 34"/>
                      <a:gd name="T10" fmla="*/ 8 w 26"/>
                      <a:gd name="T11" fmla="*/ 28 h 34"/>
                      <a:gd name="T12" fmla="*/ 4 w 26"/>
                      <a:gd name="T13" fmla="*/ 22 h 34"/>
                      <a:gd name="T14" fmla="*/ 0 w 26"/>
                      <a:gd name="T15" fmla="*/ 16 h 34"/>
                      <a:gd name="T16" fmla="*/ 0 w 26"/>
                      <a:gd name="T17" fmla="*/ 10 h 34"/>
                      <a:gd name="T18" fmla="*/ 0 w 26"/>
                      <a:gd name="T19" fmla="*/ 4 h 34"/>
                      <a:gd name="T20" fmla="*/ 4 w 26"/>
                      <a:gd name="T21" fmla="*/ 0 h 34"/>
                      <a:gd name="T22" fmla="*/ 8 w 26"/>
                      <a:gd name="T23" fmla="*/ 0 h 34"/>
                      <a:gd name="T24" fmla="*/ 12 w 26"/>
                      <a:gd name="T25" fmla="*/ 2 h 34"/>
                      <a:gd name="T26" fmla="*/ 18 w 26"/>
                      <a:gd name="T27" fmla="*/ 6 h 34"/>
                      <a:gd name="T28" fmla="*/ 22 w 26"/>
                      <a:gd name="T29" fmla="*/ 12 h 34"/>
                      <a:gd name="T30" fmla="*/ 24 w 26"/>
                      <a:gd name="T31" fmla="*/ 18 h 34"/>
                      <a:gd name="T32" fmla="*/ 26 w 26"/>
                      <a:gd name="T33" fmla="*/ 2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4"/>
                      <a:gd name="T53" fmla="*/ 26 w 26"/>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4">
                        <a:moveTo>
                          <a:pt x="26" y="24"/>
                        </a:moveTo>
                        <a:lnTo>
                          <a:pt x="24" y="30"/>
                        </a:lnTo>
                        <a:lnTo>
                          <a:pt x="22" y="32"/>
                        </a:lnTo>
                        <a:lnTo>
                          <a:pt x="18" y="34"/>
                        </a:lnTo>
                        <a:lnTo>
                          <a:pt x="12" y="32"/>
                        </a:lnTo>
                        <a:lnTo>
                          <a:pt x="8" y="28"/>
                        </a:lnTo>
                        <a:lnTo>
                          <a:pt x="4" y="22"/>
                        </a:lnTo>
                        <a:lnTo>
                          <a:pt x="0" y="16"/>
                        </a:lnTo>
                        <a:lnTo>
                          <a:pt x="0" y="10"/>
                        </a:lnTo>
                        <a:lnTo>
                          <a:pt x="0" y="4"/>
                        </a:lnTo>
                        <a:lnTo>
                          <a:pt x="4" y="0"/>
                        </a:lnTo>
                        <a:lnTo>
                          <a:pt x="8" y="0"/>
                        </a:lnTo>
                        <a:lnTo>
                          <a:pt x="12" y="2"/>
                        </a:lnTo>
                        <a:lnTo>
                          <a:pt x="18" y="6"/>
                        </a:lnTo>
                        <a:lnTo>
                          <a:pt x="22" y="12"/>
                        </a:lnTo>
                        <a:lnTo>
                          <a:pt x="24" y="18"/>
                        </a:lnTo>
                        <a:lnTo>
                          <a:pt x="26" y="24"/>
                        </a:lnTo>
                        <a:close/>
                      </a:path>
                    </a:pathLst>
                  </a:custGeom>
                  <a:solidFill>
                    <a:srgbClr val="333333"/>
                  </a:solidFill>
                  <a:ln w="9525">
                    <a:noFill/>
                    <a:round/>
                    <a:headEnd/>
                    <a:tailEnd/>
                  </a:ln>
                </p:spPr>
                <p:txBody>
                  <a:bodyPr/>
                  <a:lstStyle/>
                  <a:p>
                    <a:pPr algn="ctr"/>
                    <a:endParaRPr lang="en-GB"/>
                  </a:p>
                </p:txBody>
              </p:sp>
              <p:sp>
                <p:nvSpPr>
                  <p:cNvPr id="442488" name="Freeform 144"/>
                  <p:cNvSpPr>
                    <a:spLocks/>
                  </p:cNvSpPr>
                  <p:nvPr/>
                </p:nvSpPr>
                <p:spPr bwMode="auto">
                  <a:xfrm>
                    <a:off x="4416" y="2666"/>
                    <a:ext cx="79" cy="56"/>
                  </a:xfrm>
                  <a:custGeom>
                    <a:avLst/>
                    <a:gdLst>
                      <a:gd name="T0" fmla="*/ 8 w 79"/>
                      <a:gd name="T1" fmla="*/ 2 h 56"/>
                      <a:gd name="T2" fmla="*/ 4 w 79"/>
                      <a:gd name="T3" fmla="*/ 0 h 56"/>
                      <a:gd name="T4" fmla="*/ 2 w 79"/>
                      <a:gd name="T5" fmla="*/ 0 h 56"/>
                      <a:gd name="T6" fmla="*/ 2 w 79"/>
                      <a:gd name="T7" fmla="*/ 2 h 56"/>
                      <a:gd name="T8" fmla="*/ 0 w 79"/>
                      <a:gd name="T9" fmla="*/ 6 h 56"/>
                      <a:gd name="T10" fmla="*/ 2 w 79"/>
                      <a:gd name="T11" fmla="*/ 12 h 56"/>
                      <a:gd name="T12" fmla="*/ 8 w 79"/>
                      <a:gd name="T13" fmla="*/ 18 h 56"/>
                      <a:gd name="T14" fmla="*/ 73 w 79"/>
                      <a:gd name="T15" fmla="*/ 56 h 56"/>
                      <a:gd name="T16" fmla="*/ 75 w 79"/>
                      <a:gd name="T17" fmla="*/ 56 h 56"/>
                      <a:gd name="T18" fmla="*/ 77 w 79"/>
                      <a:gd name="T19" fmla="*/ 56 h 56"/>
                      <a:gd name="T20" fmla="*/ 79 w 79"/>
                      <a:gd name="T21" fmla="*/ 54 h 56"/>
                      <a:gd name="T22" fmla="*/ 79 w 79"/>
                      <a:gd name="T23" fmla="*/ 52 h 56"/>
                      <a:gd name="T24" fmla="*/ 77 w 79"/>
                      <a:gd name="T25" fmla="*/ 44 h 56"/>
                      <a:gd name="T26" fmla="*/ 73 w 79"/>
                      <a:gd name="T27" fmla="*/ 40 h 56"/>
                      <a:gd name="T28" fmla="*/ 8 w 79"/>
                      <a:gd name="T29" fmla="*/ 2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
                      <a:gd name="T46" fmla="*/ 0 h 56"/>
                      <a:gd name="T47" fmla="*/ 79 w 79"/>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 h="56">
                        <a:moveTo>
                          <a:pt x="8" y="2"/>
                        </a:moveTo>
                        <a:lnTo>
                          <a:pt x="4" y="0"/>
                        </a:lnTo>
                        <a:lnTo>
                          <a:pt x="2" y="0"/>
                        </a:lnTo>
                        <a:lnTo>
                          <a:pt x="2" y="2"/>
                        </a:lnTo>
                        <a:lnTo>
                          <a:pt x="0" y="6"/>
                        </a:lnTo>
                        <a:lnTo>
                          <a:pt x="2" y="12"/>
                        </a:lnTo>
                        <a:lnTo>
                          <a:pt x="8" y="18"/>
                        </a:lnTo>
                        <a:lnTo>
                          <a:pt x="73" y="56"/>
                        </a:lnTo>
                        <a:lnTo>
                          <a:pt x="75" y="56"/>
                        </a:lnTo>
                        <a:lnTo>
                          <a:pt x="77" y="56"/>
                        </a:lnTo>
                        <a:lnTo>
                          <a:pt x="79" y="54"/>
                        </a:lnTo>
                        <a:lnTo>
                          <a:pt x="79" y="52"/>
                        </a:lnTo>
                        <a:lnTo>
                          <a:pt x="77" y="44"/>
                        </a:lnTo>
                        <a:lnTo>
                          <a:pt x="73" y="40"/>
                        </a:lnTo>
                        <a:lnTo>
                          <a:pt x="8" y="2"/>
                        </a:lnTo>
                        <a:close/>
                      </a:path>
                    </a:pathLst>
                  </a:custGeom>
                  <a:solidFill>
                    <a:srgbClr val="666666"/>
                  </a:solidFill>
                  <a:ln w="9525">
                    <a:noFill/>
                    <a:round/>
                    <a:headEnd/>
                    <a:tailEnd/>
                  </a:ln>
                </p:spPr>
                <p:txBody>
                  <a:bodyPr/>
                  <a:lstStyle/>
                  <a:p>
                    <a:pPr algn="ctr"/>
                    <a:endParaRPr lang="en-GB"/>
                  </a:p>
                </p:txBody>
              </p:sp>
              <p:sp>
                <p:nvSpPr>
                  <p:cNvPr id="442489" name="Freeform 145"/>
                  <p:cNvSpPr>
                    <a:spLocks/>
                  </p:cNvSpPr>
                  <p:nvPr/>
                </p:nvSpPr>
                <p:spPr bwMode="auto">
                  <a:xfrm>
                    <a:off x="4400" y="2263"/>
                    <a:ext cx="341" cy="199"/>
                  </a:xfrm>
                  <a:custGeom>
                    <a:avLst/>
                    <a:gdLst>
                      <a:gd name="T0" fmla="*/ 335 w 341"/>
                      <a:gd name="T1" fmla="*/ 62 h 199"/>
                      <a:gd name="T2" fmla="*/ 233 w 341"/>
                      <a:gd name="T3" fmla="*/ 2 h 199"/>
                      <a:gd name="T4" fmla="*/ 223 w 341"/>
                      <a:gd name="T5" fmla="*/ 0 h 199"/>
                      <a:gd name="T6" fmla="*/ 215 w 341"/>
                      <a:gd name="T7" fmla="*/ 2 h 199"/>
                      <a:gd name="T8" fmla="*/ 6 w 341"/>
                      <a:gd name="T9" fmla="*/ 124 h 199"/>
                      <a:gd name="T10" fmla="*/ 0 w 341"/>
                      <a:gd name="T11" fmla="*/ 130 h 199"/>
                      <a:gd name="T12" fmla="*/ 117 w 341"/>
                      <a:gd name="T13" fmla="*/ 199 h 199"/>
                      <a:gd name="T14" fmla="*/ 341 w 341"/>
                      <a:gd name="T15" fmla="*/ 68 h 199"/>
                      <a:gd name="T16" fmla="*/ 335 w 341"/>
                      <a:gd name="T17" fmla="*/ 62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1"/>
                      <a:gd name="T28" fmla="*/ 0 h 199"/>
                      <a:gd name="T29" fmla="*/ 341 w 341"/>
                      <a:gd name="T30" fmla="*/ 199 h 1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1" h="199">
                        <a:moveTo>
                          <a:pt x="335" y="62"/>
                        </a:moveTo>
                        <a:lnTo>
                          <a:pt x="233" y="2"/>
                        </a:lnTo>
                        <a:lnTo>
                          <a:pt x="223" y="0"/>
                        </a:lnTo>
                        <a:lnTo>
                          <a:pt x="215" y="2"/>
                        </a:lnTo>
                        <a:lnTo>
                          <a:pt x="6" y="124"/>
                        </a:lnTo>
                        <a:lnTo>
                          <a:pt x="0" y="130"/>
                        </a:lnTo>
                        <a:lnTo>
                          <a:pt x="117" y="199"/>
                        </a:lnTo>
                        <a:lnTo>
                          <a:pt x="341" y="68"/>
                        </a:lnTo>
                        <a:lnTo>
                          <a:pt x="335" y="62"/>
                        </a:lnTo>
                        <a:close/>
                      </a:path>
                    </a:pathLst>
                  </a:custGeom>
                  <a:solidFill>
                    <a:srgbClr val="E3E3E2"/>
                  </a:solidFill>
                  <a:ln w="9525">
                    <a:noFill/>
                    <a:round/>
                    <a:headEnd/>
                    <a:tailEnd/>
                  </a:ln>
                </p:spPr>
                <p:txBody>
                  <a:bodyPr/>
                  <a:lstStyle/>
                  <a:p>
                    <a:pPr algn="ctr"/>
                    <a:endParaRPr lang="en-GB"/>
                  </a:p>
                </p:txBody>
              </p:sp>
              <p:sp>
                <p:nvSpPr>
                  <p:cNvPr id="442490" name="Freeform 146"/>
                  <p:cNvSpPr>
                    <a:spLocks/>
                  </p:cNvSpPr>
                  <p:nvPr/>
                </p:nvSpPr>
                <p:spPr bwMode="auto">
                  <a:xfrm>
                    <a:off x="4517" y="2331"/>
                    <a:ext cx="226" cy="425"/>
                  </a:xfrm>
                  <a:custGeom>
                    <a:avLst/>
                    <a:gdLst>
                      <a:gd name="T0" fmla="*/ 0 w 226"/>
                      <a:gd name="T1" fmla="*/ 131 h 425"/>
                      <a:gd name="T2" fmla="*/ 0 w 226"/>
                      <a:gd name="T3" fmla="*/ 425 h 425"/>
                      <a:gd name="T4" fmla="*/ 8 w 226"/>
                      <a:gd name="T5" fmla="*/ 423 h 425"/>
                      <a:gd name="T6" fmla="*/ 218 w 226"/>
                      <a:gd name="T7" fmla="*/ 301 h 425"/>
                      <a:gd name="T8" fmla="*/ 224 w 226"/>
                      <a:gd name="T9" fmla="*/ 295 h 425"/>
                      <a:gd name="T10" fmla="*/ 226 w 226"/>
                      <a:gd name="T11" fmla="*/ 287 h 425"/>
                      <a:gd name="T12" fmla="*/ 226 w 226"/>
                      <a:gd name="T13" fmla="*/ 8 h 425"/>
                      <a:gd name="T14" fmla="*/ 224 w 226"/>
                      <a:gd name="T15" fmla="*/ 0 h 425"/>
                      <a:gd name="T16" fmla="*/ 0 w 226"/>
                      <a:gd name="T17" fmla="*/ 131 h 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
                      <a:gd name="T28" fmla="*/ 0 h 425"/>
                      <a:gd name="T29" fmla="*/ 226 w 226"/>
                      <a:gd name="T30" fmla="*/ 425 h 4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 h="425">
                        <a:moveTo>
                          <a:pt x="0" y="131"/>
                        </a:moveTo>
                        <a:lnTo>
                          <a:pt x="0" y="425"/>
                        </a:lnTo>
                        <a:lnTo>
                          <a:pt x="8" y="423"/>
                        </a:lnTo>
                        <a:lnTo>
                          <a:pt x="218" y="301"/>
                        </a:lnTo>
                        <a:lnTo>
                          <a:pt x="224" y="295"/>
                        </a:lnTo>
                        <a:lnTo>
                          <a:pt x="226" y="287"/>
                        </a:lnTo>
                        <a:lnTo>
                          <a:pt x="226" y="8"/>
                        </a:lnTo>
                        <a:lnTo>
                          <a:pt x="224" y="0"/>
                        </a:lnTo>
                        <a:lnTo>
                          <a:pt x="0" y="131"/>
                        </a:lnTo>
                        <a:close/>
                      </a:path>
                    </a:pathLst>
                  </a:custGeom>
                  <a:solidFill>
                    <a:srgbClr val="666666"/>
                  </a:solidFill>
                  <a:ln w="9525">
                    <a:noFill/>
                    <a:round/>
                    <a:headEnd/>
                    <a:tailEnd/>
                  </a:ln>
                </p:spPr>
                <p:txBody>
                  <a:bodyPr/>
                  <a:lstStyle/>
                  <a:p>
                    <a:pPr algn="ctr"/>
                    <a:endParaRPr lang="en-GB"/>
                  </a:p>
                </p:txBody>
              </p:sp>
            </p:grpSp>
            <p:pic>
              <p:nvPicPr>
                <p:cNvPr id="442404" name="Picture 7" descr="DataCenter"/>
                <p:cNvPicPr>
                  <a:picLocks noChangeAspect="1" noChangeArrowheads="1"/>
                </p:cNvPicPr>
                <p:nvPr/>
              </p:nvPicPr>
              <p:blipFill>
                <a:blip r:embed="rId3"/>
                <a:srcRect/>
                <a:stretch>
                  <a:fillRect/>
                </a:stretch>
              </p:blipFill>
              <p:spPr bwMode="auto">
                <a:xfrm>
                  <a:off x="5594350" y="5248608"/>
                  <a:ext cx="812800" cy="1390650"/>
                </a:xfrm>
                <a:prstGeom prst="rect">
                  <a:avLst/>
                </a:prstGeom>
                <a:noFill/>
                <a:ln w="9525">
                  <a:noFill/>
                  <a:miter lim="800000"/>
                  <a:headEnd/>
                  <a:tailEnd/>
                </a:ln>
              </p:spPr>
            </p:pic>
            <p:sp>
              <p:nvSpPr>
                <p:cNvPr id="442405" name="Right Arrow 7"/>
                <p:cNvSpPr>
                  <a:spLocks noChangeArrowheads="1"/>
                </p:cNvSpPr>
                <p:nvPr/>
              </p:nvSpPr>
              <p:spPr bwMode="auto">
                <a:xfrm>
                  <a:off x="3848100" y="5965662"/>
                  <a:ext cx="1511300" cy="171661"/>
                </a:xfrm>
                <a:prstGeom prst="rightArrow">
                  <a:avLst>
                    <a:gd name="adj1" fmla="val 50000"/>
                    <a:gd name="adj2" fmla="val 50011"/>
                  </a:avLst>
                </a:prstGeom>
                <a:solidFill>
                  <a:schemeClr val="accent1"/>
                </a:solidFill>
                <a:ln w="12700" algn="ctr">
                  <a:solidFill>
                    <a:schemeClr val="bg2"/>
                  </a:solidFill>
                  <a:round/>
                  <a:headEnd/>
                  <a:tailEnd/>
                </a:ln>
              </p:spPr>
              <p:txBody>
                <a:bodyPr anchor="ctr"/>
                <a:lstStyle/>
                <a:p>
                  <a:pPr algn="ctr"/>
                  <a:endParaRPr lang="en-GB"/>
                </a:p>
              </p:txBody>
            </p:sp>
          </p:grpSp>
          <p:grpSp>
            <p:nvGrpSpPr>
              <p:cNvPr id="442379" name="Group 240"/>
              <p:cNvGrpSpPr>
                <a:grpSpLocks noChangeAspect="1"/>
              </p:cNvGrpSpPr>
              <p:nvPr/>
            </p:nvGrpSpPr>
            <p:grpSpPr bwMode="auto">
              <a:xfrm>
                <a:off x="1860448" y="5255298"/>
                <a:ext cx="1086933" cy="1318371"/>
                <a:chOff x="1253" y="1724"/>
                <a:chExt cx="1074" cy="1303"/>
              </a:xfrm>
            </p:grpSpPr>
            <p:sp>
              <p:nvSpPr>
                <p:cNvPr id="442381" name="AutoShape 241"/>
                <p:cNvSpPr>
                  <a:spLocks noChangeAspect="1" noChangeArrowheads="1" noTextEdit="1"/>
                </p:cNvSpPr>
                <p:nvPr/>
              </p:nvSpPr>
              <p:spPr bwMode="auto">
                <a:xfrm>
                  <a:off x="1253" y="1724"/>
                  <a:ext cx="1074" cy="1303"/>
                </a:xfrm>
                <a:prstGeom prst="rect">
                  <a:avLst/>
                </a:prstGeom>
                <a:noFill/>
                <a:ln w="9525">
                  <a:noFill/>
                  <a:miter lim="800000"/>
                  <a:headEnd/>
                  <a:tailEnd/>
                </a:ln>
              </p:spPr>
              <p:txBody>
                <a:bodyPr/>
                <a:lstStyle/>
                <a:p>
                  <a:endParaRPr lang="en-US"/>
                </a:p>
              </p:txBody>
            </p:sp>
            <p:sp>
              <p:nvSpPr>
                <p:cNvPr id="442382" name="Freeform 242"/>
                <p:cNvSpPr>
                  <a:spLocks/>
                </p:cNvSpPr>
                <p:nvPr/>
              </p:nvSpPr>
              <p:spPr bwMode="auto">
                <a:xfrm>
                  <a:off x="1253" y="1724"/>
                  <a:ext cx="716" cy="1017"/>
                </a:xfrm>
                <a:custGeom>
                  <a:avLst/>
                  <a:gdLst>
                    <a:gd name="T0" fmla="*/ 19 w 716"/>
                    <a:gd name="T1" fmla="*/ 226 h 1017"/>
                    <a:gd name="T2" fmla="*/ 4 w 716"/>
                    <a:gd name="T3" fmla="*/ 239 h 1017"/>
                    <a:gd name="T4" fmla="*/ 0 w 716"/>
                    <a:gd name="T5" fmla="*/ 258 h 1017"/>
                    <a:gd name="T6" fmla="*/ 1 w 716"/>
                    <a:gd name="T7" fmla="*/ 838 h 1017"/>
                    <a:gd name="T8" fmla="*/ 10 w 716"/>
                    <a:gd name="T9" fmla="*/ 856 h 1017"/>
                    <a:gd name="T10" fmla="*/ 277 w 716"/>
                    <a:gd name="T11" fmla="*/ 1013 h 1017"/>
                    <a:gd name="T12" fmla="*/ 296 w 716"/>
                    <a:gd name="T13" fmla="*/ 1017 h 1017"/>
                    <a:gd name="T14" fmla="*/ 315 w 716"/>
                    <a:gd name="T15" fmla="*/ 1013 h 1017"/>
                    <a:gd name="T16" fmla="*/ 705 w 716"/>
                    <a:gd name="T17" fmla="*/ 786 h 1017"/>
                    <a:gd name="T18" fmla="*/ 715 w 716"/>
                    <a:gd name="T19" fmla="*/ 768 h 1017"/>
                    <a:gd name="T20" fmla="*/ 715 w 716"/>
                    <a:gd name="T21" fmla="*/ 189 h 1017"/>
                    <a:gd name="T22" fmla="*/ 711 w 716"/>
                    <a:gd name="T23" fmla="*/ 170 h 1017"/>
                    <a:gd name="T24" fmla="*/ 696 w 716"/>
                    <a:gd name="T25" fmla="*/ 155 h 1017"/>
                    <a:gd name="T26" fmla="*/ 429 w 716"/>
                    <a:gd name="T27" fmla="*/ 1 h 1017"/>
                    <a:gd name="T28" fmla="*/ 409 w 716"/>
                    <a:gd name="T29" fmla="*/ 1 h 1017"/>
                    <a:gd name="T30" fmla="*/ 286 w 716"/>
                    <a:gd name="T31" fmla="*/ 998 h 1017"/>
                    <a:gd name="T32" fmla="*/ 23 w 716"/>
                    <a:gd name="T33" fmla="*/ 843 h 1017"/>
                    <a:gd name="T34" fmla="*/ 18 w 716"/>
                    <a:gd name="T35" fmla="*/ 834 h 1017"/>
                    <a:gd name="T36" fmla="*/ 16 w 716"/>
                    <a:gd name="T37" fmla="*/ 258 h 1017"/>
                    <a:gd name="T38" fmla="*/ 19 w 716"/>
                    <a:gd name="T39" fmla="*/ 248 h 1017"/>
                    <a:gd name="T40" fmla="*/ 26 w 716"/>
                    <a:gd name="T41" fmla="*/ 240 h 1017"/>
                    <a:gd name="T42" fmla="*/ 413 w 716"/>
                    <a:gd name="T43" fmla="*/ 18 h 1017"/>
                    <a:gd name="T44" fmla="*/ 425 w 716"/>
                    <a:gd name="T45" fmla="*/ 18 h 1017"/>
                    <a:gd name="T46" fmla="*/ 687 w 716"/>
                    <a:gd name="T47" fmla="*/ 171 h 1017"/>
                    <a:gd name="T48" fmla="*/ 695 w 716"/>
                    <a:gd name="T49" fmla="*/ 179 h 1017"/>
                    <a:gd name="T50" fmla="*/ 699 w 716"/>
                    <a:gd name="T51" fmla="*/ 189 h 1017"/>
                    <a:gd name="T52" fmla="*/ 697 w 716"/>
                    <a:gd name="T53" fmla="*/ 764 h 1017"/>
                    <a:gd name="T54" fmla="*/ 693 w 716"/>
                    <a:gd name="T55" fmla="*/ 774 h 1017"/>
                    <a:gd name="T56" fmla="*/ 306 w 716"/>
                    <a:gd name="T57" fmla="*/ 998 h 1017"/>
                    <a:gd name="T58" fmla="*/ 296 w 716"/>
                    <a:gd name="T59" fmla="*/ 1000 h 1017"/>
                    <a:gd name="T60" fmla="*/ 286 w 716"/>
                    <a:gd name="T61" fmla="*/ 998 h 1017"/>
                    <a:gd name="T62" fmla="*/ 711 w 716"/>
                    <a:gd name="T63" fmla="*/ 170 h 10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6"/>
                    <a:gd name="T97" fmla="*/ 0 h 1017"/>
                    <a:gd name="T98" fmla="*/ 716 w 716"/>
                    <a:gd name="T99" fmla="*/ 1017 h 10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6" h="1017">
                      <a:moveTo>
                        <a:pt x="400" y="4"/>
                      </a:moveTo>
                      <a:lnTo>
                        <a:pt x="19" y="226"/>
                      </a:lnTo>
                      <a:lnTo>
                        <a:pt x="12" y="232"/>
                      </a:lnTo>
                      <a:lnTo>
                        <a:pt x="4" y="239"/>
                      </a:lnTo>
                      <a:lnTo>
                        <a:pt x="1" y="249"/>
                      </a:lnTo>
                      <a:lnTo>
                        <a:pt x="0" y="258"/>
                      </a:lnTo>
                      <a:lnTo>
                        <a:pt x="0" y="828"/>
                      </a:lnTo>
                      <a:lnTo>
                        <a:pt x="1" y="838"/>
                      </a:lnTo>
                      <a:lnTo>
                        <a:pt x="4" y="847"/>
                      </a:lnTo>
                      <a:lnTo>
                        <a:pt x="10" y="856"/>
                      </a:lnTo>
                      <a:lnTo>
                        <a:pt x="19" y="862"/>
                      </a:lnTo>
                      <a:lnTo>
                        <a:pt x="277" y="1013"/>
                      </a:lnTo>
                      <a:lnTo>
                        <a:pt x="286" y="1016"/>
                      </a:lnTo>
                      <a:lnTo>
                        <a:pt x="296" y="1017"/>
                      </a:lnTo>
                      <a:lnTo>
                        <a:pt x="306" y="1016"/>
                      </a:lnTo>
                      <a:lnTo>
                        <a:pt x="315" y="1013"/>
                      </a:lnTo>
                      <a:lnTo>
                        <a:pt x="697" y="791"/>
                      </a:lnTo>
                      <a:lnTo>
                        <a:pt x="705" y="786"/>
                      </a:lnTo>
                      <a:lnTo>
                        <a:pt x="711" y="777"/>
                      </a:lnTo>
                      <a:lnTo>
                        <a:pt x="715" y="768"/>
                      </a:lnTo>
                      <a:lnTo>
                        <a:pt x="716" y="759"/>
                      </a:lnTo>
                      <a:lnTo>
                        <a:pt x="715" y="189"/>
                      </a:lnTo>
                      <a:lnTo>
                        <a:pt x="714" y="180"/>
                      </a:lnTo>
                      <a:lnTo>
                        <a:pt x="711" y="170"/>
                      </a:lnTo>
                      <a:lnTo>
                        <a:pt x="703" y="163"/>
                      </a:lnTo>
                      <a:lnTo>
                        <a:pt x="696" y="155"/>
                      </a:lnTo>
                      <a:lnTo>
                        <a:pt x="438" y="4"/>
                      </a:lnTo>
                      <a:lnTo>
                        <a:pt x="429" y="1"/>
                      </a:lnTo>
                      <a:lnTo>
                        <a:pt x="419" y="0"/>
                      </a:lnTo>
                      <a:lnTo>
                        <a:pt x="409" y="1"/>
                      </a:lnTo>
                      <a:lnTo>
                        <a:pt x="400" y="4"/>
                      </a:lnTo>
                      <a:lnTo>
                        <a:pt x="286" y="998"/>
                      </a:lnTo>
                      <a:lnTo>
                        <a:pt x="26" y="847"/>
                      </a:lnTo>
                      <a:lnTo>
                        <a:pt x="23" y="843"/>
                      </a:lnTo>
                      <a:lnTo>
                        <a:pt x="21" y="838"/>
                      </a:lnTo>
                      <a:lnTo>
                        <a:pt x="18" y="834"/>
                      </a:lnTo>
                      <a:lnTo>
                        <a:pt x="16" y="828"/>
                      </a:lnTo>
                      <a:lnTo>
                        <a:pt x="16" y="258"/>
                      </a:lnTo>
                      <a:lnTo>
                        <a:pt x="18" y="254"/>
                      </a:lnTo>
                      <a:lnTo>
                        <a:pt x="19" y="248"/>
                      </a:lnTo>
                      <a:lnTo>
                        <a:pt x="23" y="243"/>
                      </a:lnTo>
                      <a:lnTo>
                        <a:pt x="26" y="240"/>
                      </a:lnTo>
                      <a:lnTo>
                        <a:pt x="409" y="19"/>
                      </a:lnTo>
                      <a:lnTo>
                        <a:pt x="413" y="18"/>
                      </a:lnTo>
                      <a:lnTo>
                        <a:pt x="419" y="18"/>
                      </a:lnTo>
                      <a:lnTo>
                        <a:pt x="425" y="18"/>
                      </a:lnTo>
                      <a:lnTo>
                        <a:pt x="429" y="19"/>
                      </a:lnTo>
                      <a:lnTo>
                        <a:pt x="687" y="171"/>
                      </a:lnTo>
                      <a:lnTo>
                        <a:pt x="692" y="174"/>
                      </a:lnTo>
                      <a:lnTo>
                        <a:pt x="695" y="179"/>
                      </a:lnTo>
                      <a:lnTo>
                        <a:pt x="697" y="185"/>
                      </a:lnTo>
                      <a:lnTo>
                        <a:pt x="699" y="189"/>
                      </a:lnTo>
                      <a:lnTo>
                        <a:pt x="699" y="759"/>
                      </a:lnTo>
                      <a:lnTo>
                        <a:pt x="697" y="764"/>
                      </a:lnTo>
                      <a:lnTo>
                        <a:pt x="696" y="769"/>
                      </a:lnTo>
                      <a:lnTo>
                        <a:pt x="693" y="774"/>
                      </a:lnTo>
                      <a:lnTo>
                        <a:pt x="689" y="777"/>
                      </a:lnTo>
                      <a:lnTo>
                        <a:pt x="306" y="998"/>
                      </a:lnTo>
                      <a:lnTo>
                        <a:pt x="302" y="1000"/>
                      </a:lnTo>
                      <a:lnTo>
                        <a:pt x="296" y="1000"/>
                      </a:lnTo>
                      <a:lnTo>
                        <a:pt x="290" y="1000"/>
                      </a:lnTo>
                      <a:lnTo>
                        <a:pt x="286" y="998"/>
                      </a:lnTo>
                      <a:lnTo>
                        <a:pt x="400" y="4"/>
                      </a:lnTo>
                      <a:lnTo>
                        <a:pt x="711" y="170"/>
                      </a:lnTo>
                      <a:lnTo>
                        <a:pt x="400" y="4"/>
                      </a:lnTo>
                      <a:close/>
                    </a:path>
                  </a:pathLst>
                </a:custGeom>
                <a:solidFill>
                  <a:srgbClr val="525151"/>
                </a:solidFill>
                <a:ln w="9525">
                  <a:noFill/>
                  <a:round/>
                  <a:headEnd/>
                  <a:tailEnd/>
                </a:ln>
              </p:spPr>
              <p:txBody>
                <a:bodyPr/>
                <a:lstStyle/>
                <a:p>
                  <a:pPr algn="ctr"/>
                  <a:endParaRPr lang="en-GB"/>
                </a:p>
              </p:txBody>
            </p:sp>
            <p:sp>
              <p:nvSpPr>
                <p:cNvPr id="442383" name="Freeform 243"/>
                <p:cNvSpPr>
                  <a:spLocks/>
                </p:cNvSpPr>
                <p:nvPr/>
              </p:nvSpPr>
              <p:spPr bwMode="auto">
                <a:xfrm>
                  <a:off x="1262" y="1967"/>
                  <a:ext cx="286" cy="765"/>
                </a:xfrm>
                <a:custGeom>
                  <a:avLst/>
                  <a:gdLst>
                    <a:gd name="T0" fmla="*/ 286 w 286"/>
                    <a:gd name="T1" fmla="*/ 765 h 765"/>
                    <a:gd name="T2" fmla="*/ 286 w 286"/>
                    <a:gd name="T3" fmla="*/ 172 h 765"/>
                    <a:gd name="T4" fmla="*/ 3 w 286"/>
                    <a:gd name="T5" fmla="*/ 0 h 765"/>
                    <a:gd name="T6" fmla="*/ 0 w 286"/>
                    <a:gd name="T7" fmla="*/ 9 h 765"/>
                    <a:gd name="T8" fmla="*/ 0 w 286"/>
                    <a:gd name="T9" fmla="*/ 18 h 765"/>
                    <a:gd name="T10" fmla="*/ 0 w 286"/>
                    <a:gd name="T11" fmla="*/ 585 h 765"/>
                    <a:gd name="T12" fmla="*/ 0 w 286"/>
                    <a:gd name="T13" fmla="*/ 592 h 765"/>
                    <a:gd name="T14" fmla="*/ 3 w 286"/>
                    <a:gd name="T15" fmla="*/ 600 h 765"/>
                    <a:gd name="T16" fmla="*/ 9 w 286"/>
                    <a:gd name="T17" fmla="*/ 606 h 765"/>
                    <a:gd name="T18" fmla="*/ 14 w 286"/>
                    <a:gd name="T19" fmla="*/ 611 h 765"/>
                    <a:gd name="T20" fmla="*/ 271 w 286"/>
                    <a:gd name="T21" fmla="*/ 762 h 765"/>
                    <a:gd name="T22" fmla="*/ 278 w 286"/>
                    <a:gd name="T23" fmla="*/ 765 h 765"/>
                    <a:gd name="T24" fmla="*/ 286 w 286"/>
                    <a:gd name="T25" fmla="*/ 765 h 7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6"/>
                    <a:gd name="T40" fmla="*/ 0 h 765"/>
                    <a:gd name="T41" fmla="*/ 286 w 286"/>
                    <a:gd name="T42" fmla="*/ 765 h 7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6" h="765">
                      <a:moveTo>
                        <a:pt x="286" y="765"/>
                      </a:moveTo>
                      <a:lnTo>
                        <a:pt x="286" y="172"/>
                      </a:lnTo>
                      <a:lnTo>
                        <a:pt x="3" y="0"/>
                      </a:lnTo>
                      <a:lnTo>
                        <a:pt x="0" y="9"/>
                      </a:lnTo>
                      <a:lnTo>
                        <a:pt x="0" y="18"/>
                      </a:lnTo>
                      <a:lnTo>
                        <a:pt x="0" y="585"/>
                      </a:lnTo>
                      <a:lnTo>
                        <a:pt x="0" y="592"/>
                      </a:lnTo>
                      <a:lnTo>
                        <a:pt x="3" y="600"/>
                      </a:lnTo>
                      <a:lnTo>
                        <a:pt x="9" y="606"/>
                      </a:lnTo>
                      <a:lnTo>
                        <a:pt x="14" y="611"/>
                      </a:lnTo>
                      <a:lnTo>
                        <a:pt x="271" y="762"/>
                      </a:lnTo>
                      <a:lnTo>
                        <a:pt x="278" y="765"/>
                      </a:lnTo>
                      <a:lnTo>
                        <a:pt x="286" y="765"/>
                      </a:lnTo>
                      <a:close/>
                    </a:path>
                  </a:pathLst>
                </a:custGeom>
                <a:solidFill>
                  <a:srgbClr val="CCCCCC"/>
                </a:solidFill>
                <a:ln w="9525">
                  <a:noFill/>
                  <a:round/>
                  <a:headEnd/>
                  <a:tailEnd/>
                </a:ln>
              </p:spPr>
              <p:txBody>
                <a:bodyPr/>
                <a:lstStyle/>
                <a:p>
                  <a:pPr algn="ctr"/>
                  <a:endParaRPr lang="en-GB"/>
                </a:p>
              </p:txBody>
            </p:sp>
            <p:sp>
              <p:nvSpPr>
                <p:cNvPr id="442384" name="Freeform 244"/>
                <p:cNvSpPr>
                  <a:spLocks/>
                </p:cNvSpPr>
                <p:nvPr/>
              </p:nvSpPr>
              <p:spPr bwMode="auto">
                <a:xfrm>
                  <a:off x="1275" y="2007"/>
                  <a:ext cx="251" cy="404"/>
                </a:xfrm>
                <a:custGeom>
                  <a:avLst/>
                  <a:gdLst>
                    <a:gd name="T0" fmla="*/ 0 w 251"/>
                    <a:gd name="T1" fmla="*/ 0 h 404"/>
                    <a:gd name="T2" fmla="*/ 251 w 251"/>
                    <a:gd name="T3" fmla="*/ 144 h 404"/>
                    <a:gd name="T4" fmla="*/ 251 w 251"/>
                    <a:gd name="T5" fmla="*/ 404 h 404"/>
                    <a:gd name="T6" fmla="*/ 0 w 251"/>
                    <a:gd name="T7" fmla="*/ 259 h 404"/>
                    <a:gd name="T8" fmla="*/ 0 w 251"/>
                    <a:gd name="T9" fmla="*/ 0 h 404"/>
                    <a:gd name="T10" fmla="*/ 0 60000 65536"/>
                    <a:gd name="T11" fmla="*/ 0 60000 65536"/>
                    <a:gd name="T12" fmla="*/ 0 60000 65536"/>
                    <a:gd name="T13" fmla="*/ 0 60000 65536"/>
                    <a:gd name="T14" fmla="*/ 0 60000 65536"/>
                    <a:gd name="T15" fmla="*/ 0 w 251"/>
                    <a:gd name="T16" fmla="*/ 0 h 404"/>
                    <a:gd name="T17" fmla="*/ 251 w 251"/>
                    <a:gd name="T18" fmla="*/ 404 h 404"/>
                  </a:gdLst>
                  <a:ahLst/>
                  <a:cxnLst>
                    <a:cxn ang="T10">
                      <a:pos x="T0" y="T1"/>
                    </a:cxn>
                    <a:cxn ang="T11">
                      <a:pos x="T2" y="T3"/>
                    </a:cxn>
                    <a:cxn ang="T12">
                      <a:pos x="T4" y="T5"/>
                    </a:cxn>
                    <a:cxn ang="T13">
                      <a:pos x="T6" y="T7"/>
                    </a:cxn>
                    <a:cxn ang="T14">
                      <a:pos x="T8" y="T9"/>
                    </a:cxn>
                  </a:cxnLst>
                  <a:rect l="T15" t="T16" r="T17" b="T18"/>
                  <a:pathLst>
                    <a:path w="251" h="404">
                      <a:moveTo>
                        <a:pt x="0" y="0"/>
                      </a:moveTo>
                      <a:lnTo>
                        <a:pt x="251" y="144"/>
                      </a:lnTo>
                      <a:lnTo>
                        <a:pt x="251" y="404"/>
                      </a:lnTo>
                      <a:lnTo>
                        <a:pt x="0" y="259"/>
                      </a:lnTo>
                      <a:lnTo>
                        <a:pt x="0" y="0"/>
                      </a:lnTo>
                      <a:close/>
                    </a:path>
                  </a:pathLst>
                </a:custGeom>
                <a:solidFill>
                  <a:srgbClr val="666666"/>
                </a:solidFill>
                <a:ln w="9525">
                  <a:noFill/>
                  <a:round/>
                  <a:headEnd/>
                  <a:tailEnd/>
                </a:ln>
              </p:spPr>
              <p:txBody>
                <a:bodyPr/>
                <a:lstStyle/>
                <a:p>
                  <a:pPr algn="ctr"/>
                  <a:endParaRPr lang="en-GB"/>
                </a:p>
              </p:txBody>
            </p:sp>
            <p:sp>
              <p:nvSpPr>
                <p:cNvPr id="442385" name="Freeform 245"/>
                <p:cNvSpPr>
                  <a:spLocks/>
                </p:cNvSpPr>
                <p:nvPr/>
              </p:nvSpPr>
              <p:spPr bwMode="auto">
                <a:xfrm>
                  <a:off x="1275" y="2007"/>
                  <a:ext cx="251" cy="404"/>
                </a:xfrm>
                <a:custGeom>
                  <a:avLst/>
                  <a:gdLst>
                    <a:gd name="T0" fmla="*/ 7 w 251"/>
                    <a:gd name="T1" fmla="*/ 3 h 404"/>
                    <a:gd name="T2" fmla="*/ 7 w 251"/>
                    <a:gd name="T3" fmla="*/ 253 h 404"/>
                    <a:gd name="T4" fmla="*/ 251 w 251"/>
                    <a:gd name="T5" fmla="*/ 394 h 404"/>
                    <a:gd name="T6" fmla="*/ 251 w 251"/>
                    <a:gd name="T7" fmla="*/ 404 h 404"/>
                    <a:gd name="T8" fmla="*/ 0 w 251"/>
                    <a:gd name="T9" fmla="*/ 259 h 404"/>
                    <a:gd name="T10" fmla="*/ 0 w 251"/>
                    <a:gd name="T11" fmla="*/ 0 h 404"/>
                    <a:gd name="T12" fmla="*/ 7 w 251"/>
                    <a:gd name="T13" fmla="*/ 3 h 404"/>
                    <a:gd name="T14" fmla="*/ 0 60000 65536"/>
                    <a:gd name="T15" fmla="*/ 0 60000 65536"/>
                    <a:gd name="T16" fmla="*/ 0 60000 65536"/>
                    <a:gd name="T17" fmla="*/ 0 60000 65536"/>
                    <a:gd name="T18" fmla="*/ 0 60000 65536"/>
                    <a:gd name="T19" fmla="*/ 0 60000 65536"/>
                    <a:gd name="T20" fmla="*/ 0 60000 65536"/>
                    <a:gd name="T21" fmla="*/ 0 w 251"/>
                    <a:gd name="T22" fmla="*/ 0 h 404"/>
                    <a:gd name="T23" fmla="*/ 251 w 251"/>
                    <a:gd name="T24" fmla="*/ 404 h 4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1" h="404">
                      <a:moveTo>
                        <a:pt x="7" y="3"/>
                      </a:moveTo>
                      <a:lnTo>
                        <a:pt x="7" y="253"/>
                      </a:lnTo>
                      <a:lnTo>
                        <a:pt x="251" y="394"/>
                      </a:lnTo>
                      <a:lnTo>
                        <a:pt x="251" y="404"/>
                      </a:lnTo>
                      <a:lnTo>
                        <a:pt x="0" y="259"/>
                      </a:lnTo>
                      <a:lnTo>
                        <a:pt x="0" y="0"/>
                      </a:lnTo>
                      <a:lnTo>
                        <a:pt x="7" y="3"/>
                      </a:lnTo>
                      <a:close/>
                    </a:path>
                  </a:pathLst>
                </a:custGeom>
                <a:solidFill>
                  <a:srgbClr val="FFFFFF"/>
                </a:solidFill>
                <a:ln w="9525">
                  <a:noFill/>
                  <a:round/>
                  <a:headEnd/>
                  <a:tailEnd/>
                </a:ln>
              </p:spPr>
              <p:txBody>
                <a:bodyPr/>
                <a:lstStyle/>
                <a:p>
                  <a:pPr algn="ctr"/>
                  <a:endParaRPr lang="en-GB"/>
                </a:p>
              </p:txBody>
            </p:sp>
            <p:sp>
              <p:nvSpPr>
                <p:cNvPr id="442386" name="Freeform 246"/>
                <p:cNvSpPr>
                  <a:spLocks/>
                </p:cNvSpPr>
                <p:nvPr/>
              </p:nvSpPr>
              <p:spPr bwMode="auto">
                <a:xfrm>
                  <a:off x="1303" y="2086"/>
                  <a:ext cx="208" cy="119"/>
                </a:xfrm>
                <a:custGeom>
                  <a:avLst/>
                  <a:gdLst>
                    <a:gd name="T0" fmla="*/ 0 w 208"/>
                    <a:gd name="T1" fmla="*/ 1 h 119"/>
                    <a:gd name="T2" fmla="*/ 0 w 208"/>
                    <a:gd name="T3" fmla="*/ 6 h 119"/>
                    <a:gd name="T4" fmla="*/ 1 w 208"/>
                    <a:gd name="T5" fmla="*/ 9 h 119"/>
                    <a:gd name="T6" fmla="*/ 201 w 208"/>
                    <a:gd name="T7" fmla="*/ 119 h 119"/>
                    <a:gd name="T8" fmla="*/ 205 w 208"/>
                    <a:gd name="T9" fmla="*/ 119 h 119"/>
                    <a:gd name="T10" fmla="*/ 206 w 208"/>
                    <a:gd name="T11" fmla="*/ 117 h 119"/>
                    <a:gd name="T12" fmla="*/ 208 w 208"/>
                    <a:gd name="T13" fmla="*/ 113 h 119"/>
                    <a:gd name="T14" fmla="*/ 205 w 208"/>
                    <a:gd name="T15" fmla="*/ 111 h 119"/>
                    <a:gd name="T16" fmla="*/ 6 w 208"/>
                    <a:gd name="T17" fmla="*/ 0 h 119"/>
                    <a:gd name="T18" fmla="*/ 3 w 208"/>
                    <a:gd name="T19" fmla="*/ 0 h 119"/>
                    <a:gd name="T20" fmla="*/ 0 w 208"/>
                    <a:gd name="T21" fmla="*/ 1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19"/>
                    <a:gd name="T35" fmla="*/ 208 w 208"/>
                    <a:gd name="T36" fmla="*/ 119 h 1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19">
                      <a:moveTo>
                        <a:pt x="0" y="1"/>
                      </a:moveTo>
                      <a:lnTo>
                        <a:pt x="0" y="6"/>
                      </a:lnTo>
                      <a:lnTo>
                        <a:pt x="1" y="9"/>
                      </a:lnTo>
                      <a:lnTo>
                        <a:pt x="201" y="119"/>
                      </a:lnTo>
                      <a:lnTo>
                        <a:pt x="205" y="119"/>
                      </a:lnTo>
                      <a:lnTo>
                        <a:pt x="206" y="117"/>
                      </a:lnTo>
                      <a:lnTo>
                        <a:pt x="208" y="113"/>
                      </a:lnTo>
                      <a:lnTo>
                        <a:pt x="205" y="111"/>
                      </a:lnTo>
                      <a:lnTo>
                        <a:pt x="6" y="0"/>
                      </a:lnTo>
                      <a:lnTo>
                        <a:pt x="3" y="0"/>
                      </a:lnTo>
                      <a:lnTo>
                        <a:pt x="0" y="1"/>
                      </a:lnTo>
                      <a:close/>
                    </a:path>
                  </a:pathLst>
                </a:custGeom>
                <a:solidFill>
                  <a:srgbClr val="000000"/>
                </a:solidFill>
                <a:ln w="9525">
                  <a:noFill/>
                  <a:round/>
                  <a:headEnd/>
                  <a:tailEnd/>
                </a:ln>
              </p:spPr>
              <p:txBody>
                <a:bodyPr/>
                <a:lstStyle/>
                <a:p>
                  <a:pPr algn="ctr"/>
                  <a:endParaRPr lang="en-GB"/>
                </a:p>
              </p:txBody>
            </p:sp>
            <p:sp>
              <p:nvSpPr>
                <p:cNvPr id="442387" name="Freeform 247"/>
                <p:cNvSpPr>
                  <a:spLocks/>
                </p:cNvSpPr>
                <p:nvPr/>
              </p:nvSpPr>
              <p:spPr bwMode="auto">
                <a:xfrm>
                  <a:off x="1303" y="2153"/>
                  <a:ext cx="208" cy="119"/>
                </a:xfrm>
                <a:custGeom>
                  <a:avLst/>
                  <a:gdLst>
                    <a:gd name="T0" fmla="*/ 0 w 208"/>
                    <a:gd name="T1" fmla="*/ 3 h 119"/>
                    <a:gd name="T2" fmla="*/ 0 w 208"/>
                    <a:gd name="T3" fmla="*/ 6 h 119"/>
                    <a:gd name="T4" fmla="*/ 1 w 208"/>
                    <a:gd name="T5" fmla="*/ 9 h 119"/>
                    <a:gd name="T6" fmla="*/ 201 w 208"/>
                    <a:gd name="T7" fmla="*/ 119 h 119"/>
                    <a:gd name="T8" fmla="*/ 205 w 208"/>
                    <a:gd name="T9" fmla="*/ 119 h 119"/>
                    <a:gd name="T10" fmla="*/ 206 w 208"/>
                    <a:gd name="T11" fmla="*/ 118 h 119"/>
                    <a:gd name="T12" fmla="*/ 208 w 208"/>
                    <a:gd name="T13" fmla="*/ 113 h 119"/>
                    <a:gd name="T14" fmla="*/ 205 w 208"/>
                    <a:gd name="T15" fmla="*/ 112 h 119"/>
                    <a:gd name="T16" fmla="*/ 6 w 208"/>
                    <a:gd name="T17" fmla="*/ 0 h 119"/>
                    <a:gd name="T18" fmla="*/ 3 w 208"/>
                    <a:gd name="T19" fmla="*/ 0 h 119"/>
                    <a:gd name="T20" fmla="*/ 0 w 208"/>
                    <a:gd name="T21" fmla="*/ 3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19"/>
                    <a:gd name="T35" fmla="*/ 208 w 208"/>
                    <a:gd name="T36" fmla="*/ 119 h 1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19">
                      <a:moveTo>
                        <a:pt x="0" y="3"/>
                      </a:moveTo>
                      <a:lnTo>
                        <a:pt x="0" y="6"/>
                      </a:lnTo>
                      <a:lnTo>
                        <a:pt x="1" y="9"/>
                      </a:lnTo>
                      <a:lnTo>
                        <a:pt x="201" y="119"/>
                      </a:lnTo>
                      <a:lnTo>
                        <a:pt x="205" y="119"/>
                      </a:lnTo>
                      <a:lnTo>
                        <a:pt x="206" y="118"/>
                      </a:lnTo>
                      <a:lnTo>
                        <a:pt x="208" y="113"/>
                      </a:lnTo>
                      <a:lnTo>
                        <a:pt x="205" y="112"/>
                      </a:lnTo>
                      <a:lnTo>
                        <a:pt x="6" y="0"/>
                      </a:lnTo>
                      <a:lnTo>
                        <a:pt x="3" y="0"/>
                      </a:lnTo>
                      <a:lnTo>
                        <a:pt x="0" y="3"/>
                      </a:lnTo>
                      <a:close/>
                    </a:path>
                  </a:pathLst>
                </a:custGeom>
                <a:solidFill>
                  <a:srgbClr val="000000"/>
                </a:solidFill>
                <a:ln w="9525">
                  <a:noFill/>
                  <a:round/>
                  <a:headEnd/>
                  <a:tailEnd/>
                </a:ln>
              </p:spPr>
              <p:txBody>
                <a:bodyPr/>
                <a:lstStyle/>
                <a:p>
                  <a:pPr algn="ctr"/>
                  <a:endParaRPr lang="en-GB"/>
                </a:p>
              </p:txBody>
            </p:sp>
            <p:sp>
              <p:nvSpPr>
                <p:cNvPr id="442388" name="Freeform 248"/>
                <p:cNvSpPr>
                  <a:spLocks/>
                </p:cNvSpPr>
                <p:nvPr/>
              </p:nvSpPr>
              <p:spPr bwMode="auto">
                <a:xfrm>
                  <a:off x="1303" y="2215"/>
                  <a:ext cx="208" cy="119"/>
                </a:xfrm>
                <a:custGeom>
                  <a:avLst/>
                  <a:gdLst>
                    <a:gd name="T0" fmla="*/ 0 w 208"/>
                    <a:gd name="T1" fmla="*/ 3 h 119"/>
                    <a:gd name="T2" fmla="*/ 0 w 208"/>
                    <a:gd name="T3" fmla="*/ 6 h 119"/>
                    <a:gd name="T4" fmla="*/ 1 w 208"/>
                    <a:gd name="T5" fmla="*/ 9 h 119"/>
                    <a:gd name="T6" fmla="*/ 201 w 208"/>
                    <a:gd name="T7" fmla="*/ 119 h 119"/>
                    <a:gd name="T8" fmla="*/ 205 w 208"/>
                    <a:gd name="T9" fmla="*/ 119 h 119"/>
                    <a:gd name="T10" fmla="*/ 206 w 208"/>
                    <a:gd name="T11" fmla="*/ 117 h 119"/>
                    <a:gd name="T12" fmla="*/ 208 w 208"/>
                    <a:gd name="T13" fmla="*/ 114 h 119"/>
                    <a:gd name="T14" fmla="*/ 205 w 208"/>
                    <a:gd name="T15" fmla="*/ 111 h 119"/>
                    <a:gd name="T16" fmla="*/ 6 w 208"/>
                    <a:gd name="T17" fmla="*/ 1 h 119"/>
                    <a:gd name="T18" fmla="*/ 3 w 208"/>
                    <a:gd name="T19" fmla="*/ 0 h 119"/>
                    <a:gd name="T20" fmla="*/ 0 w 208"/>
                    <a:gd name="T21" fmla="*/ 3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19"/>
                    <a:gd name="T35" fmla="*/ 208 w 208"/>
                    <a:gd name="T36" fmla="*/ 119 h 1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19">
                      <a:moveTo>
                        <a:pt x="0" y="3"/>
                      </a:moveTo>
                      <a:lnTo>
                        <a:pt x="0" y="6"/>
                      </a:lnTo>
                      <a:lnTo>
                        <a:pt x="1" y="9"/>
                      </a:lnTo>
                      <a:lnTo>
                        <a:pt x="201" y="119"/>
                      </a:lnTo>
                      <a:lnTo>
                        <a:pt x="205" y="119"/>
                      </a:lnTo>
                      <a:lnTo>
                        <a:pt x="206" y="117"/>
                      </a:lnTo>
                      <a:lnTo>
                        <a:pt x="208" y="114"/>
                      </a:lnTo>
                      <a:lnTo>
                        <a:pt x="205" y="111"/>
                      </a:lnTo>
                      <a:lnTo>
                        <a:pt x="6" y="1"/>
                      </a:lnTo>
                      <a:lnTo>
                        <a:pt x="3" y="0"/>
                      </a:lnTo>
                      <a:lnTo>
                        <a:pt x="0" y="3"/>
                      </a:lnTo>
                      <a:close/>
                    </a:path>
                  </a:pathLst>
                </a:custGeom>
                <a:solidFill>
                  <a:srgbClr val="000000"/>
                </a:solidFill>
                <a:ln w="9525">
                  <a:noFill/>
                  <a:round/>
                  <a:headEnd/>
                  <a:tailEnd/>
                </a:ln>
              </p:spPr>
              <p:txBody>
                <a:bodyPr/>
                <a:lstStyle/>
                <a:p>
                  <a:pPr algn="ctr"/>
                  <a:endParaRPr lang="en-GB"/>
                </a:p>
              </p:txBody>
            </p:sp>
            <p:sp>
              <p:nvSpPr>
                <p:cNvPr id="442389" name="Freeform 249"/>
                <p:cNvSpPr>
                  <a:spLocks/>
                </p:cNvSpPr>
                <p:nvPr/>
              </p:nvSpPr>
              <p:spPr bwMode="auto">
                <a:xfrm>
                  <a:off x="1276" y="2299"/>
                  <a:ext cx="244" cy="158"/>
                </a:xfrm>
                <a:custGeom>
                  <a:avLst/>
                  <a:gdLst>
                    <a:gd name="T0" fmla="*/ 14 w 244"/>
                    <a:gd name="T1" fmla="*/ 2 h 158"/>
                    <a:gd name="T2" fmla="*/ 8 w 244"/>
                    <a:gd name="T3" fmla="*/ 0 h 158"/>
                    <a:gd name="T4" fmla="*/ 3 w 244"/>
                    <a:gd name="T5" fmla="*/ 1 h 158"/>
                    <a:gd name="T6" fmla="*/ 2 w 244"/>
                    <a:gd name="T7" fmla="*/ 4 h 158"/>
                    <a:gd name="T8" fmla="*/ 0 w 244"/>
                    <a:gd name="T9" fmla="*/ 10 h 158"/>
                    <a:gd name="T10" fmla="*/ 2 w 244"/>
                    <a:gd name="T11" fmla="*/ 16 h 158"/>
                    <a:gd name="T12" fmla="*/ 3 w 244"/>
                    <a:gd name="T13" fmla="*/ 22 h 158"/>
                    <a:gd name="T14" fmla="*/ 8 w 244"/>
                    <a:gd name="T15" fmla="*/ 27 h 158"/>
                    <a:gd name="T16" fmla="*/ 14 w 244"/>
                    <a:gd name="T17" fmla="*/ 32 h 158"/>
                    <a:gd name="T18" fmla="*/ 232 w 244"/>
                    <a:gd name="T19" fmla="*/ 156 h 158"/>
                    <a:gd name="T20" fmla="*/ 236 w 244"/>
                    <a:gd name="T21" fmla="*/ 158 h 158"/>
                    <a:gd name="T22" fmla="*/ 241 w 244"/>
                    <a:gd name="T23" fmla="*/ 156 h 158"/>
                    <a:gd name="T24" fmla="*/ 244 w 244"/>
                    <a:gd name="T25" fmla="*/ 153 h 158"/>
                    <a:gd name="T26" fmla="*/ 244 w 244"/>
                    <a:gd name="T27" fmla="*/ 149 h 158"/>
                    <a:gd name="T28" fmla="*/ 244 w 244"/>
                    <a:gd name="T29" fmla="*/ 142 h 158"/>
                    <a:gd name="T30" fmla="*/ 241 w 244"/>
                    <a:gd name="T31" fmla="*/ 136 h 158"/>
                    <a:gd name="T32" fmla="*/ 236 w 244"/>
                    <a:gd name="T33" fmla="*/ 130 h 158"/>
                    <a:gd name="T34" fmla="*/ 232 w 244"/>
                    <a:gd name="T35" fmla="*/ 127 h 158"/>
                    <a:gd name="T36" fmla="*/ 14 w 244"/>
                    <a:gd name="T37" fmla="*/ 2 h 1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4"/>
                    <a:gd name="T58" fmla="*/ 0 h 158"/>
                    <a:gd name="T59" fmla="*/ 244 w 244"/>
                    <a:gd name="T60" fmla="*/ 158 h 1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4" h="158">
                      <a:moveTo>
                        <a:pt x="14" y="2"/>
                      </a:moveTo>
                      <a:lnTo>
                        <a:pt x="8" y="0"/>
                      </a:lnTo>
                      <a:lnTo>
                        <a:pt x="3" y="1"/>
                      </a:lnTo>
                      <a:lnTo>
                        <a:pt x="2" y="4"/>
                      </a:lnTo>
                      <a:lnTo>
                        <a:pt x="0" y="10"/>
                      </a:lnTo>
                      <a:lnTo>
                        <a:pt x="2" y="16"/>
                      </a:lnTo>
                      <a:lnTo>
                        <a:pt x="3" y="22"/>
                      </a:lnTo>
                      <a:lnTo>
                        <a:pt x="8" y="27"/>
                      </a:lnTo>
                      <a:lnTo>
                        <a:pt x="14" y="32"/>
                      </a:lnTo>
                      <a:lnTo>
                        <a:pt x="232" y="156"/>
                      </a:lnTo>
                      <a:lnTo>
                        <a:pt x="236" y="158"/>
                      </a:lnTo>
                      <a:lnTo>
                        <a:pt x="241" y="156"/>
                      </a:lnTo>
                      <a:lnTo>
                        <a:pt x="244" y="153"/>
                      </a:lnTo>
                      <a:lnTo>
                        <a:pt x="244" y="149"/>
                      </a:lnTo>
                      <a:lnTo>
                        <a:pt x="244" y="142"/>
                      </a:lnTo>
                      <a:lnTo>
                        <a:pt x="241" y="136"/>
                      </a:lnTo>
                      <a:lnTo>
                        <a:pt x="236" y="130"/>
                      </a:lnTo>
                      <a:lnTo>
                        <a:pt x="232" y="127"/>
                      </a:lnTo>
                      <a:lnTo>
                        <a:pt x="14" y="2"/>
                      </a:lnTo>
                      <a:close/>
                    </a:path>
                  </a:pathLst>
                </a:custGeom>
                <a:solidFill>
                  <a:srgbClr val="666666"/>
                </a:solidFill>
                <a:ln w="9525">
                  <a:noFill/>
                  <a:round/>
                  <a:headEnd/>
                  <a:tailEnd/>
                </a:ln>
              </p:spPr>
              <p:txBody>
                <a:bodyPr/>
                <a:lstStyle/>
                <a:p>
                  <a:pPr algn="ctr"/>
                  <a:endParaRPr lang="en-GB"/>
                </a:p>
              </p:txBody>
            </p:sp>
            <p:sp>
              <p:nvSpPr>
                <p:cNvPr id="442390" name="Freeform 250"/>
                <p:cNvSpPr>
                  <a:spLocks/>
                </p:cNvSpPr>
                <p:nvPr/>
              </p:nvSpPr>
              <p:spPr bwMode="auto">
                <a:xfrm>
                  <a:off x="1265" y="1733"/>
                  <a:ext cx="690" cy="404"/>
                </a:xfrm>
                <a:custGeom>
                  <a:avLst/>
                  <a:gdLst>
                    <a:gd name="T0" fmla="*/ 680 w 690"/>
                    <a:gd name="T1" fmla="*/ 157 h 404"/>
                    <a:gd name="T2" fmla="*/ 422 w 690"/>
                    <a:gd name="T3" fmla="*/ 3 h 404"/>
                    <a:gd name="T4" fmla="*/ 414 w 690"/>
                    <a:gd name="T5" fmla="*/ 1 h 404"/>
                    <a:gd name="T6" fmla="*/ 407 w 690"/>
                    <a:gd name="T7" fmla="*/ 0 h 404"/>
                    <a:gd name="T8" fmla="*/ 400 w 690"/>
                    <a:gd name="T9" fmla="*/ 1 h 404"/>
                    <a:gd name="T10" fmla="*/ 392 w 690"/>
                    <a:gd name="T11" fmla="*/ 3 h 404"/>
                    <a:gd name="T12" fmla="*/ 11 w 690"/>
                    <a:gd name="T13" fmla="*/ 224 h 404"/>
                    <a:gd name="T14" fmla="*/ 6 w 690"/>
                    <a:gd name="T15" fmla="*/ 228 h 404"/>
                    <a:gd name="T16" fmla="*/ 0 w 690"/>
                    <a:gd name="T17" fmla="*/ 234 h 404"/>
                    <a:gd name="T18" fmla="*/ 284 w 690"/>
                    <a:gd name="T19" fmla="*/ 404 h 404"/>
                    <a:gd name="T20" fmla="*/ 690 w 690"/>
                    <a:gd name="T21" fmla="*/ 168 h 404"/>
                    <a:gd name="T22" fmla="*/ 685 w 690"/>
                    <a:gd name="T23" fmla="*/ 161 h 404"/>
                    <a:gd name="T24" fmla="*/ 680 w 690"/>
                    <a:gd name="T25" fmla="*/ 157 h 4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0"/>
                    <a:gd name="T40" fmla="*/ 0 h 404"/>
                    <a:gd name="T41" fmla="*/ 690 w 690"/>
                    <a:gd name="T42" fmla="*/ 404 h 4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0" h="404">
                      <a:moveTo>
                        <a:pt x="680" y="157"/>
                      </a:moveTo>
                      <a:lnTo>
                        <a:pt x="422" y="3"/>
                      </a:lnTo>
                      <a:lnTo>
                        <a:pt x="414" y="1"/>
                      </a:lnTo>
                      <a:lnTo>
                        <a:pt x="407" y="0"/>
                      </a:lnTo>
                      <a:lnTo>
                        <a:pt x="400" y="1"/>
                      </a:lnTo>
                      <a:lnTo>
                        <a:pt x="392" y="3"/>
                      </a:lnTo>
                      <a:lnTo>
                        <a:pt x="11" y="224"/>
                      </a:lnTo>
                      <a:lnTo>
                        <a:pt x="6" y="228"/>
                      </a:lnTo>
                      <a:lnTo>
                        <a:pt x="0" y="234"/>
                      </a:lnTo>
                      <a:lnTo>
                        <a:pt x="284" y="404"/>
                      </a:lnTo>
                      <a:lnTo>
                        <a:pt x="690" y="168"/>
                      </a:lnTo>
                      <a:lnTo>
                        <a:pt x="685" y="161"/>
                      </a:lnTo>
                      <a:lnTo>
                        <a:pt x="680" y="157"/>
                      </a:lnTo>
                      <a:close/>
                    </a:path>
                  </a:pathLst>
                </a:custGeom>
                <a:solidFill>
                  <a:srgbClr val="E3E3E2"/>
                </a:solidFill>
                <a:ln w="9525">
                  <a:noFill/>
                  <a:round/>
                  <a:headEnd/>
                  <a:tailEnd/>
                </a:ln>
              </p:spPr>
              <p:txBody>
                <a:bodyPr/>
                <a:lstStyle/>
                <a:p>
                  <a:pPr algn="ctr"/>
                  <a:endParaRPr lang="en-GB"/>
                </a:p>
              </p:txBody>
            </p:sp>
            <p:sp>
              <p:nvSpPr>
                <p:cNvPr id="442391" name="Freeform 251"/>
                <p:cNvSpPr>
                  <a:spLocks/>
                </p:cNvSpPr>
                <p:nvPr/>
              </p:nvSpPr>
              <p:spPr bwMode="auto">
                <a:xfrm>
                  <a:off x="1548" y="1901"/>
                  <a:ext cx="411" cy="833"/>
                </a:xfrm>
                <a:custGeom>
                  <a:avLst/>
                  <a:gdLst>
                    <a:gd name="T0" fmla="*/ 0 w 411"/>
                    <a:gd name="T1" fmla="*/ 238 h 833"/>
                    <a:gd name="T2" fmla="*/ 0 w 411"/>
                    <a:gd name="T3" fmla="*/ 833 h 833"/>
                    <a:gd name="T4" fmla="*/ 8 w 411"/>
                    <a:gd name="T5" fmla="*/ 833 h 833"/>
                    <a:gd name="T6" fmla="*/ 14 w 411"/>
                    <a:gd name="T7" fmla="*/ 830 h 833"/>
                    <a:gd name="T8" fmla="*/ 397 w 411"/>
                    <a:gd name="T9" fmla="*/ 610 h 833"/>
                    <a:gd name="T10" fmla="*/ 402 w 411"/>
                    <a:gd name="T11" fmla="*/ 604 h 833"/>
                    <a:gd name="T12" fmla="*/ 407 w 411"/>
                    <a:gd name="T13" fmla="*/ 598 h 833"/>
                    <a:gd name="T14" fmla="*/ 410 w 411"/>
                    <a:gd name="T15" fmla="*/ 591 h 833"/>
                    <a:gd name="T16" fmla="*/ 411 w 411"/>
                    <a:gd name="T17" fmla="*/ 584 h 833"/>
                    <a:gd name="T18" fmla="*/ 411 w 411"/>
                    <a:gd name="T19" fmla="*/ 15 h 833"/>
                    <a:gd name="T20" fmla="*/ 410 w 411"/>
                    <a:gd name="T21" fmla="*/ 8 h 833"/>
                    <a:gd name="T22" fmla="*/ 407 w 411"/>
                    <a:gd name="T23" fmla="*/ 0 h 833"/>
                    <a:gd name="T24" fmla="*/ 0 w 411"/>
                    <a:gd name="T25" fmla="*/ 238 h 8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1"/>
                    <a:gd name="T40" fmla="*/ 0 h 833"/>
                    <a:gd name="T41" fmla="*/ 411 w 411"/>
                    <a:gd name="T42" fmla="*/ 833 h 8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1" h="833">
                      <a:moveTo>
                        <a:pt x="0" y="238"/>
                      </a:moveTo>
                      <a:lnTo>
                        <a:pt x="0" y="833"/>
                      </a:lnTo>
                      <a:lnTo>
                        <a:pt x="8" y="833"/>
                      </a:lnTo>
                      <a:lnTo>
                        <a:pt x="14" y="830"/>
                      </a:lnTo>
                      <a:lnTo>
                        <a:pt x="397" y="610"/>
                      </a:lnTo>
                      <a:lnTo>
                        <a:pt x="402" y="604"/>
                      </a:lnTo>
                      <a:lnTo>
                        <a:pt x="407" y="598"/>
                      </a:lnTo>
                      <a:lnTo>
                        <a:pt x="410" y="591"/>
                      </a:lnTo>
                      <a:lnTo>
                        <a:pt x="411" y="584"/>
                      </a:lnTo>
                      <a:lnTo>
                        <a:pt x="411" y="15"/>
                      </a:lnTo>
                      <a:lnTo>
                        <a:pt x="410" y="8"/>
                      </a:lnTo>
                      <a:lnTo>
                        <a:pt x="407" y="0"/>
                      </a:lnTo>
                      <a:lnTo>
                        <a:pt x="0" y="238"/>
                      </a:lnTo>
                      <a:close/>
                    </a:path>
                  </a:pathLst>
                </a:custGeom>
                <a:solidFill>
                  <a:srgbClr val="666666"/>
                </a:solidFill>
                <a:ln w="9525">
                  <a:noFill/>
                  <a:round/>
                  <a:headEnd/>
                  <a:tailEnd/>
                </a:ln>
              </p:spPr>
              <p:txBody>
                <a:bodyPr/>
                <a:lstStyle/>
                <a:p>
                  <a:pPr algn="ctr"/>
                  <a:endParaRPr lang="en-GB"/>
                </a:p>
              </p:txBody>
            </p:sp>
            <p:sp>
              <p:nvSpPr>
                <p:cNvPr id="442392" name="Freeform 252"/>
                <p:cNvSpPr>
                  <a:spLocks/>
                </p:cNvSpPr>
                <p:nvPr/>
              </p:nvSpPr>
              <p:spPr bwMode="auto">
                <a:xfrm>
                  <a:off x="1852" y="2804"/>
                  <a:ext cx="333" cy="222"/>
                </a:xfrm>
                <a:custGeom>
                  <a:avLst/>
                  <a:gdLst>
                    <a:gd name="T0" fmla="*/ 25 w 333"/>
                    <a:gd name="T1" fmla="*/ 43 h 222"/>
                    <a:gd name="T2" fmla="*/ 11 w 333"/>
                    <a:gd name="T3" fmla="*/ 54 h 222"/>
                    <a:gd name="T4" fmla="*/ 2 w 333"/>
                    <a:gd name="T5" fmla="*/ 71 h 222"/>
                    <a:gd name="T6" fmla="*/ 0 w 333"/>
                    <a:gd name="T7" fmla="*/ 78 h 222"/>
                    <a:gd name="T8" fmla="*/ 2 w 333"/>
                    <a:gd name="T9" fmla="*/ 110 h 222"/>
                    <a:gd name="T10" fmla="*/ 15 w 333"/>
                    <a:gd name="T11" fmla="*/ 129 h 222"/>
                    <a:gd name="T12" fmla="*/ 150 w 333"/>
                    <a:gd name="T13" fmla="*/ 208 h 222"/>
                    <a:gd name="T14" fmla="*/ 172 w 333"/>
                    <a:gd name="T15" fmla="*/ 217 h 222"/>
                    <a:gd name="T16" fmla="*/ 197 w 333"/>
                    <a:gd name="T17" fmla="*/ 222 h 222"/>
                    <a:gd name="T18" fmla="*/ 223 w 333"/>
                    <a:gd name="T19" fmla="*/ 220 h 222"/>
                    <a:gd name="T20" fmla="*/ 248 w 333"/>
                    <a:gd name="T21" fmla="*/ 213 h 222"/>
                    <a:gd name="T22" fmla="*/ 309 w 333"/>
                    <a:gd name="T23" fmla="*/ 178 h 222"/>
                    <a:gd name="T24" fmla="*/ 327 w 333"/>
                    <a:gd name="T25" fmla="*/ 161 h 222"/>
                    <a:gd name="T26" fmla="*/ 333 w 333"/>
                    <a:gd name="T27" fmla="*/ 142 h 222"/>
                    <a:gd name="T28" fmla="*/ 331 w 333"/>
                    <a:gd name="T29" fmla="*/ 110 h 222"/>
                    <a:gd name="T30" fmla="*/ 320 w 333"/>
                    <a:gd name="T31" fmla="*/ 91 h 222"/>
                    <a:gd name="T32" fmla="*/ 185 w 333"/>
                    <a:gd name="T33" fmla="*/ 12 h 222"/>
                    <a:gd name="T34" fmla="*/ 160 w 333"/>
                    <a:gd name="T35" fmla="*/ 3 h 222"/>
                    <a:gd name="T36" fmla="*/ 131 w 333"/>
                    <a:gd name="T37" fmla="*/ 0 h 222"/>
                    <a:gd name="T38" fmla="*/ 103 w 333"/>
                    <a:gd name="T39" fmla="*/ 3 h 222"/>
                    <a:gd name="T40" fmla="*/ 78 w 333"/>
                    <a:gd name="T41" fmla="*/ 12 h 222"/>
                    <a:gd name="T42" fmla="*/ 78 w 333"/>
                    <a:gd name="T43" fmla="*/ 12 h 222"/>
                    <a:gd name="T44" fmla="*/ 34 w 333"/>
                    <a:gd name="T45" fmla="*/ 122 h 222"/>
                    <a:gd name="T46" fmla="*/ 22 w 333"/>
                    <a:gd name="T47" fmla="*/ 112 h 222"/>
                    <a:gd name="T48" fmla="*/ 18 w 333"/>
                    <a:gd name="T49" fmla="*/ 101 h 222"/>
                    <a:gd name="T50" fmla="*/ 18 w 333"/>
                    <a:gd name="T51" fmla="*/ 76 h 222"/>
                    <a:gd name="T52" fmla="*/ 22 w 333"/>
                    <a:gd name="T53" fmla="*/ 66 h 222"/>
                    <a:gd name="T54" fmla="*/ 34 w 333"/>
                    <a:gd name="T55" fmla="*/ 57 h 222"/>
                    <a:gd name="T56" fmla="*/ 96 w 333"/>
                    <a:gd name="T57" fmla="*/ 22 h 222"/>
                    <a:gd name="T58" fmla="*/ 119 w 333"/>
                    <a:gd name="T59" fmla="*/ 18 h 222"/>
                    <a:gd name="T60" fmla="*/ 142 w 333"/>
                    <a:gd name="T61" fmla="*/ 18 h 222"/>
                    <a:gd name="T62" fmla="*/ 166 w 333"/>
                    <a:gd name="T63" fmla="*/ 22 h 222"/>
                    <a:gd name="T64" fmla="*/ 301 w 333"/>
                    <a:gd name="T65" fmla="*/ 98 h 222"/>
                    <a:gd name="T66" fmla="*/ 312 w 333"/>
                    <a:gd name="T67" fmla="*/ 109 h 222"/>
                    <a:gd name="T68" fmla="*/ 317 w 333"/>
                    <a:gd name="T69" fmla="*/ 120 h 222"/>
                    <a:gd name="T70" fmla="*/ 315 w 333"/>
                    <a:gd name="T71" fmla="*/ 148 h 222"/>
                    <a:gd name="T72" fmla="*/ 308 w 333"/>
                    <a:gd name="T73" fmla="*/ 159 h 222"/>
                    <a:gd name="T74" fmla="*/ 248 w 333"/>
                    <a:gd name="T75" fmla="*/ 194 h 222"/>
                    <a:gd name="T76" fmla="*/ 230 w 333"/>
                    <a:gd name="T77" fmla="*/ 201 h 222"/>
                    <a:gd name="T78" fmla="*/ 210 w 333"/>
                    <a:gd name="T79" fmla="*/ 204 h 222"/>
                    <a:gd name="T80" fmla="*/ 188 w 333"/>
                    <a:gd name="T81" fmla="*/ 202 h 222"/>
                    <a:gd name="T82" fmla="*/ 167 w 333"/>
                    <a:gd name="T83" fmla="*/ 198 h 222"/>
                    <a:gd name="T84" fmla="*/ 78 w 333"/>
                    <a:gd name="T85" fmla="*/ 12 h 2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3"/>
                    <a:gd name="T130" fmla="*/ 0 h 222"/>
                    <a:gd name="T131" fmla="*/ 333 w 333"/>
                    <a:gd name="T132" fmla="*/ 222 h 2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3" h="222">
                      <a:moveTo>
                        <a:pt x="78" y="12"/>
                      </a:moveTo>
                      <a:lnTo>
                        <a:pt x="25" y="43"/>
                      </a:lnTo>
                      <a:lnTo>
                        <a:pt x="16" y="49"/>
                      </a:lnTo>
                      <a:lnTo>
                        <a:pt x="11" y="54"/>
                      </a:lnTo>
                      <a:lnTo>
                        <a:pt x="5" y="62"/>
                      </a:lnTo>
                      <a:lnTo>
                        <a:pt x="2" y="71"/>
                      </a:lnTo>
                      <a:lnTo>
                        <a:pt x="2" y="72"/>
                      </a:lnTo>
                      <a:lnTo>
                        <a:pt x="0" y="78"/>
                      </a:lnTo>
                      <a:lnTo>
                        <a:pt x="0" y="101"/>
                      </a:lnTo>
                      <a:lnTo>
                        <a:pt x="2" y="110"/>
                      </a:lnTo>
                      <a:lnTo>
                        <a:pt x="6" y="120"/>
                      </a:lnTo>
                      <a:lnTo>
                        <a:pt x="15" y="129"/>
                      </a:lnTo>
                      <a:lnTo>
                        <a:pt x="25" y="137"/>
                      </a:lnTo>
                      <a:lnTo>
                        <a:pt x="150" y="208"/>
                      </a:lnTo>
                      <a:lnTo>
                        <a:pt x="160" y="214"/>
                      </a:lnTo>
                      <a:lnTo>
                        <a:pt x="172" y="217"/>
                      </a:lnTo>
                      <a:lnTo>
                        <a:pt x="185" y="220"/>
                      </a:lnTo>
                      <a:lnTo>
                        <a:pt x="197" y="222"/>
                      </a:lnTo>
                      <a:lnTo>
                        <a:pt x="210" y="222"/>
                      </a:lnTo>
                      <a:lnTo>
                        <a:pt x="223" y="220"/>
                      </a:lnTo>
                      <a:lnTo>
                        <a:pt x="236" y="217"/>
                      </a:lnTo>
                      <a:lnTo>
                        <a:pt x="248" y="213"/>
                      </a:lnTo>
                      <a:lnTo>
                        <a:pt x="257" y="208"/>
                      </a:lnTo>
                      <a:lnTo>
                        <a:pt x="309" y="178"/>
                      </a:lnTo>
                      <a:lnTo>
                        <a:pt x="320" y="170"/>
                      </a:lnTo>
                      <a:lnTo>
                        <a:pt x="327" y="161"/>
                      </a:lnTo>
                      <a:lnTo>
                        <a:pt x="331" y="153"/>
                      </a:lnTo>
                      <a:lnTo>
                        <a:pt x="333" y="142"/>
                      </a:lnTo>
                      <a:lnTo>
                        <a:pt x="333" y="120"/>
                      </a:lnTo>
                      <a:lnTo>
                        <a:pt x="331" y="110"/>
                      </a:lnTo>
                      <a:lnTo>
                        <a:pt x="327" y="100"/>
                      </a:lnTo>
                      <a:lnTo>
                        <a:pt x="320" y="91"/>
                      </a:lnTo>
                      <a:lnTo>
                        <a:pt x="309" y="84"/>
                      </a:lnTo>
                      <a:lnTo>
                        <a:pt x="185" y="12"/>
                      </a:lnTo>
                      <a:lnTo>
                        <a:pt x="172" y="6"/>
                      </a:lnTo>
                      <a:lnTo>
                        <a:pt x="160" y="3"/>
                      </a:lnTo>
                      <a:lnTo>
                        <a:pt x="145" y="0"/>
                      </a:lnTo>
                      <a:lnTo>
                        <a:pt x="131" y="0"/>
                      </a:lnTo>
                      <a:lnTo>
                        <a:pt x="116" y="0"/>
                      </a:lnTo>
                      <a:lnTo>
                        <a:pt x="103" y="3"/>
                      </a:lnTo>
                      <a:lnTo>
                        <a:pt x="90" y="6"/>
                      </a:lnTo>
                      <a:lnTo>
                        <a:pt x="78" y="12"/>
                      </a:lnTo>
                      <a:lnTo>
                        <a:pt x="5" y="68"/>
                      </a:lnTo>
                      <a:lnTo>
                        <a:pt x="78" y="12"/>
                      </a:lnTo>
                      <a:lnTo>
                        <a:pt x="159" y="194"/>
                      </a:lnTo>
                      <a:lnTo>
                        <a:pt x="34" y="122"/>
                      </a:lnTo>
                      <a:lnTo>
                        <a:pt x="27" y="117"/>
                      </a:lnTo>
                      <a:lnTo>
                        <a:pt x="22" y="112"/>
                      </a:lnTo>
                      <a:lnTo>
                        <a:pt x="18" y="106"/>
                      </a:lnTo>
                      <a:lnTo>
                        <a:pt x="18" y="101"/>
                      </a:lnTo>
                      <a:lnTo>
                        <a:pt x="18" y="78"/>
                      </a:lnTo>
                      <a:lnTo>
                        <a:pt x="18" y="76"/>
                      </a:lnTo>
                      <a:lnTo>
                        <a:pt x="19" y="71"/>
                      </a:lnTo>
                      <a:lnTo>
                        <a:pt x="22" y="66"/>
                      </a:lnTo>
                      <a:lnTo>
                        <a:pt x="28" y="62"/>
                      </a:lnTo>
                      <a:lnTo>
                        <a:pt x="34" y="57"/>
                      </a:lnTo>
                      <a:lnTo>
                        <a:pt x="87" y="27"/>
                      </a:lnTo>
                      <a:lnTo>
                        <a:pt x="96" y="22"/>
                      </a:lnTo>
                      <a:lnTo>
                        <a:pt x="107" y="19"/>
                      </a:lnTo>
                      <a:lnTo>
                        <a:pt x="119" y="18"/>
                      </a:lnTo>
                      <a:lnTo>
                        <a:pt x="131" y="16"/>
                      </a:lnTo>
                      <a:lnTo>
                        <a:pt x="142" y="18"/>
                      </a:lnTo>
                      <a:lnTo>
                        <a:pt x="156" y="19"/>
                      </a:lnTo>
                      <a:lnTo>
                        <a:pt x="166" y="22"/>
                      </a:lnTo>
                      <a:lnTo>
                        <a:pt x="176" y="27"/>
                      </a:lnTo>
                      <a:lnTo>
                        <a:pt x="301" y="98"/>
                      </a:lnTo>
                      <a:lnTo>
                        <a:pt x="308" y="104"/>
                      </a:lnTo>
                      <a:lnTo>
                        <a:pt x="312" y="109"/>
                      </a:lnTo>
                      <a:lnTo>
                        <a:pt x="315" y="115"/>
                      </a:lnTo>
                      <a:lnTo>
                        <a:pt x="317" y="120"/>
                      </a:lnTo>
                      <a:lnTo>
                        <a:pt x="317" y="142"/>
                      </a:lnTo>
                      <a:lnTo>
                        <a:pt x="315" y="148"/>
                      </a:lnTo>
                      <a:lnTo>
                        <a:pt x="312" y="154"/>
                      </a:lnTo>
                      <a:lnTo>
                        <a:pt x="308" y="159"/>
                      </a:lnTo>
                      <a:lnTo>
                        <a:pt x="301" y="163"/>
                      </a:lnTo>
                      <a:lnTo>
                        <a:pt x="248" y="194"/>
                      </a:lnTo>
                      <a:lnTo>
                        <a:pt x="241" y="197"/>
                      </a:lnTo>
                      <a:lnTo>
                        <a:pt x="230" y="201"/>
                      </a:lnTo>
                      <a:lnTo>
                        <a:pt x="220" y="202"/>
                      </a:lnTo>
                      <a:lnTo>
                        <a:pt x="210" y="204"/>
                      </a:lnTo>
                      <a:lnTo>
                        <a:pt x="198" y="204"/>
                      </a:lnTo>
                      <a:lnTo>
                        <a:pt x="188" y="202"/>
                      </a:lnTo>
                      <a:lnTo>
                        <a:pt x="176" y="201"/>
                      </a:lnTo>
                      <a:lnTo>
                        <a:pt x="167" y="198"/>
                      </a:lnTo>
                      <a:lnTo>
                        <a:pt x="159" y="194"/>
                      </a:lnTo>
                      <a:lnTo>
                        <a:pt x="78" y="12"/>
                      </a:lnTo>
                      <a:close/>
                    </a:path>
                  </a:pathLst>
                </a:custGeom>
                <a:solidFill>
                  <a:srgbClr val="525151"/>
                </a:solidFill>
                <a:ln w="9525">
                  <a:noFill/>
                  <a:round/>
                  <a:headEnd/>
                  <a:tailEnd/>
                </a:ln>
              </p:spPr>
              <p:txBody>
                <a:bodyPr/>
                <a:lstStyle/>
                <a:p>
                  <a:pPr algn="ctr"/>
                  <a:endParaRPr lang="en-GB"/>
                </a:p>
              </p:txBody>
            </p:sp>
            <p:sp>
              <p:nvSpPr>
                <p:cNvPr id="442393" name="Freeform 253"/>
                <p:cNvSpPr>
                  <a:spLocks/>
                </p:cNvSpPr>
                <p:nvPr/>
              </p:nvSpPr>
              <p:spPr bwMode="auto">
                <a:xfrm>
                  <a:off x="1861" y="2882"/>
                  <a:ext cx="317" cy="135"/>
                </a:xfrm>
                <a:custGeom>
                  <a:avLst/>
                  <a:gdLst>
                    <a:gd name="T0" fmla="*/ 309 w 317"/>
                    <a:gd name="T1" fmla="*/ 59 h 135"/>
                    <a:gd name="T2" fmla="*/ 303 w 317"/>
                    <a:gd name="T3" fmla="*/ 64 h 135"/>
                    <a:gd name="T4" fmla="*/ 296 w 317"/>
                    <a:gd name="T5" fmla="*/ 70 h 135"/>
                    <a:gd name="T6" fmla="*/ 243 w 317"/>
                    <a:gd name="T7" fmla="*/ 101 h 135"/>
                    <a:gd name="T8" fmla="*/ 234 w 317"/>
                    <a:gd name="T9" fmla="*/ 104 h 135"/>
                    <a:gd name="T10" fmla="*/ 224 w 317"/>
                    <a:gd name="T11" fmla="*/ 108 h 135"/>
                    <a:gd name="T12" fmla="*/ 213 w 317"/>
                    <a:gd name="T13" fmla="*/ 111 h 135"/>
                    <a:gd name="T14" fmla="*/ 201 w 317"/>
                    <a:gd name="T15" fmla="*/ 113 h 135"/>
                    <a:gd name="T16" fmla="*/ 189 w 317"/>
                    <a:gd name="T17" fmla="*/ 113 h 135"/>
                    <a:gd name="T18" fmla="*/ 177 w 317"/>
                    <a:gd name="T19" fmla="*/ 111 h 135"/>
                    <a:gd name="T20" fmla="*/ 166 w 317"/>
                    <a:gd name="T21" fmla="*/ 108 h 135"/>
                    <a:gd name="T22" fmla="*/ 155 w 317"/>
                    <a:gd name="T23" fmla="*/ 105 h 135"/>
                    <a:gd name="T24" fmla="*/ 145 w 317"/>
                    <a:gd name="T25" fmla="*/ 101 h 135"/>
                    <a:gd name="T26" fmla="*/ 111 w 317"/>
                    <a:gd name="T27" fmla="*/ 82 h 135"/>
                    <a:gd name="T28" fmla="*/ 21 w 317"/>
                    <a:gd name="T29" fmla="*/ 29 h 135"/>
                    <a:gd name="T30" fmla="*/ 12 w 317"/>
                    <a:gd name="T31" fmla="*/ 23 h 135"/>
                    <a:gd name="T32" fmla="*/ 7 w 317"/>
                    <a:gd name="T33" fmla="*/ 17 h 135"/>
                    <a:gd name="T34" fmla="*/ 2 w 317"/>
                    <a:gd name="T35" fmla="*/ 9 h 135"/>
                    <a:gd name="T36" fmla="*/ 0 w 317"/>
                    <a:gd name="T37" fmla="*/ 0 h 135"/>
                    <a:gd name="T38" fmla="*/ 0 w 317"/>
                    <a:gd name="T39" fmla="*/ 22 h 135"/>
                    <a:gd name="T40" fmla="*/ 0 w 317"/>
                    <a:gd name="T41" fmla="*/ 23 h 135"/>
                    <a:gd name="T42" fmla="*/ 2 w 317"/>
                    <a:gd name="T43" fmla="*/ 31 h 135"/>
                    <a:gd name="T44" fmla="*/ 4 w 317"/>
                    <a:gd name="T45" fmla="*/ 38 h 135"/>
                    <a:gd name="T46" fmla="*/ 12 w 317"/>
                    <a:gd name="T47" fmla="*/ 45 h 135"/>
                    <a:gd name="T48" fmla="*/ 21 w 317"/>
                    <a:gd name="T49" fmla="*/ 51 h 135"/>
                    <a:gd name="T50" fmla="*/ 111 w 317"/>
                    <a:gd name="T51" fmla="*/ 104 h 135"/>
                    <a:gd name="T52" fmla="*/ 145 w 317"/>
                    <a:gd name="T53" fmla="*/ 123 h 135"/>
                    <a:gd name="T54" fmla="*/ 155 w 317"/>
                    <a:gd name="T55" fmla="*/ 127 h 135"/>
                    <a:gd name="T56" fmla="*/ 166 w 317"/>
                    <a:gd name="T57" fmla="*/ 132 h 135"/>
                    <a:gd name="T58" fmla="*/ 177 w 317"/>
                    <a:gd name="T59" fmla="*/ 133 h 135"/>
                    <a:gd name="T60" fmla="*/ 189 w 317"/>
                    <a:gd name="T61" fmla="*/ 135 h 135"/>
                    <a:gd name="T62" fmla="*/ 201 w 317"/>
                    <a:gd name="T63" fmla="*/ 135 h 135"/>
                    <a:gd name="T64" fmla="*/ 213 w 317"/>
                    <a:gd name="T65" fmla="*/ 133 h 135"/>
                    <a:gd name="T66" fmla="*/ 224 w 317"/>
                    <a:gd name="T67" fmla="*/ 130 h 135"/>
                    <a:gd name="T68" fmla="*/ 234 w 317"/>
                    <a:gd name="T69" fmla="*/ 127 h 135"/>
                    <a:gd name="T70" fmla="*/ 243 w 317"/>
                    <a:gd name="T71" fmla="*/ 123 h 135"/>
                    <a:gd name="T72" fmla="*/ 296 w 317"/>
                    <a:gd name="T73" fmla="*/ 92 h 135"/>
                    <a:gd name="T74" fmla="*/ 305 w 317"/>
                    <a:gd name="T75" fmla="*/ 86 h 135"/>
                    <a:gd name="T76" fmla="*/ 311 w 317"/>
                    <a:gd name="T77" fmla="*/ 79 h 135"/>
                    <a:gd name="T78" fmla="*/ 315 w 317"/>
                    <a:gd name="T79" fmla="*/ 72 h 135"/>
                    <a:gd name="T80" fmla="*/ 317 w 317"/>
                    <a:gd name="T81" fmla="*/ 64 h 135"/>
                    <a:gd name="T82" fmla="*/ 317 w 317"/>
                    <a:gd name="T83" fmla="*/ 42 h 135"/>
                    <a:gd name="T84" fmla="*/ 314 w 317"/>
                    <a:gd name="T85" fmla="*/ 51 h 135"/>
                    <a:gd name="T86" fmla="*/ 309 w 317"/>
                    <a:gd name="T87" fmla="*/ 59 h 1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7"/>
                    <a:gd name="T133" fmla="*/ 0 h 135"/>
                    <a:gd name="T134" fmla="*/ 317 w 317"/>
                    <a:gd name="T135" fmla="*/ 135 h 1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7" h="135">
                      <a:moveTo>
                        <a:pt x="309" y="59"/>
                      </a:moveTo>
                      <a:lnTo>
                        <a:pt x="303" y="64"/>
                      </a:lnTo>
                      <a:lnTo>
                        <a:pt x="296" y="70"/>
                      </a:lnTo>
                      <a:lnTo>
                        <a:pt x="243" y="101"/>
                      </a:lnTo>
                      <a:lnTo>
                        <a:pt x="234" y="104"/>
                      </a:lnTo>
                      <a:lnTo>
                        <a:pt x="224" y="108"/>
                      </a:lnTo>
                      <a:lnTo>
                        <a:pt x="213" y="111"/>
                      </a:lnTo>
                      <a:lnTo>
                        <a:pt x="201" y="113"/>
                      </a:lnTo>
                      <a:lnTo>
                        <a:pt x="189" y="113"/>
                      </a:lnTo>
                      <a:lnTo>
                        <a:pt x="177" y="111"/>
                      </a:lnTo>
                      <a:lnTo>
                        <a:pt x="166" y="108"/>
                      </a:lnTo>
                      <a:lnTo>
                        <a:pt x="155" y="105"/>
                      </a:lnTo>
                      <a:lnTo>
                        <a:pt x="145" y="101"/>
                      </a:lnTo>
                      <a:lnTo>
                        <a:pt x="111" y="82"/>
                      </a:lnTo>
                      <a:lnTo>
                        <a:pt x="21" y="29"/>
                      </a:lnTo>
                      <a:lnTo>
                        <a:pt x="12" y="23"/>
                      </a:lnTo>
                      <a:lnTo>
                        <a:pt x="7" y="17"/>
                      </a:lnTo>
                      <a:lnTo>
                        <a:pt x="2" y="9"/>
                      </a:lnTo>
                      <a:lnTo>
                        <a:pt x="0" y="0"/>
                      </a:lnTo>
                      <a:lnTo>
                        <a:pt x="0" y="22"/>
                      </a:lnTo>
                      <a:lnTo>
                        <a:pt x="0" y="23"/>
                      </a:lnTo>
                      <a:lnTo>
                        <a:pt x="2" y="31"/>
                      </a:lnTo>
                      <a:lnTo>
                        <a:pt x="4" y="38"/>
                      </a:lnTo>
                      <a:lnTo>
                        <a:pt x="12" y="45"/>
                      </a:lnTo>
                      <a:lnTo>
                        <a:pt x="21" y="51"/>
                      </a:lnTo>
                      <a:lnTo>
                        <a:pt x="111" y="104"/>
                      </a:lnTo>
                      <a:lnTo>
                        <a:pt x="145" y="123"/>
                      </a:lnTo>
                      <a:lnTo>
                        <a:pt x="155" y="127"/>
                      </a:lnTo>
                      <a:lnTo>
                        <a:pt x="166" y="132"/>
                      </a:lnTo>
                      <a:lnTo>
                        <a:pt x="177" y="133"/>
                      </a:lnTo>
                      <a:lnTo>
                        <a:pt x="189" y="135"/>
                      </a:lnTo>
                      <a:lnTo>
                        <a:pt x="201" y="135"/>
                      </a:lnTo>
                      <a:lnTo>
                        <a:pt x="213" y="133"/>
                      </a:lnTo>
                      <a:lnTo>
                        <a:pt x="224" y="130"/>
                      </a:lnTo>
                      <a:lnTo>
                        <a:pt x="234" y="127"/>
                      </a:lnTo>
                      <a:lnTo>
                        <a:pt x="243" y="123"/>
                      </a:lnTo>
                      <a:lnTo>
                        <a:pt x="296" y="92"/>
                      </a:lnTo>
                      <a:lnTo>
                        <a:pt x="305" y="86"/>
                      </a:lnTo>
                      <a:lnTo>
                        <a:pt x="311" y="79"/>
                      </a:lnTo>
                      <a:lnTo>
                        <a:pt x="315" y="72"/>
                      </a:lnTo>
                      <a:lnTo>
                        <a:pt x="317" y="64"/>
                      </a:lnTo>
                      <a:lnTo>
                        <a:pt x="317" y="42"/>
                      </a:lnTo>
                      <a:lnTo>
                        <a:pt x="314" y="51"/>
                      </a:lnTo>
                      <a:lnTo>
                        <a:pt x="309" y="59"/>
                      </a:lnTo>
                      <a:close/>
                    </a:path>
                  </a:pathLst>
                </a:custGeom>
                <a:solidFill>
                  <a:srgbClr val="CCCCCC"/>
                </a:solidFill>
                <a:ln w="9525">
                  <a:noFill/>
                  <a:round/>
                  <a:headEnd/>
                  <a:tailEnd/>
                </a:ln>
              </p:spPr>
              <p:txBody>
                <a:bodyPr/>
                <a:lstStyle/>
                <a:p>
                  <a:pPr algn="ctr"/>
                  <a:endParaRPr lang="en-GB"/>
                </a:p>
              </p:txBody>
            </p:sp>
            <p:sp>
              <p:nvSpPr>
                <p:cNvPr id="442394" name="Freeform 254"/>
                <p:cNvSpPr>
                  <a:spLocks/>
                </p:cNvSpPr>
                <p:nvPr/>
              </p:nvSpPr>
              <p:spPr bwMode="auto">
                <a:xfrm>
                  <a:off x="1861" y="2812"/>
                  <a:ext cx="317" cy="183"/>
                </a:xfrm>
                <a:custGeom>
                  <a:avLst/>
                  <a:gdLst>
                    <a:gd name="T0" fmla="*/ 296 w 317"/>
                    <a:gd name="T1" fmla="*/ 140 h 183"/>
                    <a:gd name="T2" fmla="*/ 305 w 317"/>
                    <a:gd name="T3" fmla="*/ 134 h 183"/>
                    <a:gd name="T4" fmla="*/ 311 w 317"/>
                    <a:gd name="T5" fmla="*/ 127 h 183"/>
                    <a:gd name="T6" fmla="*/ 315 w 317"/>
                    <a:gd name="T7" fmla="*/ 120 h 183"/>
                    <a:gd name="T8" fmla="*/ 317 w 317"/>
                    <a:gd name="T9" fmla="*/ 112 h 183"/>
                    <a:gd name="T10" fmla="*/ 315 w 317"/>
                    <a:gd name="T11" fmla="*/ 105 h 183"/>
                    <a:gd name="T12" fmla="*/ 311 w 317"/>
                    <a:gd name="T13" fmla="*/ 96 h 183"/>
                    <a:gd name="T14" fmla="*/ 305 w 317"/>
                    <a:gd name="T15" fmla="*/ 90 h 183"/>
                    <a:gd name="T16" fmla="*/ 296 w 317"/>
                    <a:gd name="T17" fmla="*/ 83 h 183"/>
                    <a:gd name="T18" fmla="*/ 171 w 317"/>
                    <a:gd name="T19" fmla="*/ 11 h 183"/>
                    <a:gd name="T20" fmla="*/ 160 w 317"/>
                    <a:gd name="T21" fmla="*/ 7 h 183"/>
                    <a:gd name="T22" fmla="*/ 148 w 317"/>
                    <a:gd name="T23" fmla="*/ 2 h 183"/>
                    <a:gd name="T24" fmla="*/ 135 w 317"/>
                    <a:gd name="T25" fmla="*/ 1 h 183"/>
                    <a:gd name="T26" fmla="*/ 122 w 317"/>
                    <a:gd name="T27" fmla="*/ 0 h 183"/>
                    <a:gd name="T28" fmla="*/ 108 w 317"/>
                    <a:gd name="T29" fmla="*/ 1 h 183"/>
                    <a:gd name="T30" fmla="*/ 95 w 317"/>
                    <a:gd name="T31" fmla="*/ 2 h 183"/>
                    <a:gd name="T32" fmla="*/ 84 w 317"/>
                    <a:gd name="T33" fmla="*/ 7 h 183"/>
                    <a:gd name="T34" fmla="*/ 73 w 317"/>
                    <a:gd name="T35" fmla="*/ 11 h 183"/>
                    <a:gd name="T36" fmla="*/ 21 w 317"/>
                    <a:gd name="T37" fmla="*/ 42 h 183"/>
                    <a:gd name="T38" fmla="*/ 12 w 317"/>
                    <a:gd name="T39" fmla="*/ 48 h 183"/>
                    <a:gd name="T40" fmla="*/ 4 w 317"/>
                    <a:gd name="T41" fmla="*/ 55 h 183"/>
                    <a:gd name="T42" fmla="*/ 2 w 317"/>
                    <a:gd name="T43" fmla="*/ 63 h 183"/>
                    <a:gd name="T44" fmla="*/ 0 w 317"/>
                    <a:gd name="T45" fmla="*/ 70 h 183"/>
                    <a:gd name="T46" fmla="*/ 2 w 317"/>
                    <a:gd name="T47" fmla="*/ 79 h 183"/>
                    <a:gd name="T48" fmla="*/ 4 w 317"/>
                    <a:gd name="T49" fmla="*/ 86 h 183"/>
                    <a:gd name="T50" fmla="*/ 12 w 317"/>
                    <a:gd name="T51" fmla="*/ 92 h 183"/>
                    <a:gd name="T52" fmla="*/ 21 w 317"/>
                    <a:gd name="T53" fmla="*/ 99 h 183"/>
                    <a:gd name="T54" fmla="*/ 145 w 317"/>
                    <a:gd name="T55" fmla="*/ 171 h 183"/>
                    <a:gd name="T56" fmla="*/ 155 w 317"/>
                    <a:gd name="T57" fmla="*/ 175 h 183"/>
                    <a:gd name="T58" fmla="*/ 169 w 317"/>
                    <a:gd name="T59" fmla="*/ 180 h 183"/>
                    <a:gd name="T60" fmla="*/ 180 w 317"/>
                    <a:gd name="T61" fmla="*/ 181 h 183"/>
                    <a:gd name="T62" fmla="*/ 193 w 317"/>
                    <a:gd name="T63" fmla="*/ 183 h 183"/>
                    <a:gd name="T64" fmla="*/ 207 w 317"/>
                    <a:gd name="T65" fmla="*/ 181 h 183"/>
                    <a:gd name="T66" fmla="*/ 220 w 317"/>
                    <a:gd name="T67" fmla="*/ 180 h 183"/>
                    <a:gd name="T68" fmla="*/ 232 w 317"/>
                    <a:gd name="T69" fmla="*/ 175 h 183"/>
                    <a:gd name="T70" fmla="*/ 243 w 317"/>
                    <a:gd name="T71" fmla="*/ 171 h 183"/>
                    <a:gd name="T72" fmla="*/ 296 w 317"/>
                    <a:gd name="T73" fmla="*/ 140 h 1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7"/>
                    <a:gd name="T112" fmla="*/ 0 h 183"/>
                    <a:gd name="T113" fmla="*/ 317 w 317"/>
                    <a:gd name="T114" fmla="*/ 183 h 1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7" h="183">
                      <a:moveTo>
                        <a:pt x="296" y="140"/>
                      </a:moveTo>
                      <a:lnTo>
                        <a:pt x="305" y="134"/>
                      </a:lnTo>
                      <a:lnTo>
                        <a:pt x="311" y="127"/>
                      </a:lnTo>
                      <a:lnTo>
                        <a:pt x="315" y="120"/>
                      </a:lnTo>
                      <a:lnTo>
                        <a:pt x="317" y="112"/>
                      </a:lnTo>
                      <a:lnTo>
                        <a:pt x="315" y="105"/>
                      </a:lnTo>
                      <a:lnTo>
                        <a:pt x="311" y="96"/>
                      </a:lnTo>
                      <a:lnTo>
                        <a:pt x="305" y="90"/>
                      </a:lnTo>
                      <a:lnTo>
                        <a:pt x="296" y="83"/>
                      </a:lnTo>
                      <a:lnTo>
                        <a:pt x="171" y="11"/>
                      </a:lnTo>
                      <a:lnTo>
                        <a:pt x="160" y="7"/>
                      </a:lnTo>
                      <a:lnTo>
                        <a:pt x="148" y="2"/>
                      </a:lnTo>
                      <a:lnTo>
                        <a:pt x="135" y="1"/>
                      </a:lnTo>
                      <a:lnTo>
                        <a:pt x="122" y="0"/>
                      </a:lnTo>
                      <a:lnTo>
                        <a:pt x="108" y="1"/>
                      </a:lnTo>
                      <a:lnTo>
                        <a:pt x="95" y="2"/>
                      </a:lnTo>
                      <a:lnTo>
                        <a:pt x="84" y="7"/>
                      </a:lnTo>
                      <a:lnTo>
                        <a:pt x="73" y="11"/>
                      </a:lnTo>
                      <a:lnTo>
                        <a:pt x="21" y="42"/>
                      </a:lnTo>
                      <a:lnTo>
                        <a:pt x="12" y="48"/>
                      </a:lnTo>
                      <a:lnTo>
                        <a:pt x="4" y="55"/>
                      </a:lnTo>
                      <a:lnTo>
                        <a:pt x="2" y="63"/>
                      </a:lnTo>
                      <a:lnTo>
                        <a:pt x="0" y="70"/>
                      </a:lnTo>
                      <a:lnTo>
                        <a:pt x="2" y="79"/>
                      </a:lnTo>
                      <a:lnTo>
                        <a:pt x="4" y="86"/>
                      </a:lnTo>
                      <a:lnTo>
                        <a:pt x="12" y="92"/>
                      </a:lnTo>
                      <a:lnTo>
                        <a:pt x="21" y="99"/>
                      </a:lnTo>
                      <a:lnTo>
                        <a:pt x="145" y="171"/>
                      </a:lnTo>
                      <a:lnTo>
                        <a:pt x="155" y="175"/>
                      </a:lnTo>
                      <a:lnTo>
                        <a:pt x="169" y="180"/>
                      </a:lnTo>
                      <a:lnTo>
                        <a:pt x="180" y="181"/>
                      </a:lnTo>
                      <a:lnTo>
                        <a:pt x="193" y="183"/>
                      </a:lnTo>
                      <a:lnTo>
                        <a:pt x="207" y="181"/>
                      </a:lnTo>
                      <a:lnTo>
                        <a:pt x="220" y="180"/>
                      </a:lnTo>
                      <a:lnTo>
                        <a:pt x="232" y="175"/>
                      </a:lnTo>
                      <a:lnTo>
                        <a:pt x="243" y="171"/>
                      </a:lnTo>
                      <a:lnTo>
                        <a:pt x="296" y="140"/>
                      </a:lnTo>
                      <a:close/>
                    </a:path>
                  </a:pathLst>
                </a:custGeom>
                <a:solidFill>
                  <a:srgbClr val="E3E3E2"/>
                </a:solidFill>
                <a:ln w="9525">
                  <a:noFill/>
                  <a:round/>
                  <a:headEnd/>
                  <a:tailEnd/>
                </a:ln>
              </p:spPr>
              <p:txBody>
                <a:bodyPr/>
                <a:lstStyle/>
                <a:p>
                  <a:pPr algn="ctr"/>
                  <a:endParaRPr lang="en-GB"/>
                </a:p>
              </p:txBody>
            </p:sp>
            <p:sp>
              <p:nvSpPr>
                <p:cNvPr id="442395" name="Freeform 255"/>
                <p:cNvSpPr>
                  <a:spLocks/>
                </p:cNvSpPr>
                <p:nvPr/>
              </p:nvSpPr>
              <p:spPr bwMode="auto">
                <a:xfrm>
                  <a:off x="1909" y="2622"/>
                  <a:ext cx="245" cy="338"/>
                </a:xfrm>
                <a:custGeom>
                  <a:avLst/>
                  <a:gdLst>
                    <a:gd name="T0" fmla="*/ 0 w 245"/>
                    <a:gd name="T1" fmla="*/ 255 h 338"/>
                    <a:gd name="T2" fmla="*/ 144 w 245"/>
                    <a:gd name="T3" fmla="*/ 338 h 338"/>
                    <a:gd name="T4" fmla="*/ 148 w 245"/>
                    <a:gd name="T5" fmla="*/ 335 h 338"/>
                    <a:gd name="T6" fmla="*/ 162 w 245"/>
                    <a:gd name="T7" fmla="*/ 323 h 338"/>
                    <a:gd name="T8" fmla="*/ 179 w 245"/>
                    <a:gd name="T9" fmla="*/ 305 h 338"/>
                    <a:gd name="T10" fmla="*/ 189 w 245"/>
                    <a:gd name="T11" fmla="*/ 294 h 338"/>
                    <a:gd name="T12" fmla="*/ 200 w 245"/>
                    <a:gd name="T13" fmla="*/ 279 h 338"/>
                    <a:gd name="T14" fmla="*/ 210 w 245"/>
                    <a:gd name="T15" fmla="*/ 263 h 338"/>
                    <a:gd name="T16" fmla="*/ 219 w 245"/>
                    <a:gd name="T17" fmla="*/ 245 h 338"/>
                    <a:gd name="T18" fmla="*/ 228 w 245"/>
                    <a:gd name="T19" fmla="*/ 226 h 338"/>
                    <a:gd name="T20" fmla="*/ 235 w 245"/>
                    <a:gd name="T21" fmla="*/ 204 h 338"/>
                    <a:gd name="T22" fmla="*/ 241 w 245"/>
                    <a:gd name="T23" fmla="*/ 181 h 338"/>
                    <a:gd name="T24" fmla="*/ 244 w 245"/>
                    <a:gd name="T25" fmla="*/ 156 h 338"/>
                    <a:gd name="T26" fmla="*/ 245 w 245"/>
                    <a:gd name="T27" fmla="*/ 128 h 338"/>
                    <a:gd name="T28" fmla="*/ 244 w 245"/>
                    <a:gd name="T29" fmla="*/ 99 h 338"/>
                    <a:gd name="T30" fmla="*/ 75 w 245"/>
                    <a:gd name="T31" fmla="*/ 0 h 338"/>
                    <a:gd name="T32" fmla="*/ 77 w 245"/>
                    <a:gd name="T33" fmla="*/ 6 h 338"/>
                    <a:gd name="T34" fmla="*/ 81 w 245"/>
                    <a:gd name="T35" fmla="*/ 22 h 338"/>
                    <a:gd name="T36" fmla="*/ 84 w 245"/>
                    <a:gd name="T37" fmla="*/ 47 h 338"/>
                    <a:gd name="T38" fmla="*/ 85 w 245"/>
                    <a:gd name="T39" fmla="*/ 63 h 338"/>
                    <a:gd name="T40" fmla="*/ 85 w 245"/>
                    <a:gd name="T41" fmla="*/ 80 h 338"/>
                    <a:gd name="T42" fmla="*/ 82 w 245"/>
                    <a:gd name="T43" fmla="*/ 99 h 338"/>
                    <a:gd name="T44" fmla="*/ 80 w 245"/>
                    <a:gd name="T45" fmla="*/ 119 h 338"/>
                    <a:gd name="T46" fmla="*/ 74 w 245"/>
                    <a:gd name="T47" fmla="*/ 140 h 338"/>
                    <a:gd name="T48" fmla="*/ 65 w 245"/>
                    <a:gd name="T49" fmla="*/ 162 h 338"/>
                    <a:gd name="T50" fmla="*/ 55 w 245"/>
                    <a:gd name="T51" fmla="*/ 184 h 338"/>
                    <a:gd name="T52" fmla="*/ 40 w 245"/>
                    <a:gd name="T53" fmla="*/ 207 h 338"/>
                    <a:gd name="T54" fmla="*/ 22 w 245"/>
                    <a:gd name="T55" fmla="*/ 231 h 338"/>
                    <a:gd name="T56" fmla="*/ 0 w 245"/>
                    <a:gd name="T57" fmla="*/ 255 h 3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5"/>
                    <a:gd name="T88" fmla="*/ 0 h 338"/>
                    <a:gd name="T89" fmla="*/ 245 w 245"/>
                    <a:gd name="T90" fmla="*/ 338 h 3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5" h="338">
                      <a:moveTo>
                        <a:pt x="0" y="255"/>
                      </a:moveTo>
                      <a:lnTo>
                        <a:pt x="144" y="338"/>
                      </a:lnTo>
                      <a:lnTo>
                        <a:pt x="148" y="335"/>
                      </a:lnTo>
                      <a:lnTo>
                        <a:pt x="162" y="323"/>
                      </a:lnTo>
                      <a:lnTo>
                        <a:pt x="179" y="305"/>
                      </a:lnTo>
                      <a:lnTo>
                        <a:pt x="189" y="294"/>
                      </a:lnTo>
                      <a:lnTo>
                        <a:pt x="200" y="279"/>
                      </a:lnTo>
                      <a:lnTo>
                        <a:pt x="210" y="263"/>
                      </a:lnTo>
                      <a:lnTo>
                        <a:pt x="219" y="245"/>
                      </a:lnTo>
                      <a:lnTo>
                        <a:pt x="228" y="226"/>
                      </a:lnTo>
                      <a:lnTo>
                        <a:pt x="235" y="204"/>
                      </a:lnTo>
                      <a:lnTo>
                        <a:pt x="241" y="181"/>
                      </a:lnTo>
                      <a:lnTo>
                        <a:pt x="244" y="156"/>
                      </a:lnTo>
                      <a:lnTo>
                        <a:pt x="245" y="128"/>
                      </a:lnTo>
                      <a:lnTo>
                        <a:pt x="244" y="99"/>
                      </a:lnTo>
                      <a:lnTo>
                        <a:pt x="75" y="0"/>
                      </a:lnTo>
                      <a:lnTo>
                        <a:pt x="77" y="6"/>
                      </a:lnTo>
                      <a:lnTo>
                        <a:pt x="81" y="22"/>
                      </a:lnTo>
                      <a:lnTo>
                        <a:pt x="84" y="47"/>
                      </a:lnTo>
                      <a:lnTo>
                        <a:pt x="85" y="63"/>
                      </a:lnTo>
                      <a:lnTo>
                        <a:pt x="85" y="80"/>
                      </a:lnTo>
                      <a:lnTo>
                        <a:pt x="82" y="99"/>
                      </a:lnTo>
                      <a:lnTo>
                        <a:pt x="80" y="119"/>
                      </a:lnTo>
                      <a:lnTo>
                        <a:pt x="74" y="140"/>
                      </a:lnTo>
                      <a:lnTo>
                        <a:pt x="65" y="162"/>
                      </a:lnTo>
                      <a:lnTo>
                        <a:pt x="55" y="184"/>
                      </a:lnTo>
                      <a:lnTo>
                        <a:pt x="40" y="207"/>
                      </a:lnTo>
                      <a:lnTo>
                        <a:pt x="22" y="231"/>
                      </a:lnTo>
                      <a:lnTo>
                        <a:pt x="0" y="255"/>
                      </a:lnTo>
                      <a:close/>
                    </a:path>
                  </a:pathLst>
                </a:custGeom>
                <a:solidFill>
                  <a:srgbClr val="B3B3B3"/>
                </a:solidFill>
                <a:ln w="9525">
                  <a:noFill/>
                  <a:round/>
                  <a:headEnd/>
                  <a:tailEnd/>
                </a:ln>
              </p:spPr>
              <p:txBody>
                <a:bodyPr/>
                <a:lstStyle/>
                <a:p>
                  <a:pPr algn="ctr"/>
                  <a:endParaRPr lang="en-GB"/>
                </a:p>
              </p:txBody>
            </p:sp>
            <p:sp>
              <p:nvSpPr>
                <p:cNvPr id="442396" name="Freeform 256"/>
                <p:cNvSpPr>
                  <a:spLocks/>
                </p:cNvSpPr>
                <p:nvPr/>
              </p:nvSpPr>
              <p:spPr bwMode="auto">
                <a:xfrm>
                  <a:off x="2053" y="2712"/>
                  <a:ext cx="117" cy="248"/>
                </a:xfrm>
                <a:custGeom>
                  <a:avLst/>
                  <a:gdLst>
                    <a:gd name="T0" fmla="*/ 116 w 117"/>
                    <a:gd name="T1" fmla="*/ 0 h 248"/>
                    <a:gd name="T2" fmla="*/ 100 w 117"/>
                    <a:gd name="T3" fmla="*/ 9 h 248"/>
                    <a:gd name="T4" fmla="*/ 101 w 117"/>
                    <a:gd name="T5" fmla="*/ 28 h 248"/>
                    <a:gd name="T6" fmla="*/ 101 w 117"/>
                    <a:gd name="T7" fmla="*/ 45 h 248"/>
                    <a:gd name="T8" fmla="*/ 100 w 117"/>
                    <a:gd name="T9" fmla="*/ 63 h 248"/>
                    <a:gd name="T10" fmla="*/ 98 w 117"/>
                    <a:gd name="T11" fmla="*/ 79 h 248"/>
                    <a:gd name="T12" fmla="*/ 95 w 117"/>
                    <a:gd name="T13" fmla="*/ 95 h 248"/>
                    <a:gd name="T14" fmla="*/ 92 w 117"/>
                    <a:gd name="T15" fmla="*/ 110 h 248"/>
                    <a:gd name="T16" fmla="*/ 82 w 117"/>
                    <a:gd name="T17" fmla="*/ 138 h 248"/>
                    <a:gd name="T18" fmla="*/ 72 w 117"/>
                    <a:gd name="T19" fmla="*/ 161 h 248"/>
                    <a:gd name="T20" fmla="*/ 60 w 117"/>
                    <a:gd name="T21" fmla="*/ 183 h 248"/>
                    <a:gd name="T22" fmla="*/ 47 w 117"/>
                    <a:gd name="T23" fmla="*/ 201 h 248"/>
                    <a:gd name="T24" fmla="*/ 35 w 117"/>
                    <a:gd name="T25" fmla="*/ 217 h 248"/>
                    <a:gd name="T26" fmla="*/ 21 w 117"/>
                    <a:gd name="T27" fmla="*/ 230 h 248"/>
                    <a:gd name="T28" fmla="*/ 10 w 117"/>
                    <a:gd name="T29" fmla="*/ 240 h 248"/>
                    <a:gd name="T30" fmla="*/ 0 w 117"/>
                    <a:gd name="T31" fmla="*/ 248 h 248"/>
                    <a:gd name="T32" fmla="*/ 45 w 117"/>
                    <a:gd name="T33" fmla="*/ 223 h 248"/>
                    <a:gd name="T34" fmla="*/ 48 w 117"/>
                    <a:gd name="T35" fmla="*/ 220 h 248"/>
                    <a:gd name="T36" fmla="*/ 59 w 117"/>
                    <a:gd name="T37" fmla="*/ 211 h 248"/>
                    <a:gd name="T38" fmla="*/ 72 w 117"/>
                    <a:gd name="T39" fmla="*/ 195 h 248"/>
                    <a:gd name="T40" fmla="*/ 78 w 117"/>
                    <a:gd name="T41" fmla="*/ 185 h 248"/>
                    <a:gd name="T42" fmla="*/ 85 w 117"/>
                    <a:gd name="T43" fmla="*/ 171 h 248"/>
                    <a:gd name="T44" fmla="*/ 92 w 117"/>
                    <a:gd name="T45" fmla="*/ 157 h 248"/>
                    <a:gd name="T46" fmla="*/ 100 w 117"/>
                    <a:gd name="T47" fmla="*/ 141 h 248"/>
                    <a:gd name="T48" fmla="*/ 106 w 117"/>
                    <a:gd name="T49" fmla="*/ 123 h 248"/>
                    <a:gd name="T50" fmla="*/ 111 w 117"/>
                    <a:gd name="T51" fmla="*/ 102 h 248"/>
                    <a:gd name="T52" fmla="*/ 114 w 117"/>
                    <a:gd name="T53" fmla="*/ 80 h 248"/>
                    <a:gd name="T54" fmla="*/ 117 w 117"/>
                    <a:gd name="T55" fmla="*/ 56 h 248"/>
                    <a:gd name="T56" fmla="*/ 117 w 117"/>
                    <a:gd name="T57" fmla="*/ 29 h 248"/>
                    <a:gd name="T58" fmla="*/ 116 w 117"/>
                    <a:gd name="T59" fmla="*/ 0 h 2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7"/>
                    <a:gd name="T91" fmla="*/ 0 h 248"/>
                    <a:gd name="T92" fmla="*/ 117 w 117"/>
                    <a:gd name="T93" fmla="*/ 248 h 2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7" h="248">
                      <a:moveTo>
                        <a:pt x="116" y="0"/>
                      </a:moveTo>
                      <a:lnTo>
                        <a:pt x="100" y="9"/>
                      </a:lnTo>
                      <a:lnTo>
                        <a:pt x="101" y="28"/>
                      </a:lnTo>
                      <a:lnTo>
                        <a:pt x="101" y="45"/>
                      </a:lnTo>
                      <a:lnTo>
                        <a:pt x="100" y="63"/>
                      </a:lnTo>
                      <a:lnTo>
                        <a:pt x="98" y="79"/>
                      </a:lnTo>
                      <a:lnTo>
                        <a:pt x="95" y="95"/>
                      </a:lnTo>
                      <a:lnTo>
                        <a:pt x="92" y="110"/>
                      </a:lnTo>
                      <a:lnTo>
                        <a:pt x="82" y="138"/>
                      </a:lnTo>
                      <a:lnTo>
                        <a:pt x="72" y="161"/>
                      </a:lnTo>
                      <a:lnTo>
                        <a:pt x="60" y="183"/>
                      </a:lnTo>
                      <a:lnTo>
                        <a:pt x="47" y="201"/>
                      </a:lnTo>
                      <a:lnTo>
                        <a:pt x="35" y="217"/>
                      </a:lnTo>
                      <a:lnTo>
                        <a:pt x="21" y="230"/>
                      </a:lnTo>
                      <a:lnTo>
                        <a:pt x="10" y="240"/>
                      </a:lnTo>
                      <a:lnTo>
                        <a:pt x="0" y="248"/>
                      </a:lnTo>
                      <a:lnTo>
                        <a:pt x="45" y="223"/>
                      </a:lnTo>
                      <a:lnTo>
                        <a:pt x="48" y="220"/>
                      </a:lnTo>
                      <a:lnTo>
                        <a:pt x="59" y="211"/>
                      </a:lnTo>
                      <a:lnTo>
                        <a:pt x="72" y="195"/>
                      </a:lnTo>
                      <a:lnTo>
                        <a:pt x="78" y="185"/>
                      </a:lnTo>
                      <a:lnTo>
                        <a:pt x="85" y="171"/>
                      </a:lnTo>
                      <a:lnTo>
                        <a:pt x="92" y="157"/>
                      </a:lnTo>
                      <a:lnTo>
                        <a:pt x="100" y="141"/>
                      </a:lnTo>
                      <a:lnTo>
                        <a:pt x="106" y="123"/>
                      </a:lnTo>
                      <a:lnTo>
                        <a:pt x="111" y="102"/>
                      </a:lnTo>
                      <a:lnTo>
                        <a:pt x="114" y="80"/>
                      </a:lnTo>
                      <a:lnTo>
                        <a:pt x="117" y="56"/>
                      </a:lnTo>
                      <a:lnTo>
                        <a:pt x="117" y="29"/>
                      </a:lnTo>
                      <a:lnTo>
                        <a:pt x="116" y="0"/>
                      </a:lnTo>
                      <a:close/>
                    </a:path>
                  </a:pathLst>
                </a:custGeom>
                <a:solidFill>
                  <a:srgbClr val="666666"/>
                </a:solidFill>
                <a:ln w="9525">
                  <a:noFill/>
                  <a:round/>
                  <a:headEnd/>
                  <a:tailEnd/>
                </a:ln>
              </p:spPr>
              <p:txBody>
                <a:bodyPr/>
                <a:lstStyle/>
                <a:p>
                  <a:pPr algn="ctr"/>
                  <a:endParaRPr lang="en-GB"/>
                </a:p>
              </p:txBody>
            </p:sp>
            <p:sp>
              <p:nvSpPr>
                <p:cNvPr id="442397" name="Freeform 257"/>
                <p:cNvSpPr>
                  <a:spLocks/>
                </p:cNvSpPr>
                <p:nvPr/>
              </p:nvSpPr>
              <p:spPr bwMode="auto">
                <a:xfrm>
                  <a:off x="1764" y="2156"/>
                  <a:ext cx="562" cy="839"/>
                </a:xfrm>
                <a:custGeom>
                  <a:avLst/>
                  <a:gdLst>
                    <a:gd name="T0" fmla="*/ 5 w 562"/>
                    <a:gd name="T1" fmla="*/ 15 h 839"/>
                    <a:gd name="T2" fmla="*/ 2 w 562"/>
                    <a:gd name="T3" fmla="*/ 18 h 839"/>
                    <a:gd name="T4" fmla="*/ 0 w 562"/>
                    <a:gd name="T5" fmla="*/ 22 h 839"/>
                    <a:gd name="T6" fmla="*/ 0 w 562"/>
                    <a:gd name="T7" fmla="*/ 538 h 839"/>
                    <a:gd name="T8" fmla="*/ 2 w 562"/>
                    <a:gd name="T9" fmla="*/ 543 h 839"/>
                    <a:gd name="T10" fmla="*/ 5 w 562"/>
                    <a:gd name="T11" fmla="*/ 546 h 839"/>
                    <a:gd name="T12" fmla="*/ 512 w 562"/>
                    <a:gd name="T13" fmla="*/ 839 h 839"/>
                    <a:gd name="T14" fmla="*/ 516 w 562"/>
                    <a:gd name="T15" fmla="*/ 839 h 839"/>
                    <a:gd name="T16" fmla="*/ 521 w 562"/>
                    <a:gd name="T17" fmla="*/ 839 h 839"/>
                    <a:gd name="T18" fmla="*/ 528 w 562"/>
                    <a:gd name="T19" fmla="*/ 834 h 839"/>
                    <a:gd name="T20" fmla="*/ 535 w 562"/>
                    <a:gd name="T21" fmla="*/ 827 h 839"/>
                    <a:gd name="T22" fmla="*/ 548 w 562"/>
                    <a:gd name="T23" fmla="*/ 812 h 839"/>
                    <a:gd name="T24" fmla="*/ 559 w 562"/>
                    <a:gd name="T25" fmla="*/ 798 h 839"/>
                    <a:gd name="T26" fmla="*/ 562 w 562"/>
                    <a:gd name="T27" fmla="*/ 793 h 839"/>
                    <a:gd name="T28" fmla="*/ 562 w 562"/>
                    <a:gd name="T29" fmla="*/ 789 h 839"/>
                    <a:gd name="T30" fmla="*/ 562 w 562"/>
                    <a:gd name="T31" fmla="*/ 295 h 839"/>
                    <a:gd name="T32" fmla="*/ 562 w 562"/>
                    <a:gd name="T33" fmla="*/ 291 h 839"/>
                    <a:gd name="T34" fmla="*/ 557 w 562"/>
                    <a:gd name="T35" fmla="*/ 286 h 839"/>
                    <a:gd name="T36" fmla="*/ 66 w 562"/>
                    <a:gd name="T37" fmla="*/ 3 h 839"/>
                    <a:gd name="T38" fmla="*/ 59 w 562"/>
                    <a:gd name="T39" fmla="*/ 0 h 839"/>
                    <a:gd name="T40" fmla="*/ 50 w 562"/>
                    <a:gd name="T41" fmla="*/ 0 h 839"/>
                    <a:gd name="T42" fmla="*/ 41 w 562"/>
                    <a:gd name="T43" fmla="*/ 0 h 839"/>
                    <a:gd name="T44" fmla="*/ 33 w 562"/>
                    <a:gd name="T45" fmla="*/ 3 h 839"/>
                    <a:gd name="T46" fmla="*/ 16 w 562"/>
                    <a:gd name="T47" fmla="*/ 9 h 839"/>
                    <a:gd name="T48" fmla="*/ 5 w 562"/>
                    <a:gd name="T49" fmla="*/ 15 h 839"/>
                    <a:gd name="T50" fmla="*/ 58 w 562"/>
                    <a:gd name="T51" fmla="*/ 18 h 839"/>
                    <a:gd name="T52" fmla="*/ 545 w 562"/>
                    <a:gd name="T53" fmla="*/ 299 h 839"/>
                    <a:gd name="T54" fmla="*/ 545 w 562"/>
                    <a:gd name="T55" fmla="*/ 787 h 839"/>
                    <a:gd name="T56" fmla="*/ 541 w 562"/>
                    <a:gd name="T57" fmla="*/ 793 h 839"/>
                    <a:gd name="T58" fmla="*/ 535 w 562"/>
                    <a:gd name="T59" fmla="*/ 802 h 839"/>
                    <a:gd name="T60" fmla="*/ 526 w 562"/>
                    <a:gd name="T61" fmla="*/ 812 h 839"/>
                    <a:gd name="T62" fmla="*/ 516 w 562"/>
                    <a:gd name="T63" fmla="*/ 820 h 839"/>
                    <a:gd name="T64" fmla="*/ 18 w 562"/>
                    <a:gd name="T65" fmla="*/ 532 h 839"/>
                    <a:gd name="T66" fmla="*/ 18 w 562"/>
                    <a:gd name="T67" fmla="*/ 28 h 839"/>
                    <a:gd name="T68" fmla="*/ 30 w 562"/>
                    <a:gd name="T69" fmla="*/ 22 h 839"/>
                    <a:gd name="T70" fmla="*/ 41 w 562"/>
                    <a:gd name="T71" fmla="*/ 19 h 839"/>
                    <a:gd name="T72" fmla="*/ 50 w 562"/>
                    <a:gd name="T73" fmla="*/ 17 h 839"/>
                    <a:gd name="T74" fmla="*/ 55 w 562"/>
                    <a:gd name="T75" fmla="*/ 17 h 839"/>
                    <a:gd name="T76" fmla="*/ 58 w 562"/>
                    <a:gd name="T77" fmla="*/ 18 h 839"/>
                    <a:gd name="T78" fmla="*/ 5 w 562"/>
                    <a:gd name="T79" fmla="*/ 15 h 839"/>
                    <a:gd name="T80" fmla="*/ 545 w 562"/>
                    <a:gd name="T81" fmla="*/ 787 h 839"/>
                    <a:gd name="T82" fmla="*/ 545 w 562"/>
                    <a:gd name="T83" fmla="*/ 789 h 839"/>
                    <a:gd name="T84" fmla="*/ 545 w 562"/>
                    <a:gd name="T85" fmla="*/ 787 h 839"/>
                    <a:gd name="T86" fmla="*/ 5 w 562"/>
                    <a:gd name="T87" fmla="*/ 15 h 8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2"/>
                    <a:gd name="T133" fmla="*/ 0 h 839"/>
                    <a:gd name="T134" fmla="*/ 562 w 562"/>
                    <a:gd name="T135" fmla="*/ 839 h 8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2" h="839">
                      <a:moveTo>
                        <a:pt x="5" y="15"/>
                      </a:moveTo>
                      <a:lnTo>
                        <a:pt x="2" y="18"/>
                      </a:lnTo>
                      <a:lnTo>
                        <a:pt x="0" y="22"/>
                      </a:lnTo>
                      <a:lnTo>
                        <a:pt x="0" y="538"/>
                      </a:lnTo>
                      <a:lnTo>
                        <a:pt x="2" y="543"/>
                      </a:lnTo>
                      <a:lnTo>
                        <a:pt x="5" y="546"/>
                      </a:lnTo>
                      <a:lnTo>
                        <a:pt x="512" y="839"/>
                      </a:lnTo>
                      <a:lnTo>
                        <a:pt x="516" y="839"/>
                      </a:lnTo>
                      <a:lnTo>
                        <a:pt x="521" y="839"/>
                      </a:lnTo>
                      <a:lnTo>
                        <a:pt x="528" y="834"/>
                      </a:lnTo>
                      <a:lnTo>
                        <a:pt x="535" y="827"/>
                      </a:lnTo>
                      <a:lnTo>
                        <a:pt x="548" y="812"/>
                      </a:lnTo>
                      <a:lnTo>
                        <a:pt x="559" y="798"/>
                      </a:lnTo>
                      <a:lnTo>
                        <a:pt x="562" y="793"/>
                      </a:lnTo>
                      <a:lnTo>
                        <a:pt x="562" y="789"/>
                      </a:lnTo>
                      <a:lnTo>
                        <a:pt x="562" y="295"/>
                      </a:lnTo>
                      <a:lnTo>
                        <a:pt x="562" y="291"/>
                      </a:lnTo>
                      <a:lnTo>
                        <a:pt x="557" y="286"/>
                      </a:lnTo>
                      <a:lnTo>
                        <a:pt x="66" y="3"/>
                      </a:lnTo>
                      <a:lnTo>
                        <a:pt x="59" y="0"/>
                      </a:lnTo>
                      <a:lnTo>
                        <a:pt x="50" y="0"/>
                      </a:lnTo>
                      <a:lnTo>
                        <a:pt x="41" y="0"/>
                      </a:lnTo>
                      <a:lnTo>
                        <a:pt x="33" y="3"/>
                      </a:lnTo>
                      <a:lnTo>
                        <a:pt x="16" y="9"/>
                      </a:lnTo>
                      <a:lnTo>
                        <a:pt x="5" y="15"/>
                      </a:lnTo>
                      <a:lnTo>
                        <a:pt x="58" y="18"/>
                      </a:lnTo>
                      <a:lnTo>
                        <a:pt x="545" y="299"/>
                      </a:lnTo>
                      <a:lnTo>
                        <a:pt x="545" y="787"/>
                      </a:lnTo>
                      <a:lnTo>
                        <a:pt x="541" y="793"/>
                      </a:lnTo>
                      <a:lnTo>
                        <a:pt x="535" y="802"/>
                      </a:lnTo>
                      <a:lnTo>
                        <a:pt x="526" y="812"/>
                      </a:lnTo>
                      <a:lnTo>
                        <a:pt x="516" y="820"/>
                      </a:lnTo>
                      <a:lnTo>
                        <a:pt x="18" y="532"/>
                      </a:lnTo>
                      <a:lnTo>
                        <a:pt x="18" y="28"/>
                      </a:lnTo>
                      <a:lnTo>
                        <a:pt x="30" y="22"/>
                      </a:lnTo>
                      <a:lnTo>
                        <a:pt x="41" y="19"/>
                      </a:lnTo>
                      <a:lnTo>
                        <a:pt x="50" y="17"/>
                      </a:lnTo>
                      <a:lnTo>
                        <a:pt x="55" y="17"/>
                      </a:lnTo>
                      <a:lnTo>
                        <a:pt x="58" y="18"/>
                      </a:lnTo>
                      <a:lnTo>
                        <a:pt x="5" y="15"/>
                      </a:lnTo>
                      <a:lnTo>
                        <a:pt x="545" y="787"/>
                      </a:lnTo>
                      <a:lnTo>
                        <a:pt x="545" y="789"/>
                      </a:lnTo>
                      <a:lnTo>
                        <a:pt x="545" y="787"/>
                      </a:lnTo>
                      <a:lnTo>
                        <a:pt x="5" y="15"/>
                      </a:lnTo>
                      <a:close/>
                    </a:path>
                  </a:pathLst>
                </a:custGeom>
                <a:solidFill>
                  <a:srgbClr val="525151"/>
                </a:solidFill>
                <a:ln w="9525">
                  <a:noFill/>
                  <a:round/>
                  <a:headEnd/>
                  <a:tailEnd/>
                </a:ln>
              </p:spPr>
              <p:txBody>
                <a:bodyPr/>
                <a:lstStyle/>
                <a:p>
                  <a:pPr algn="ctr"/>
                  <a:endParaRPr lang="en-GB"/>
                </a:p>
              </p:txBody>
            </p:sp>
            <p:sp>
              <p:nvSpPr>
                <p:cNvPr id="442398" name="Freeform 258"/>
                <p:cNvSpPr>
                  <a:spLocks/>
                </p:cNvSpPr>
                <p:nvPr/>
              </p:nvSpPr>
              <p:spPr bwMode="auto">
                <a:xfrm>
                  <a:off x="1773" y="2177"/>
                  <a:ext cx="507" cy="807"/>
                </a:xfrm>
                <a:custGeom>
                  <a:avLst/>
                  <a:gdLst>
                    <a:gd name="T0" fmla="*/ 0 w 507"/>
                    <a:gd name="T1" fmla="*/ 0 h 807"/>
                    <a:gd name="T2" fmla="*/ 507 w 507"/>
                    <a:gd name="T3" fmla="*/ 293 h 807"/>
                    <a:gd name="T4" fmla="*/ 507 w 507"/>
                    <a:gd name="T5" fmla="*/ 807 h 807"/>
                    <a:gd name="T6" fmla="*/ 0 w 507"/>
                    <a:gd name="T7" fmla="*/ 514 h 807"/>
                    <a:gd name="T8" fmla="*/ 0 w 507"/>
                    <a:gd name="T9" fmla="*/ 0 h 807"/>
                    <a:gd name="T10" fmla="*/ 0 60000 65536"/>
                    <a:gd name="T11" fmla="*/ 0 60000 65536"/>
                    <a:gd name="T12" fmla="*/ 0 60000 65536"/>
                    <a:gd name="T13" fmla="*/ 0 60000 65536"/>
                    <a:gd name="T14" fmla="*/ 0 60000 65536"/>
                    <a:gd name="T15" fmla="*/ 0 w 507"/>
                    <a:gd name="T16" fmla="*/ 0 h 807"/>
                    <a:gd name="T17" fmla="*/ 507 w 507"/>
                    <a:gd name="T18" fmla="*/ 807 h 807"/>
                  </a:gdLst>
                  <a:ahLst/>
                  <a:cxnLst>
                    <a:cxn ang="T10">
                      <a:pos x="T0" y="T1"/>
                    </a:cxn>
                    <a:cxn ang="T11">
                      <a:pos x="T2" y="T3"/>
                    </a:cxn>
                    <a:cxn ang="T12">
                      <a:pos x="T4" y="T5"/>
                    </a:cxn>
                    <a:cxn ang="T13">
                      <a:pos x="T6" y="T7"/>
                    </a:cxn>
                    <a:cxn ang="T14">
                      <a:pos x="T8" y="T9"/>
                    </a:cxn>
                  </a:cxnLst>
                  <a:rect l="T15" t="T16" r="T17" b="T18"/>
                  <a:pathLst>
                    <a:path w="507" h="807">
                      <a:moveTo>
                        <a:pt x="0" y="0"/>
                      </a:moveTo>
                      <a:lnTo>
                        <a:pt x="507" y="293"/>
                      </a:lnTo>
                      <a:lnTo>
                        <a:pt x="507" y="807"/>
                      </a:lnTo>
                      <a:lnTo>
                        <a:pt x="0" y="514"/>
                      </a:lnTo>
                      <a:lnTo>
                        <a:pt x="0" y="0"/>
                      </a:lnTo>
                      <a:close/>
                    </a:path>
                  </a:pathLst>
                </a:custGeom>
                <a:solidFill>
                  <a:srgbClr val="CCCCCC"/>
                </a:solidFill>
                <a:ln w="9525">
                  <a:noFill/>
                  <a:round/>
                  <a:headEnd/>
                  <a:tailEnd/>
                </a:ln>
              </p:spPr>
              <p:txBody>
                <a:bodyPr/>
                <a:lstStyle/>
                <a:p>
                  <a:pPr algn="ctr"/>
                  <a:endParaRPr lang="en-GB"/>
                </a:p>
              </p:txBody>
            </p:sp>
            <p:sp>
              <p:nvSpPr>
                <p:cNvPr id="442399" name="Freeform 259"/>
                <p:cNvSpPr>
                  <a:spLocks/>
                </p:cNvSpPr>
                <p:nvPr/>
              </p:nvSpPr>
              <p:spPr bwMode="auto">
                <a:xfrm>
                  <a:off x="1807" y="2236"/>
                  <a:ext cx="442" cy="696"/>
                </a:xfrm>
                <a:custGeom>
                  <a:avLst/>
                  <a:gdLst>
                    <a:gd name="T0" fmla="*/ 0 w 442"/>
                    <a:gd name="T1" fmla="*/ 0 h 696"/>
                    <a:gd name="T2" fmla="*/ 442 w 442"/>
                    <a:gd name="T3" fmla="*/ 256 h 696"/>
                    <a:gd name="T4" fmla="*/ 442 w 442"/>
                    <a:gd name="T5" fmla="*/ 696 h 696"/>
                    <a:gd name="T6" fmla="*/ 0 w 442"/>
                    <a:gd name="T7" fmla="*/ 439 h 696"/>
                    <a:gd name="T8" fmla="*/ 0 w 442"/>
                    <a:gd name="T9" fmla="*/ 0 h 696"/>
                    <a:gd name="T10" fmla="*/ 0 60000 65536"/>
                    <a:gd name="T11" fmla="*/ 0 60000 65536"/>
                    <a:gd name="T12" fmla="*/ 0 60000 65536"/>
                    <a:gd name="T13" fmla="*/ 0 60000 65536"/>
                    <a:gd name="T14" fmla="*/ 0 60000 65536"/>
                    <a:gd name="T15" fmla="*/ 0 w 442"/>
                    <a:gd name="T16" fmla="*/ 0 h 696"/>
                    <a:gd name="T17" fmla="*/ 442 w 442"/>
                    <a:gd name="T18" fmla="*/ 696 h 696"/>
                  </a:gdLst>
                  <a:ahLst/>
                  <a:cxnLst>
                    <a:cxn ang="T10">
                      <a:pos x="T0" y="T1"/>
                    </a:cxn>
                    <a:cxn ang="T11">
                      <a:pos x="T2" y="T3"/>
                    </a:cxn>
                    <a:cxn ang="T12">
                      <a:pos x="T4" y="T5"/>
                    </a:cxn>
                    <a:cxn ang="T13">
                      <a:pos x="T6" y="T7"/>
                    </a:cxn>
                    <a:cxn ang="T14">
                      <a:pos x="T8" y="T9"/>
                    </a:cxn>
                  </a:cxnLst>
                  <a:rect l="T15" t="T16" r="T17" b="T18"/>
                  <a:pathLst>
                    <a:path w="442" h="696">
                      <a:moveTo>
                        <a:pt x="0" y="0"/>
                      </a:moveTo>
                      <a:lnTo>
                        <a:pt x="442" y="256"/>
                      </a:lnTo>
                      <a:lnTo>
                        <a:pt x="442" y="696"/>
                      </a:lnTo>
                      <a:lnTo>
                        <a:pt x="0" y="439"/>
                      </a:lnTo>
                      <a:lnTo>
                        <a:pt x="0" y="0"/>
                      </a:lnTo>
                      <a:close/>
                    </a:path>
                  </a:pathLst>
                </a:custGeom>
                <a:solidFill>
                  <a:srgbClr val="678BA8"/>
                </a:solidFill>
                <a:ln w="9525">
                  <a:noFill/>
                  <a:round/>
                  <a:headEnd/>
                  <a:tailEnd/>
                </a:ln>
              </p:spPr>
              <p:txBody>
                <a:bodyPr/>
                <a:lstStyle/>
                <a:p>
                  <a:pPr algn="ctr"/>
                  <a:endParaRPr lang="en-GB"/>
                </a:p>
              </p:txBody>
            </p:sp>
            <p:sp>
              <p:nvSpPr>
                <p:cNvPr id="442400" name="Freeform 260"/>
                <p:cNvSpPr>
                  <a:spLocks/>
                </p:cNvSpPr>
                <p:nvPr/>
              </p:nvSpPr>
              <p:spPr bwMode="auto">
                <a:xfrm>
                  <a:off x="1807" y="2236"/>
                  <a:ext cx="442" cy="696"/>
                </a:xfrm>
                <a:custGeom>
                  <a:avLst/>
                  <a:gdLst>
                    <a:gd name="T0" fmla="*/ 6 w 442"/>
                    <a:gd name="T1" fmla="*/ 4 h 696"/>
                    <a:gd name="T2" fmla="*/ 6 w 442"/>
                    <a:gd name="T3" fmla="*/ 433 h 696"/>
                    <a:gd name="T4" fmla="*/ 442 w 442"/>
                    <a:gd name="T5" fmla="*/ 685 h 696"/>
                    <a:gd name="T6" fmla="*/ 442 w 442"/>
                    <a:gd name="T7" fmla="*/ 696 h 696"/>
                    <a:gd name="T8" fmla="*/ 0 w 442"/>
                    <a:gd name="T9" fmla="*/ 439 h 696"/>
                    <a:gd name="T10" fmla="*/ 0 w 442"/>
                    <a:gd name="T11" fmla="*/ 0 h 696"/>
                    <a:gd name="T12" fmla="*/ 6 w 442"/>
                    <a:gd name="T13" fmla="*/ 4 h 696"/>
                    <a:gd name="T14" fmla="*/ 0 60000 65536"/>
                    <a:gd name="T15" fmla="*/ 0 60000 65536"/>
                    <a:gd name="T16" fmla="*/ 0 60000 65536"/>
                    <a:gd name="T17" fmla="*/ 0 60000 65536"/>
                    <a:gd name="T18" fmla="*/ 0 60000 65536"/>
                    <a:gd name="T19" fmla="*/ 0 60000 65536"/>
                    <a:gd name="T20" fmla="*/ 0 60000 65536"/>
                    <a:gd name="T21" fmla="*/ 0 w 442"/>
                    <a:gd name="T22" fmla="*/ 0 h 696"/>
                    <a:gd name="T23" fmla="*/ 442 w 442"/>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2" h="696">
                      <a:moveTo>
                        <a:pt x="6" y="4"/>
                      </a:moveTo>
                      <a:lnTo>
                        <a:pt x="6" y="433"/>
                      </a:lnTo>
                      <a:lnTo>
                        <a:pt x="442" y="685"/>
                      </a:lnTo>
                      <a:lnTo>
                        <a:pt x="442" y="696"/>
                      </a:lnTo>
                      <a:lnTo>
                        <a:pt x="0" y="439"/>
                      </a:lnTo>
                      <a:lnTo>
                        <a:pt x="0" y="0"/>
                      </a:lnTo>
                      <a:lnTo>
                        <a:pt x="6" y="4"/>
                      </a:lnTo>
                      <a:close/>
                    </a:path>
                  </a:pathLst>
                </a:custGeom>
                <a:solidFill>
                  <a:srgbClr val="FFFFFF"/>
                </a:solidFill>
                <a:ln w="9525">
                  <a:noFill/>
                  <a:round/>
                  <a:headEnd/>
                  <a:tailEnd/>
                </a:ln>
              </p:spPr>
              <p:txBody>
                <a:bodyPr/>
                <a:lstStyle/>
                <a:p>
                  <a:pPr algn="ctr"/>
                  <a:endParaRPr lang="en-GB"/>
                </a:p>
              </p:txBody>
            </p:sp>
            <p:sp>
              <p:nvSpPr>
                <p:cNvPr id="442401" name="Freeform 261"/>
                <p:cNvSpPr>
                  <a:spLocks/>
                </p:cNvSpPr>
                <p:nvPr/>
              </p:nvSpPr>
              <p:spPr bwMode="auto">
                <a:xfrm>
                  <a:off x="1773" y="2162"/>
                  <a:ext cx="544" cy="308"/>
                </a:xfrm>
                <a:custGeom>
                  <a:avLst/>
                  <a:gdLst>
                    <a:gd name="T0" fmla="*/ 53 w 544"/>
                    <a:gd name="T1" fmla="*/ 3 h 308"/>
                    <a:gd name="T2" fmla="*/ 544 w 544"/>
                    <a:gd name="T3" fmla="*/ 286 h 308"/>
                    <a:gd name="T4" fmla="*/ 507 w 544"/>
                    <a:gd name="T5" fmla="*/ 308 h 308"/>
                    <a:gd name="T6" fmla="*/ 0 w 544"/>
                    <a:gd name="T7" fmla="*/ 15 h 308"/>
                    <a:gd name="T8" fmla="*/ 6 w 544"/>
                    <a:gd name="T9" fmla="*/ 12 h 308"/>
                    <a:gd name="T10" fmla="*/ 21 w 544"/>
                    <a:gd name="T11" fmla="*/ 6 h 308"/>
                    <a:gd name="T12" fmla="*/ 29 w 544"/>
                    <a:gd name="T13" fmla="*/ 3 h 308"/>
                    <a:gd name="T14" fmla="*/ 38 w 544"/>
                    <a:gd name="T15" fmla="*/ 2 h 308"/>
                    <a:gd name="T16" fmla="*/ 46 w 544"/>
                    <a:gd name="T17" fmla="*/ 0 h 308"/>
                    <a:gd name="T18" fmla="*/ 53 w 544"/>
                    <a:gd name="T19" fmla="*/ 3 h 3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4"/>
                    <a:gd name="T31" fmla="*/ 0 h 308"/>
                    <a:gd name="T32" fmla="*/ 544 w 544"/>
                    <a:gd name="T33" fmla="*/ 308 h 3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4" h="308">
                      <a:moveTo>
                        <a:pt x="53" y="3"/>
                      </a:moveTo>
                      <a:lnTo>
                        <a:pt x="544" y="286"/>
                      </a:lnTo>
                      <a:lnTo>
                        <a:pt x="507" y="308"/>
                      </a:lnTo>
                      <a:lnTo>
                        <a:pt x="0" y="15"/>
                      </a:lnTo>
                      <a:lnTo>
                        <a:pt x="6" y="12"/>
                      </a:lnTo>
                      <a:lnTo>
                        <a:pt x="21" y="6"/>
                      </a:lnTo>
                      <a:lnTo>
                        <a:pt x="29" y="3"/>
                      </a:lnTo>
                      <a:lnTo>
                        <a:pt x="38" y="2"/>
                      </a:lnTo>
                      <a:lnTo>
                        <a:pt x="46" y="0"/>
                      </a:lnTo>
                      <a:lnTo>
                        <a:pt x="53" y="3"/>
                      </a:lnTo>
                      <a:close/>
                    </a:path>
                  </a:pathLst>
                </a:custGeom>
                <a:solidFill>
                  <a:srgbClr val="E3E3E2"/>
                </a:solidFill>
                <a:ln w="9525">
                  <a:noFill/>
                  <a:round/>
                  <a:headEnd/>
                  <a:tailEnd/>
                </a:ln>
              </p:spPr>
              <p:txBody>
                <a:bodyPr/>
                <a:lstStyle/>
                <a:p>
                  <a:pPr algn="ctr"/>
                  <a:endParaRPr lang="en-GB"/>
                </a:p>
              </p:txBody>
            </p:sp>
            <p:sp>
              <p:nvSpPr>
                <p:cNvPr id="442402" name="Freeform 262"/>
                <p:cNvSpPr>
                  <a:spLocks/>
                </p:cNvSpPr>
                <p:nvPr/>
              </p:nvSpPr>
              <p:spPr bwMode="auto">
                <a:xfrm>
                  <a:off x="2280" y="2448"/>
                  <a:ext cx="37" cy="536"/>
                </a:xfrm>
                <a:custGeom>
                  <a:avLst/>
                  <a:gdLst>
                    <a:gd name="T0" fmla="*/ 0 w 37"/>
                    <a:gd name="T1" fmla="*/ 536 h 536"/>
                    <a:gd name="T2" fmla="*/ 0 w 37"/>
                    <a:gd name="T3" fmla="*/ 22 h 536"/>
                    <a:gd name="T4" fmla="*/ 37 w 37"/>
                    <a:gd name="T5" fmla="*/ 0 h 536"/>
                    <a:gd name="T6" fmla="*/ 37 w 37"/>
                    <a:gd name="T7" fmla="*/ 494 h 536"/>
                    <a:gd name="T8" fmla="*/ 37 w 37"/>
                    <a:gd name="T9" fmla="*/ 495 h 536"/>
                    <a:gd name="T10" fmla="*/ 34 w 37"/>
                    <a:gd name="T11" fmla="*/ 501 h 536"/>
                    <a:gd name="T12" fmla="*/ 26 w 37"/>
                    <a:gd name="T13" fmla="*/ 513 h 536"/>
                    <a:gd name="T14" fmla="*/ 15 w 37"/>
                    <a:gd name="T15" fmla="*/ 526 h 536"/>
                    <a:gd name="T16" fmla="*/ 7 w 37"/>
                    <a:gd name="T17" fmla="*/ 532 h 536"/>
                    <a:gd name="T18" fmla="*/ 0 w 37"/>
                    <a:gd name="T19" fmla="*/ 536 h 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536"/>
                    <a:gd name="T32" fmla="*/ 37 w 37"/>
                    <a:gd name="T33" fmla="*/ 536 h 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536">
                      <a:moveTo>
                        <a:pt x="0" y="536"/>
                      </a:moveTo>
                      <a:lnTo>
                        <a:pt x="0" y="22"/>
                      </a:lnTo>
                      <a:lnTo>
                        <a:pt x="37" y="0"/>
                      </a:lnTo>
                      <a:lnTo>
                        <a:pt x="37" y="494"/>
                      </a:lnTo>
                      <a:lnTo>
                        <a:pt x="37" y="495"/>
                      </a:lnTo>
                      <a:lnTo>
                        <a:pt x="34" y="501"/>
                      </a:lnTo>
                      <a:lnTo>
                        <a:pt x="26" y="513"/>
                      </a:lnTo>
                      <a:lnTo>
                        <a:pt x="15" y="526"/>
                      </a:lnTo>
                      <a:lnTo>
                        <a:pt x="7" y="532"/>
                      </a:lnTo>
                      <a:lnTo>
                        <a:pt x="0" y="536"/>
                      </a:lnTo>
                      <a:close/>
                    </a:path>
                  </a:pathLst>
                </a:custGeom>
                <a:solidFill>
                  <a:srgbClr val="666666"/>
                </a:solidFill>
                <a:ln w="9525">
                  <a:noFill/>
                  <a:round/>
                  <a:headEnd/>
                  <a:tailEnd/>
                </a:ln>
              </p:spPr>
              <p:txBody>
                <a:bodyPr/>
                <a:lstStyle/>
                <a:p>
                  <a:pPr algn="ctr"/>
                  <a:endParaRPr lang="en-GB"/>
                </a:p>
              </p:txBody>
            </p:sp>
          </p:grpSp>
          <p:sp>
            <p:nvSpPr>
              <p:cNvPr id="442380" name="Right Arrow 118"/>
              <p:cNvSpPr>
                <a:spLocks noChangeArrowheads="1"/>
              </p:cNvSpPr>
              <p:nvPr/>
            </p:nvSpPr>
            <p:spPr bwMode="auto">
              <a:xfrm>
                <a:off x="3123630" y="5997339"/>
                <a:ext cx="1467624" cy="159315"/>
              </a:xfrm>
              <a:prstGeom prst="rightArrow">
                <a:avLst>
                  <a:gd name="adj1" fmla="val 50000"/>
                  <a:gd name="adj2" fmla="val 49984"/>
                </a:avLst>
              </a:prstGeom>
              <a:solidFill>
                <a:srgbClr val="FFC000"/>
              </a:solidFill>
              <a:ln w="12700" algn="ctr">
                <a:solidFill>
                  <a:schemeClr val="bg2"/>
                </a:solidFill>
                <a:round/>
                <a:headEnd/>
                <a:tailEnd/>
              </a:ln>
            </p:spPr>
            <p:txBody>
              <a:bodyPr anchor="ctr"/>
              <a:lstStyle/>
              <a:p>
                <a:pPr algn="ctr"/>
                <a:endParaRPr lang="en-GB"/>
              </a:p>
            </p:txBody>
          </p:sp>
        </p:grpSp>
      </p:grpSp>
      <p:sp>
        <p:nvSpPr>
          <p:cNvPr id="442373" name="TextBox 121"/>
          <p:cNvSpPr txBox="1">
            <a:spLocks noChangeArrowheads="1"/>
          </p:cNvSpPr>
          <p:nvPr/>
        </p:nvSpPr>
        <p:spPr bwMode="auto">
          <a:xfrm>
            <a:off x="5643563" y="5411788"/>
            <a:ext cx="1468437" cy="277812"/>
          </a:xfrm>
          <a:prstGeom prst="rect">
            <a:avLst/>
          </a:prstGeom>
          <a:noFill/>
          <a:ln w="9525">
            <a:noFill/>
            <a:miter lim="800000"/>
            <a:headEnd/>
            <a:tailEnd/>
          </a:ln>
        </p:spPr>
        <p:txBody>
          <a:bodyPr>
            <a:spAutoFit/>
          </a:bodyPr>
          <a:lstStyle/>
          <a:p>
            <a:pPr algn="ctr"/>
            <a:r>
              <a:rPr lang="ru-RU" sz="1200"/>
              <a:t>информация</a:t>
            </a:r>
            <a:endParaRPr lang="en-US" sz="1200"/>
          </a:p>
        </p:txBody>
      </p:sp>
      <p:sp>
        <p:nvSpPr>
          <p:cNvPr id="442374" name="TextBox 122"/>
          <p:cNvSpPr txBox="1">
            <a:spLocks noChangeArrowheads="1"/>
          </p:cNvSpPr>
          <p:nvPr/>
        </p:nvSpPr>
        <p:spPr bwMode="auto">
          <a:xfrm>
            <a:off x="5643563" y="6059488"/>
            <a:ext cx="1468437" cy="276225"/>
          </a:xfrm>
          <a:prstGeom prst="rect">
            <a:avLst/>
          </a:prstGeom>
          <a:noFill/>
          <a:ln w="9525">
            <a:noFill/>
            <a:miter lim="800000"/>
            <a:headEnd/>
            <a:tailEnd/>
          </a:ln>
        </p:spPr>
        <p:txBody>
          <a:bodyPr>
            <a:spAutoFit/>
          </a:bodyPr>
          <a:lstStyle/>
          <a:p>
            <a:pPr algn="ctr"/>
            <a:r>
              <a:rPr lang="ru-RU" sz="1200"/>
              <a:t>управление</a:t>
            </a:r>
            <a:endParaRPr lang="en-US" sz="1200"/>
          </a:p>
        </p:txBody>
      </p:sp>
      <p:sp>
        <p:nvSpPr>
          <p:cNvPr id="442375" name="TextBox 123"/>
          <p:cNvSpPr txBox="1">
            <a:spLocks noChangeArrowheads="1"/>
          </p:cNvSpPr>
          <p:nvPr/>
        </p:nvSpPr>
        <p:spPr bwMode="auto">
          <a:xfrm>
            <a:off x="2278063" y="5984875"/>
            <a:ext cx="1468437" cy="276225"/>
          </a:xfrm>
          <a:prstGeom prst="rect">
            <a:avLst/>
          </a:prstGeom>
          <a:noFill/>
          <a:ln w="9525">
            <a:noFill/>
            <a:miter lim="800000"/>
            <a:headEnd/>
            <a:tailEnd/>
          </a:ln>
        </p:spPr>
        <p:txBody>
          <a:bodyPr>
            <a:spAutoFit/>
          </a:bodyPr>
          <a:lstStyle/>
          <a:p>
            <a:pPr algn="ctr"/>
            <a:r>
              <a:rPr lang="ru-RU" sz="1200"/>
              <a:t>ПО</a:t>
            </a:r>
            <a:r>
              <a:rPr lang="en-US" sz="1200"/>
              <a:t>, </a:t>
            </a:r>
            <a:r>
              <a:rPr lang="ru-RU" sz="1200"/>
              <a:t>лицензии</a:t>
            </a:r>
            <a:endParaRPr lang="en-US" sz="12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Rectangle 2"/>
          <p:cNvSpPr>
            <a:spLocks noGrp="1" noChangeArrowheads="1"/>
          </p:cNvSpPr>
          <p:nvPr>
            <p:ph type="ctrTitle"/>
          </p:nvPr>
        </p:nvSpPr>
        <p:spPr>
          <a:xfrm>
            <a:off x="2033588" y="4340225"/>
            <a:ext cx="6888162" cy="914400"/>
          </a:xfrm>
        </p:spPr>
        <p:txBody>
          <a:bodyPr/>
          <a:lstStyle/>
          <a:p>
            <a:pPr eaLnBrk="1" hangingPunct="1"/>
            <a:r>
              <a:rPr lang="ru-RU" smtClean="0"/>
              <a:t>Спасибо</a:t>
            </a:r>
            <a:endParaRPr lang="en-US" smtClean="0"/>
          </a:p>
        </p:txBody>
      </p:sp>
      <p:sp>
        <p:nvSpPr>
          <p:cNvPr id="444418" name="Rectangle 3"/>
          <p:cNvSpPr>
            <a:spLocks noGrp="1" noChangeArrowheads="1"/>
          </p:cNvSpPr>
          <p:nvPr>
            <p:ph type="subTitle" idx="1"/>
          </p:nvPr>
        </p:nvSpPr>
        <p:spPr>
          <a:xfrm>
            <a:off x="2378075" y="5494338"/>
            <a:ext cx="6577013" cy="890587"/>
          </a:xfrm>
        </p:spPr>
        <p:txBody>
          <a:bodyPr/>
          <a:lstStyle/>
          <a:p>
            <a:pPr eaLnBrk="1" hangingPunct="1"/>
            <a:r>
              <a:rPr lang="ru-RU" smtClean="0"/>
              <a:t>  </a:t>
            </a:r>
            <a:endParaRPr lang="en-US"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Rectangle 2"/>
          <p:cNvSpPr>
            <a:spLocks noGrp="1" noChangeArrowheads="1"/>
          </p:cNvSpPr>
          <p:nvPr>
            <p:ph type="ctrTitle" idx="4294967295"/>
          </p:nvPr>
        </p:nvSpPr>
        <p:spPr bwMode="gray">
          <a:xfrm>
            <a:off x="2033588" y="4340225"/>
            <a:ext cx="6888162" cy="914400"/>
          </a:xfrm>
        </p:spPr>
        <p:txBody>
          <a:bodyPr/>
          <a:lstStyle/>
          <a:p>
            <a:pPr eaLnBrk="1" hangingPunct="1"/>
            <a:r>
              <a:rPr lang="ru-RU" smtClean="0">
                <a:solidFill>
                  <a:schemeClr val="tx1"/>
                </a:solidFill>
              </a:rPr>
              <a:t>Запасные слайды</a:t>
            </a:r>
            <a:endParaRPr lang="en-US" smtClean="0">
              <a:solidFill>
                <a:schemeClr val="tx1"/>
              </a:solidFill>
            </a:endParaRPr>
          </a:p>
        </p:txBody>
      </p:sp>
      <p:sp>
        <p:nvSpPr>
          <p:cNvPr id="446466" name="Rectangle 3"/>
          <p:cNvSpPr>
            <a:spLocks noGrp="1" noChangeArrowheads="1"/>
          </p:cNvSpPr>
          <p:nvPr>
            <p:ph type="subTitle" idx="4294967295"/>
          </p:nvPr>
        </p:nvSpPr>
        <p:spPr bwMode="gray">
          <a:xfrm>
            <a:off x="2378075" y="5494338"/>
            <a:ext cx="6577013" cy="890587"/>
          </a:xfrm>
        </p:spPr>
        <p:txBody>
          <a:bodyPr/>
          <a:lstStyle/>
          <a:p>
            <a:pPr marL="0" indent="0" eaLnBrk="1" hangingPunct="1">
              <a:buFontTx/>
              <a:buNone/>
            </a:pPr>
            <a:r>
              <a:rPr lang="ru-RU" sz="1900" smtClean="0"/>
              <a:t>  </a:t>
            </a:r>
            <a:endParaRPr lang="en-US" sz="190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207" name="Rectangle 6"/>
          <p:cNvSpPr txBox="1">
            <a:spLocks noGrp="1" noChangeArrowheads="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algn="ctr" eaLnBrk="0" hangingPunct="0"/>
            <a:fld id="{9608BC67-765B-49EC-A729-E2D188F1BFB4}" type="slidenum">
              <a:rPr lang="en-US" sz="1000" b="1">
                <a:solidFill>
                  <a:srgbClr val="333333"/>
                </a:solidFill>
              </a:rPr>
              <a:pPr algn="ctr" eaLnBrk="0" hangingPunct="0"/>
              <a:t>16</a:t>
            </a:fld>
            <a:endParaRPr lang="en-US" sz="1000" b="1">
              <a:solidFill>
                <a:srgbClr val="333333"/>
              </a:solidFill>
            </a:endParaRPr>
          </a:p>
        </p:txBody>
      </p:sp>
      <p:sp>
        <p:nvSpPr>
          <p:cNvPr id="388208" name="Rectangle 2"/>
          <p:cNvSpPr>
            <a:spLocks noGrp="1" noChangeArrowheads="1"/>
          </p:cNvSpPr>
          <p:nvPr>
            <p:ph type="title" idx="4294967295"/>
          </p:nvPr>
        </p:nvSpPr>
        <p:spPr>
          <a:xfrm>
            <a:off x="104775" y="71438"/>
            <a:ext cx="7467600" cy="1143000"/>
          </a:xfrm>
        </p:spPr>
        <p:txBody>
          <a:bodyPr lIns="91440" tIns="45720" rIns="91440" bIns="45720" anchor="ctr"/>
          <a:lstStyle/>
          <a:p>
            <a:pPr eaLnBrk="1" hangingPunct="1"/>
            <a:r>
              <a:rPr lang="en-US" sz="2400" smtClean="0"/>
              <a:t>Command Central Storage</a:t>
            </a:r>
            <a:r>
              <a:rPr lang="ru-RU" sz="2400" smtClean="0"/>
              <a:t> (СС</a:t>
            </a:r>
            <a:r>
              <a:rPr lang="en-US" sz="2400" smtClean="0"/>
              <a:t>Storage) </a:t>
            </a:r>
            <a:r>
              <a:rPr lang="ru-RU" sz="2400" smtClean="0"/>
              <a:t>-</a:t>
            </a:r>
            <a:r>
              <a:rPr lang="en-US" sz="2400" smtClean="0"/>
              <a:t/>
            </a:r>
            <a:br>
              <a:rPr lang="en-US" sz="2400" smtClean="0"/>
            </a:br>
            <a:r>
              <a:rPr lang="ru-RU" sz="1800" smtClean="0"/>
              <a:t>полная прозрачность использования ресурсов СХД</a:t>
            </a:r>
            <a:endParaRPr lang="en-US" sz="1800" smtClean="0"/>
          </a:p>
        </p:txBody>
      </p:sp>
      <p:grpSp>
        <p:nvGrpSpPr>
          <p:cNvPr id="388209" name="Group 239"/>
          <p:cNvGrpSpPr>
            <a:grpSpLocks/>
          </p:cNvGrpSpPr>
          <p:nvPr/>
        </p:nvGrpSpPr>
        <p:grpSpPr bwMode="auto">
          <a:xfrm>
            <a:off x="3913188" y="3175000"/>
            <a:ext cx="5668962" cy="1190625"/>
            <a:chOff x="1395" y="2258"/>
            <a:chExt cx="3571" cy="750"/>
          </a:xfrm>
        </p:grpSpPr>
        <p:sp>
          <p:nvSpPr>
            <p:cNvPr id="388292" name="Rectangle 5"/>
            <p:cNvSpPr>
              <a:spLocks noChangeArrowheads="1"/>
            </p:cNvSpPr>
            <p:nvPr/>
          </p:nvSpPr>
          <p:spPr bwMode="auto">
            <a:xfrm>
              <a:off x="1395" y="2684"/>
              <a:ext cx="2794" cy="324"/>
            </a:xfrm>
            <a:prstGeom prst="rect">
              <a:avLst/>
            </a:prstGeom>
            <a:solidFill>
              <a:schemeClr val="folHlink">
                <a:alpha val="56078"/>
              </a:schemeClr>
            </a:solidFill>
            <a:ln w="12700" algn="ctr">
              <a:noFill/>
              <a:miter lim="800000"/>
              <a:headEnd/>
              <a:tailEnd/>
            </a:ln>
          </p:spPr>
          <p:txBody>
            <a:bodyPr wrap="none" anchor="ctr"/>
            <a:lstStyle/>
            <a:p>
              <a:pPr algn="ctr"/>
              <a:endParaRPr lang="de-DE"/>
            </a:p>
          </p:txBody>
        </p:sp>
        <p:sp>
          <p:nvSpPr>
            <p:cNvPr id="388293" name="Rectangle 7"/>
            <p:cNvSpPr>
              <a:spLocks noChangeArrowheads="1"/>
            </p:cNvSpPr>
            <p:nvPr/>
          </p:nvSpPr>
          <p:spPr bwMode="auto">
            <a:xfrm>
              <a:off x="1395" y="2407"/>
              <a:ext cx="2793" cy="277"/>
            </a:xfrm>
            <a:prstGeom prst="rect">
              <a:avLst/>
            </a:prstGeom>
            <a:solidFill>
              <a:srgbClr val="C0C0C0"/>
            </a:solidFill>
            <a:ln w="12700" algn="ctr">
              <a:noFill/>
              <a:miter lim="800000"/>
              <a:headEnd/>
              <a:tailEnd/>
            </a:ln>
          </p:spPr>
          <p:txBody>
            <a:bodyPr wrap="none" anchor="ctr"/>
            <a:lstStyle/>
            <a:p>
              <a:pPr algn="ctr"/>
              <a:endParaRPr lang="de-DE"/>
            </a:p>
          </p:txBody>
        </p:sp>
        <p:sp>
          <p:nvSpPr>
            <p:cNvPr id="388294" name="Line 8"/>
            <p:cNvSpPr>
              <a:spLocks noChangeShapeType="1"/>
            </p:cNvSpPr>
            <p:nvPr/>
          </p:nvSpPr>
          <p:spPr bwMode="auto">
            <a:xfrm flipV="1">
              <a:off x="1643" y="2666"/>
              <a:ext cx="0" cy="246"/>
            </a:xfrm>
            <a:prstGeom prst="line">
              <a:avLst/>
            </a:prstGeom>
            <a:noFill/>
            <a:ln w="19050">
              <a:solidFill>
                <a:schemeClr val="folHlink"/>
              </a:solidFill>
              <a:round/>
              <a:headEnd/>
              <a:tailEnd type="triangle" w="med" len="med"/>
            </a:ln>
          </p:spPr>
          <p:txBody>
            <a:bodyPr anchor="ctr"/>
            <a:lstStyle/>
            <a:p>
              <a:endParaRPr lang="en-US"/>
            </a:p>
          </p:txBody>
        </p:sp>
        <p:sp>
          <p:nvSpPr>
            <p:cNvPr id="388295" name="AutoShape 9"/>
            <p:cNvSpPr>
              <a:spLocks noChangeArrowheads="1"/>
            </p:cNvSpPr>
            <p:nvPr/>
          </p:nvSpPr>
          <p:spPr bwMode="auto">
            <a:xfrm rot="16200000" flipH="1">
              <a:off x="3476" y="1781"/>
              <a:ext cx="182" cy="1149"/>
            </a:xfrm>
            <a:prstGeom prst="roundRect">
              <a:avLst>
                <a:gd name="adj" fmla="val 0"/>
              </a:avLst>
            </a:prstGeom>
            <a:gradFill rotWithShape="1">
              <a:gsLst>
                <a:gs pos="0">
                  <a:schemeClr val="bg1">
                    <a:alpha val="0"/>
                  </a:schemeClr>
                </a:gs>
                <a:gs pos="100000">
                  <a:srgbClr val="DDDDDD"/>
                </a:gs>
              </a:gsLst>
              <a:lin ang="0" scaled="1"/>
            </a:gradFill>
            <a:ln w="9525">
              <a:noFill/>
              <a:round/>
              <a:headEnd/>
              <a:tailEnd/>
            </a:ln>
          </p:spPr>
          <p:txBody>
            <a:bodyPr rot="10800000" wrap="none" anchor="ctr"/>
            <a:lstStyle/>
            <a:p>
              <a:pPr algn="ctr"/>
              <a:endParaRPr lang="de-DE"/>
            </a:p>
          </p:txBody>
        </p:sp>
        <p:pic>
          <p:nvPicPr>
            <p:cNvPr id="388296" name="Picture 10">
              <a:hlinkClick r:id="rId4" action="ppaction://hlinksldjump"/>
            </p:cNvPr>
            <p:cNvPicPr>
              <a:picLocks noChangeAspect="1" noChangeArrowheads="1"/>
            </p:cNvPicPr>
            <p:nvPr/>
          </p:nvPicPr>
          <p:blipFill>
            <a:blip r:embed="rId5"/>
            <a:srcRect l="375" t="3125" r="626" b="9375"/>
            <a:stretch>
              <a:fillRect/>
            </a:stretch>
          </p:blipFill>
          <p:spPr bwMode="auto">
            <a:xfrm>
              <a:off x="1436" y="2451"/>
              <a:ext cx="2710" cy="191"/>
            </a:xfrm>
            <a:prstGeom prst="rect">
              <a:avLst/>
            </a:prstGeom>
            <a:noFill/>
            <a:ln w="12700">
              <a:solidFill>
                <a:schemeClr val="bg2"/>
              </a:solidFill>
              <a:miter lim="800000"/>
              <a:headEnd/>
              <a:tailEnd/>
            </a:ln>
          </p:spPr>
        </p:pic>
        <p:sp>
          <p:nvSpPr>
            <p:cNvPr id="388297" name="Rectangle 11"/>
            <p:cNvSpPr>
              <a:spLocks noChangeArrowheads="1"/>
            </p:cNvSpPr>
            <p:nvPr/>
          </p:nvSpPr>
          <p:spPr bwMode="auto">
            <a:xfrm>
              <a:off x="2998" y="2447"/>
              <a:ext cx="1149" cy="195"/>
            </a:xfrm>
            <a:prstGeom prst="rect">
              <a:avLst/>
            </a:prstGeom>
            <a:solidFill>
              <a:schemeClr val="hlink">
                <a:alpha val="25098"/>
              </a:schemeClr>
            </a:solidFill>
            <a:ln w="19050" algn="ctr">
              <a:solidFill>
                <a:schemeClr val="hlink"/>
              </a:solidFill>
              <a:miter lim="800000"/>
              <a:headEnd/>
              <a:tailEnd/>
            </a:ln>
          </p:spPr>
          <p:txBody>
            <a:bodyPr wrap="none" anchor="ctr"/>
            <a:lstStyle/>
            <a:p>
              <a:pPr algn="ctr"/>
              <a:endParaRPr lang="de-DE"/>
            </a:p>
          </p:txBody>
        </p:sp>
        <p:sp>
          <p:nvSpPr>
            <p:cNvPr id="388298" name="Text Box 12"/>
            <p:cNvSpPr txBox="1">
              <a:spLocks noChangeArrowheads="1"/>
            </p:cNvSpPr>
            <p:nvPr/>
          </p:nvSpPr>
          <p:spPr bwMode="auto">
            <a:xfrm>
              <a:off x="2974" y="2258"/>
              <a:ext cx="1992" cy="163"/>
            </a:xfrm>
            <a:prstGeom prst="rect">
              <a:avLst/>
            </a:prstGeom>
            <a:noFill/>
            <a:ln w="12700" algn="ctr">
              <a:noFill/>
              <a:miter lim="800000"/>
              <a:headEnd/>
              <a:tailEnd/>
            </a:ln>
          </p:spPr>
          <p:txBody>
            <a:bodyPr>
              <a:spAutoFit/>
            </a:bodyPr>
            <a:lstStyle/>
            <a:p>
              <a:pPr algn="ctr">
                <a:lnSpc>
                  <a:spcPct val="90000"/>
                </a:lnSpc>
                <a:spcBef>
                  <a:spcPct val="50000"/>
                </a:spcBef>
              </a:pPr>
              <a:r>
                <a:rPr lang="ru-RU" sz="1200">
                  <a:solidFill>
                    <a:schemeClr val="hlink"/>
                  </a:solidFill>
                </a:rPr>
                <a:t>Неиспользуемые ресурсы</a:t>
              </a:r>
              <a:endParaRPr lang="en-US" sz="1200">
                <a:solidFill>
                  <a:schemeClr val="hlink"/>
                </a:solidFill>
              </a:endParaRPr>
            </a:p>
          </p:txBody>
        </p:sp>
        <p:grpSp>
          <p:nvGrpSpPr>
            <p:cNvPr id="388299" name="Group 13"/>
            <p:cNvGrpSpPr>
              <a:grpSpLocks/>
            </p:cNvGrpSpPr>
            <p:nvPr/>
          </p:nvGrpSpPr>
          <p:grpSpPr bwMode="auto">
            <a:xfrm>
              <a:off x="1412" y="2743"/>
              <a:ext cx="459" cy="209"/>
              <a:chOff x="-882" y="2604"/>
              <a:chExt cx="804" cy="367"/>
            </a:xfrm>
          </p:grpSpPr>
          <p:sp>
            <p:nvSpPr>
              <p:cNvPr id="413710" name="AutoShape 14"/>
              <p:cNvSpPr>
                <a:spLocks noChangeArrowheads="1"/>
              </p:cNvSpPr>
              <p:nvPr/>
            </p:nvSpPr>
            <p:spPr bwMode="auto">
              <a:xfrm>
                <a:off x="-724" y="2895"/>
                <a:ext cx="510" cy="76"/>
              </a:xfrm>
              <a:prstGeom prst="roundRect">
                <a:avLst>
                  <a:gd name="adj" fmla="val 47301"/>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lgn="ctr" fontAlgn="auto">
                  <a:spcBef>
                    <a:spcPts val="0"/>
                  </a:spcBef>
                  <a:spcAft>
                    <a:spcPts val="0"/>
                  </a:spcAft>
                  <a:defRPr/>
                </a:pPr>
                <a:endParaRPr lang="en-US">
                  <a:latin typeface="+mn-lt"/>
                  <a:cs typeface="+mn-cs"/>
                </a:endParaRPr>
              </a:p>
            </p:txBody>
          </p:sp>
          <p:sp>
            <p:nvSpPr>
              <p:cNvPr id="413711" name="AutoShape 15"/>
              <p:cNvSpPr>
                <a:spLocks noChangeArrowheads="1"/>
              </p:cNvSpPr>
              <p:nvPr/>
            </p:nvSpPr>
            <p:spPr bwMode="auto">
              <a:xfrm>
                <a:off x="-731" y="2604"/>
                <a:ext cx="525" cy="348"/>
              </a:xfrm>
              <a:prstGeom prst="roundRect">
                <a:avLst>
                  <a:gd name="adj" fmla="val 12500"/>
                </a:avLst>
              </a:prstGeom>
              <a:gradFill rotWithShape="1">
                <a:gsLst>
                  <a:gs pos="0">
                    <a:schemeClr val="folHlink">
                      <a:gamma/>
                      <a:tint val="70196"/>
                      <a:invGamma/>
                    </a:schemeClr>
                  </a:gs>
                  <a:gs pos="100000">
                    <a:schemeClr val="folHlink"/>
                  </a:gs>
                </a:gsLst>
                <a:lin ang="5400000" scaled="1"/>
              </a:gradFill>
              <a:ln w="12700" algn="ctr">
                <a:solidFill>
                  <a:schemeClr val="folHlink"/>
                </a:solidFill>
                <a:round/>
                <a:headEnd/>
                <a:tailEnd/>
              </a:ln>
              <a:effectLst/>
            </p:spPr>
            <p:txBody>
              <a:bodyPr wrap="none" anchor="ctr"/>
              <a:lstStyle/>
              <a:p>
                <a:pPr algn="ctr" fontAlgn="auto">
                  <a:spcBef>
                    <a:spcPts val="0"/>
                  </a:spcBef>
                  <a:spcAft>
                    <a:spcPts val="0"/>
                  </a:spcAft>
                  <a:defRPr/>
                </a:pPr>
                <a:endParaRPr lang="en-US">
                  <a:latin typeface="+mn-lt"/>
                  <a:cs typeface="+mn-cs"/>
                </a:endParaRPr>
              </a:p>
            </p:txBody>
          </p:sp>
          <p:sp>
            <p:nvSpPr>
              <p:cNvPr id="413712" name="AutoShape 16"/>
              <p:cNvSpPr>
                <a:spLocks noChangeArrowheads="1"/>
              </p:cNvSpPr>
              <p:nvPr/>
            </p:nvSpPr>
            <p:spPr bwMode="auto">
              <a:xfrm>
                <a:off x="-724" y="2608"/>
                <a:ext cx="510" cy="77"/>
              </a:xfrm>
              <a:prstGeom prst="roundRect">
                <a:avLst>
                  <a:gd name="adj" fmla="val 47301"/>
                </a:avLst>
              </a:prstGeom>
              <a:gradFill rotWithShape="1">
                <a:gsLst>
                  <a:gs pos="0">
                    <a:schemeClr val="bg1"/>
                  </a:gs>
                  <a:gs pos="100000">
                    <a:schemeClr val="bg1">
                      <a:gamma/>
                      <a:tint val="95294"/>
                      <a:invGamma/>
                      <a:alpha val="0"/>
                    </a:schemeClr>
                  </a:gs>
                </a:gsLst>
                <a:lin ang="5400000" scaled="1"/>
              </a:gradFill>
              <a:ln w="12700" algn="ctr">
                <a:noFill/>
                <a:round/>
                <a:headEnd/>
                <a:tailEnd/>
              </a:ln>
              <a:effectLst/>
            </p:spPr>
            <p:txBody>
              <a:bodyPr wrap="none" anchor="ctr"/>
              <a:lstStyle/>
              <a:p>
                <a:pPr algn="ctr" fontAlgn="auto">
                  <a:spcBef>
                    <a:spcPts val="0"/>
                  </a:spcBef>
                  <a:spcAft>
                    <a:spcPts val="0"/>
                  </a:spcAft>
                  <a:defRPr/>
                </a:pPr>
                <a:endParaRPr lang="en-US">
                  <a:latin typeface="+mn-lt"/>
                  <a:cs typeface="+mn-cs"/>
                </a:endParaRPr>
              </a:p>
            </p:txBody>
          </p:sp>
          <p:sp>
            <p:nvSpPr>
              <p:cNvPr id="388321" name="Text Box 17"/>
              <p:cNvSpPr txBox="1">
                <a:spLocks noChangeArrowheads="1"/>
              </p:cNvSpPr>
              <p:nvPr/>
            </p:nvSpPr>
            <p:spPr bwMode="auto">
              <a:xfrm>
                <a:off x="-882" y="2634"/>
                <a:ext cx="804" cy="288"/>
              </a:xfrm>
              <a:prstGeom prst="rect">
                <a:avLst/>
              </a:prstGeom>
              <a:noFill/>
              <a:ln w="12700" algn="ctr">
                <a:noFill/>
                <a:miter lim="800000"/>
                <a:headEnd/>
                <a:tailEnd/>
              </a:ln>
            </p:spPr>
            <p:txBody>
              <a:bodyPr anchor="ctr" anchorCtr="1"/>
              <a:lstStyle/>
              <a:p>
                <a:pPr algn="ctr">
                  <a:spcBef>
                    <a:spcPct val="50000"/>
                  </a:spcBef>
                </a:pPr>
                <a:r>
                  <a:rPr lang="en-US" sz="700"/>
                  <a:t>LUN</a:t>
                </a:r>
              </a:p>
            </p:txBody>
          </p:sp>
        </p:grpSp>
        <p:sp>
          <p:nvSpPr>
            <p:cNvPr id="388300" name="Line 18"/>
            <p:cNvSpPr>
              <a:spLocks noChangeShapeType="1"/>
            </p:cNvSpPr>
            <p:nvPr/>
          </p:nvSpPr>
          <p:spPr bwMode="auto">
            <a:xfrm flipV="1">
              <a:off x="2335" y="2666"/>
              <a:ext cx="0" cy="246"/>
            </a:xfrm>
            <a:prstGeom prst="line">
              <a:avLst/>
            </a:prstGeom>
            <a:noFill/>
            <a:ln w="19050">
              <a:solidFill>
                <a:schemeClr val="folHlink"/>
              </a:solidFill>
              <a:round/>
              <a:headEnd/>
              <a:tailEnd type="triangle" w="med" len="med"/>
            </a:ln>
          </p:spPr>
          <p:txBody>
            <a:bodyPr anchor="ctr"/>
            <a:lstStyle/>
            <a:p>
              <a:endParaRPr lang="en-US"/>
            </a:p>
          </p:txBody>
        </p:sp>
        <p:grpSp>
          <p:nvGrpSpPr>
            <p:cNvPr id="388301" name="Group 19"/>
            <p:cNvGrpSpPr>
              <a:grpSpLocks/>
            </p:cNvGrpSpPr>
            <p:nvPr/>
          </p:nvGrpSpPr>
          <p:grpSpPr bwMode="auto">
            <a:xfrm>
              <a:off x="2104" y="2743"/>
              <a:ext cx="460" cy="209"/>
              <a:chOff x="-882" y="2604"/>
              <a:chExt cx="804" cy="367"/>
            </a:xfrm>
          </p:grpSpPr>
          <p:sp>
            <p:nvSpPr>
              <p:cNvPr id="413716" name="AutoShape 20"/>
              <p:cNvSpPr>
                <a:spLocks noChangeArrowheads="1"/>
              </p:cNvSpPr>
              <p:nvPr/>
            </p:nvSpPr>
            <p:spPr bwMode="auto">
              <a:xfrm>
                <a:off x="-725" y="2895"/>
                <a:ext cx="510" cy="76"/>
              </a:xfrm>
              <a:prstGeom prst="roundRect">
                <a:avLst>
                  <a:gd name="adj" fmla="val 47301"/>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lgn="ctr" fontAlgn="auto">
                  <a:spcBef>
                    <a:spcPts val="0"/>
                  </a:spcBef>
                  <a:spcAft>
                    <a:spcPts val="0"/>
                  </a:spcAft>
                  <a:defRPr/>
                </a:pPr>
                <a:endParaRPr lang="en-US">
                  <a:latin typeface="+mn-lt"/>
                  <a:cs typeface="+mn-cs"/>
                </a:endParaRPr>
              </a:p>
            </p:txBody>
          </p:sp>
          <p:sp>
            <p:nvSpPr>
              <p:cNvPr id="413717" name="AutoShape 21"/>
              <p:cNvSpPr>
                <a:spLocks noChangeArrowheads="1"/>
              </p:cNvSpPr>
              <p:nvPr/>
            </p:nvSpPr>
            <p:spPr bwMode="auto">
              <a:xfrm>
                <a:off x="-732" y="2604"/>
                <a:ext cx="526" cy="348"/>
              </a:xfrm>
              <a:prstGeom prst="roundRect">
                <a:avLst>
                  <a:gd name="adj" fmla="val 12500"/>
                </a:avLst>
              </a:prstGeom>
              <a:gradFill rotWithShape="1">
                <a:gsLst>
                  <a:gs pos="0">
                    <a:schemeClr val="folHlink">
                      <a:gamma/>
                      <a:tint val="70196"/>
                      <a:invGamma/>
                    </a:schemeClr>
                  </a:gs>
                  <a:gs pos="100000">
                    <a:schemeClr val="folHlink"/>
                  </a:gs>
                </a:gsLst>
                <a:lin ang="5400000" scaled="1"/>
              </a:gradFill>
              <a:ln w="12700" algn="ctr">
                <a:solidFill>
                  <a:schemeClr val="folHlink"/>
                </a:solidFill>
                <a:round/>
                <a:headEnd/>
                <a:tailEnd/>
              </a:ln>
              <a:effectLst/>
            </p:spPr>
            <p:txBody>
              <a:bodyPr wrap="none" anchor="ctr"/>
              <a:lstStyle/>
              <a:p>
                <a:pPr algn="ctr" fontAlgn="auto">
                  <a:spcBef>
                    <a:spcPts val="0"/>
                  </a:spcBef>
                  <a:spcAft>
                    <a:spcPts val="0"/>
                  </a:spcAft>
                  <a:defRPr/>
                </a:pPr>
                <a:endParaRPr lang="en-US">
                  <a:latin typeface="+mn-lt"/>
                  <a:cs typeface="+mn-cs"/>
                </a:endParaRPr>
              </a:p>
            </p:txBody>
          </p:sp>
          <p:sp>
            <p:nvSpPr>
              <p:cNvPr id="413718" name="AutoShape 22"/>
              <p:cNvSpPr>
                <a:spLocks noChangeArrowheads="1"/>
              </p:cNvSpPr>
              <p:nvPr/>
            </p:nvSpPr>
            <p:spPr bwMode="auto">
              <a:xfrm>
                <a:off x="-725" y="2608"/>
                <a:ext cx="510" cy="77"/>
              </a:xfrm>
              <a:prstGeom prst="roundRect">
                <a:avLst>
                  <a:gd name="adj" fmla="val 47301"/>
                </a:avLst>
              </a:prstGeom>
              <a:gradFill rotWithShape="1">
                <a:gsLst>
                  <a:gs pos="0">
                    <a:schemeClr val="bg1"/>
                  </a:gs>
                  <a:gs pos="100000">
                    <a:schemeClr val="bg1">
                      <a:gamma/>
                      <a:tint val="95294"/>
                      <a:invGamma/>
                      <a:alpha val="0"/>
                    </a:schemeClr>
                  </a:gs>
                </a:gsLst>
                <a:lin ang="5400000" scaled="1"/>
              </a:gradFill>
              <a:ln w="12700" algn="ctr">
                <a:noFill/>
                <a:round/>
                <a:headEnd/>
                <a:tailEnd/>
              </a:ln>
              <a:effectLst/>
            </p:spPr>
            <p:txBody>
              <a:bodyPr wrap="none" anchor="ctr"/>
              <a:lstStyle/>
              <a:p>
                <a:pPr algn="ctr" fontAlgn="auto">
                  <a:spcBef>
                    <a:spcPts val="0"/>
                  </a:spcBef>
                  <a:spcAft>
                    <a:spcPts val="0"/>
                  </a:spcAft>
                  <a:defRPr/>
                </a:pPr>
                <a:endParaRPr lang="en-US">
                  <a:latin typeface="+mn-lt"/>
                  <a:cs typeface="+mn-cs"/>
                </a:endParaRPr>
              </a:p>
            </p:txBody>
          </p:sp>
          <p:sp>
            <p:nvSpPr>
              <p:cNvPr id="388317" name="Text Box 23"/>
              <p:cNvSpPr txBox="1">
                <a:spLocks noChangeArrowheads="1"/>
              </p:cNvSpPr>
              <p:nvPr/>
            </p:nvSpPr>
            <p:spPr bwMode="auto">
              <a:xfrm>
                <a:off x="-882" y="2634"/>
                <a:ext cx="804" cy="288"/>
              </a:xfrm>
              <a:prstGeom prst="rect">
                <a:avLst/>
              </a:prstGeom>
              <a:noFill/>
              <a:ln w="12700" algn="ctr">
                <a:noFill/>
                <a:miter lim="800000"/>
                <a:headEnd/>
                <a:tailEnd/>
              </a:ln>
            </p:spPr>
            <p:txBody>
              <a:bodyPr anchor="ctr" anchorCtr="1"/>
              <a:lstStyle/>
              <a:p>
                <a:pPr algn="ctr">
                  <a:spcBef>
                    <a:spcPct val="50000"/>
                  </a:spcBef>
                </a:pPr>
                <a:r>
                  <a:rPr lang="en-US" sz="700"/>
                  <a:t>Device</a:t>
                </a:r>
              </a:p>
            </p:txBody>
          </p:sp>
        </p:grpSp>
        <p:sp>
          <p:nvSpPr>
            <p:cNvPr id="388302" name="Line 24"/>
            <p:cNvSpPr>
              <a:spLocks noChangeShapeType="1"/>
            </p:cNvSpPr>
            <p:nvPr/>
          </p:nvSpPr>
          <p:spPr bwMode="auto">
            <a:xfrm flipV="1">
              <a:off x="3041" y="2666"/>
              <a:ext cx="0" cy="246"/>
            </a:xfrm>
            <a:prstGeom prst="line">
              <a:avLst/>
            </a:prstGeom>
            <a:noFill/>
            <a:ln w="19050">
              <a:solidFill>
                <a:schemeClr val="folHlink"/>
              </a:solidFill>
              <a:round/>
              <a:headEnd/>
              <a:tailEnd type="triangle" w="med" len="med"/>
            </a:ln>
          </p:spPr>
          <p:txBody>
            <a:bodyPr anchor="ctr"/>
            <a:lstStyle/>
            <a:p>
              <a:endParaRPr lang="en-US"/>
            </a:p>
          </p:txBody>
        </p:sp>
        <p:grpSp>
          <p:nvGrpSpPr>
            <p:cNvPr id="388303" name="Group 25"/>
            <p:cNvGrpSpPr>
              <a:grpSpLocks/>
            </p:cNvGrpSpPr>
            <p:nvPr/>
          </p:nvGrpSpPr>
          <p:grpSpPr bwMode="auto">
            <a:xfrm>
              <a:off x="2810" y="2743"/>
              <a:ext cx="460" cy="209"/>
              <a:chOff x="-882" y="2604"/>
              <a:chExt cx="804" cy="367"/>
            </a:xfrm>
          </p:grpSpPr>
          <p:sp>
            <p:nvSpPr>
              <p:cNvPr id="413722" name="AutoShape 26"/>
              <p:cNvSpPr>
                <a:spLocks noChangeArrowheads="1"/>
              </p:cNvSpPr>
              <p:nvPr/>
            </p:nvSpPr>
            <p:spPr bwMode="auto">
              <a:xfrm>
                <a:off x="-725" y="2895"/>
                <a:ext cx="510" cy="76"/>
              </a:xfrm>
              <a:prstGeom prst="roundRect">
                <a:avLst>
                  <a:gd name="adj" fmla="val 47301"/>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lgn="ctr" fontAlgn="auto">
                  <a:spcBef>
                    <a:spcPts val="0"/>
                  </a:spcBef>
                  <a:spcAft>
                    <a:spcPts val="0"/>
                  </a:spcAft>
                  <a:defRPr/>
                </a:pPr>
                <a:endParaRPr lang="en-US">
                  <a:latin typeface="+mn-lt"/>
                  <a:cs typeface="+mn-cs"/>
                </a:endParaRPr>
              </a:p>
            </p:txBody>
          </p:sp>
          <p:sp>
            <p:nvSpPr>
              <p:cNvPr id="413723" name="AutoShape 27"/>
              <p:cNvSpPr>
                <a:spLocks noChangeArrowheads="1"/>
              </p:cNvSpPr>
              <p:nvPr/>
            </p:nvSpPr>
            <p:spPr bwMode="auto">
              <a:xfrm>
                <a:off x="-732" y="2604"/>
                <a:ext cx="526" cy="348"/>
              </a:xfrm>
              <a:prstGeom prst="roundRect">
                <a:avLst>
                  <a:gd name="adj" fmla="val 12500"/>
                </a:avLst>
              </a:prstGeom>
              <a:gradFill rotWithShape="1">
                <a:gsLst>
                  <a:gs pos="0">
                    <a:schemeClr val="folHlink">
                      <a:gamma/>
                      <a:tint val="70196"/>
                      <a:invGamma/>
                    </a:schemeClr>
                  </a:gs>
                  <a:gs pos="100000">
                    <a:schemeClr val="folHlink"/>
                  </a:gs>
                </a:gsLst>
                <a:lin ang="5400000" scaled="1"/>
              </a:gradFill>
              <a:ln w="12700" algn="ctr">
                <a:solidFill>
                  <a:schemeClr val="folHlink"/>
                </a:solidFill>
                <a:round/>
                <a:headEnd/>
                <a:tailEnd/>
              </a:ln>
              <a:effectLst/>
            </p:spPr>
            <p:txBody>
              <a:bodyPr wrap="none" anchor="ctr"/>
              <a:lstStyle/>
              <a:p>
                <a:pPr algn="ctr" fontAlgn="auto">
                  <a:spcBef>
                    <a:spcPts val="0"/>
                  </a:spcBef>
                  <a:spcAft>
                    <a:spcPts val="0"/>
                  </a:spcAft>
                  <a:defRPr/>
                </a:pPr>
                <a:endParaRPr lang="en-US">
                  <a:latin typeface="+mn-lt"/>
                  <a:cs typeface="+mn-cs"/>
                </a:endParaRPr>
              </a:p>
            </p:txBody>
          </p:sp>
          <p:sp>
            <p:nvSpPr>
              <p:cNvPr id="413724" name="AutoShape 28"/>
              <p:cNvSpPr>
                <a:spLocks noChangeArrowheads="1"/>
              </p:cNvSpPr>
              <p:nvPr/>
            </p:nvSpPr>
            <p:spPr bwMode="auto">
              <a:xfrm>
                <a:off x="-725" y="2608"/>
                <a:ext cx="510" cy="77"/>
              </a:xfrm>
              <a:prstGeom prst="roundRect">
                <a:avLst>
                  <a:gd name="adj" fmla="val 47301"/>
                </a:avLst>
              </a:prstGeom>
              <a:gradFill rotWithShape="1">
                <a:gsLst>
                  <a:gs pos="0">
                    <a:schemeClr val="bg1"/>
                  </a:gs>
                  <a:gs pos="100000">
                    <a:schemeClr val="bg1">
                      <a:gamma/>
                      <a:tint val="95294"/>
                      <a:invGamma/>
                      <a:alpha val="0"/>
                    </a:schemeClr>
                  </a:gs>
                </a:gsLst>
                <a:lin ang="5400000" scaled="1"/>
              </a:gradFill>
              <a:ln w="12700" algn="ctr">
                <a:noFill/>
                <a:round/>
                <a:headEnd/>
                <a:tailEnd/>
              </a:ln>
              <a:effectLst/>
            </p:spPr>
            <p:txBody>
              <a:bodyPr wrap="none" anchor="ctr"/>
              <a:lstStyle/>
              <a:p>
                <a:pPr algn="ctr" fontAlgn="auto">
                  <a:spcBef>
                    <a:spcPts val="0"/>
                  </a:spcBef>
                  <a:spcAft>
                    <a:spcPts val="0"/>
                  </a:spcAft>
                  <a:defRPr/>
                </a:pPr>
                <a:endParaRPr lang="en-US">
                  <a:latin typeface="+mn-lt"/>
                  <a:cs typeface="+mn-cs"/>
                </a:endParaRPr>
              </a:p>
            </p:txBody>
          </p:sp>
          <p:sp>
            <p:nvSpPr>
              <p:cNvPr id="388313" name="Text Box 29"/>
              <p:cNvSpPr txBox="1">
                <a:spLocks noChangeArrowheads="1"/>
              </p:cNvSpPr>
              <p:nvPr/>
            </p:nvSpPr>
            <p:spPr bwMode="auto">
              <a:xfrm>
                <a:off x="-882" y="2634"/>
                <a:ext cx="804" cy="288"/>
              </a:xfrm>
              <a:prstGeom prst="rect">
                <a:avLst/>
              </a:prstGeom>
              <a:noFill/>
              <a:ln w="12700" algn="ctr">
                <a:noFill/>
                <a:miter lim="800000"/>
                <a:headEnd/>
                <a:tailEnd/>
              </a:ln>
            </p:spPr>
            <p:txBody>
              <a:bodyPr anchor="ctr" anchorCtr="1"/>
              <a:lstStyle/>
              <a:p>
                <a:pPr algn="ctr">
                  <a:spcBef>
                    <a:spcPct val="50000"/>
                  </a:spcBef>
                </a:pPr>
                <a:r>
                  <a:rPr lang="en-US" sz="700"/>
                  <a:t>Lost</a:t>
                </a:r>
                <a:br>
                  <a:rPr lang="en-US" sz="700"/>
                </a:br>
                <a:r>
                  <a:rPr lang="en-US" sz="700"/>
                  <a:t>LUN</a:t>
                </a:r>
              </a:p>
            </p:txBody>
          </p:sp>
        </p:grpSp>
        <p:sp>
          <p:nvSpPr>
            <p:cNvPr id="388304" name="Line 30"/>
            <p:cNvSpPr>
              <a:spLocks noChangeShapeType="1"/>
            </p:cNvSpPr>
            <p:nvPr/>
          </p:nvSpPr>
          <p:spPr bwMode="auto">
            <a:xfrm flipV="1">
              <a:off x="3854" y="2666"/>
              <a:ext cx="0" cy="246"/>
            </a:xfrm>
            <a:prstGeom prst="line">
              <a:avLst/>
            </a:prstGeom>
            <a:noFill/>
            <a:ln w="19050">
              <a:solidFill>
                <a:schemeClr val="folHlink"/>
              </a:solidFill>
              <a:round/>
              <a:headEnd/>
              <a:tailEnd type="triangle" w="med" len="med"/>
            </a:ln>
          </p:spPr>
          <p:txBody>
            <a:bodyPr anchor="ctr"/>
            <a:lstStyle/>
            <a:p>
              <a:endParaRPr lang="en-US"/>
            </a:p>
          </p:txBody>
        </p:sp>
        <p:grpSp>
          <p:nvGrpSpPr>
            <p:cNvPr id="388305" name="Group 31"/>
            <p:cNvGrpSpPr>
              <a:grpSpLocks/>
            </p:cNvGrpSpPr>
            <p:nvPr/>
          </p:nvGrpSpPr>
          <p:grpSpPr bwMode="auto">
            <a:xfrm>
              <a:off x="3622" y="2743"/>
              <a:ext cx="460" cy="209"/>
              <a:chOff x="-882" y="2604"/>
              <a:chExt cx="804" cy="367"/>
            </a:xfrm>
          </p:grpSpPr>
          <p:sp>
            <p:nvSpPr>
              <p:cNvPr id="413728" name="AutoShape 32"/>
              <p:cNvSpPr>
                <a:spLocks noChangeArrowheads="1"/>
              </p:cNvSpPr>
              <p:nvPr/>
            </p:nvSpPr>
            <p:spPr bwMode="auto">
              <a:xfrm>
                <a:off x="-725" y="2895"/>
                <a:ext cx="510" cy="76"/>
              </a:xfrm>
              <a:prstGeom prst="roundRect">
                <a:avLst>
                  <a:gd name="adj" fmla="val 47301"/>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lgn="ctr" fontAlgn="auto">
                  <a:spcBef>
                    <a:spcPts val="0"/>
                  </a:spcBef>
                  <a:spcAft>
                    <a:spcPts val="0"/>
                  </a:spcAft>
                  <a:defRPr/>
                </a:pPr>
                <a:endParaRPr lang="en-US">
                  <a:latin typeface="+mn-lt"/>
                  <a:cs typeface="+mn-cs"/>
                </a:endParaRPr>
              </a:p>
            </p:txBody>
          </p:sp>
          <p:sp>
            <p:nvSpPr>
              <p:cNvPr id="413729" name="AutoShape 33"/>
              <p:cNvSpPr>
                <a:spLocks noChangeArrowheads="1"/>
              </p:cNvSpPr>
              <p:nvPr/>
            </p:nvSpPr>
            <p:spPr bwMode="auto">
              <a:xfrm>
                <a:off x="-732" y="2604"/>
                <a:ext cx="526" cy="348"/>
              </a:xfrm>
              <a:prstGeom prst="roundRect">
                <a:avLst>
                  <a:gd name="adj" fmla="val 12500"/>
                </a:avLst>
              </a:prstGeom>
              <a:gradFill rotWithShape="1">
                <a:gsLst>
                  <a:gs pos="0">
                    <a:schemeClr val="folHlink">
                      <a:gamma/>
                      <a:tint val="70196"/>
                      <a:invGamma/>
                    </a:schemeClr>
                  </a:gs>
                  <a:gs pos="100000">
                    <a:schemeClr val="folHlink"/>
                  </a:gs>
                </a:gsLst>
                <a:lin ang="5400000" scaled="1"/>
              </a:gradFill>
              <a:ln w="12700" algn="ctr">
                <a:solidFill>
                  <a:schemeClr val="folHlink"/>
                </a:solidFill>
                <a:round/>
                <a:headEnd/>
                <a:tailEnd/>
              </a:ln>
              <a:effectLst/>
            </p:spPr>
            <p:txBody>
              <a:bodyPr wrap="none" anchor="ctr"/>
              <a:lstStyle/>
              <a:p>
                <a:pPr algn="ctr" fontAlgn="auto">
                  <a:spcBef>
                    <a:spcPts val="0"/>
                  </a:spcBef>
                  <a:spcAft>
                    <a:spcPts val="0"/>
                  </a:spcAft>
                  <a:defRPr/>
                </a:pPr>
                <a:endParaRPr lang="en-US">
                  <a:latin typeface="+mn-lt"/>
                  <a:cs typeface="+mn-cs"/>
                </a:endParaRPr>
              </a:p>
            </p:txBody>
          </p:sp>
          <p:sp>
            <p:nvSpPr>
              <p:cNvPr id="413730" name="AutoShape 34"/>
              <p:cNvSpPr>
                <a:spLocks noChangeArrowheads="1"/>
              </p:cNvSpPr>
              <p:nvPr/>
            </p:nvSpPr>
            <p:spPr bwMode="auto">
              <a:xfrm>
                <a:off x="-725" y="2608"/>
                <a:ext cx="510" cy="77"/>
              </a:xfrm>
              <a:prstGeom prst="roundRect">
                <a:avLst>
                  <a:gd name="adj" fmla="val 47301"/>
                </a:avLst>
              </a:prstGeom>
              <a:gradFill rotWithShape="1">
                <a:gsLst>
                  <a:gs pos="0">
                    <a:schemeClr val="bg1"/>
                  </a:gs>
                  <a:gs pos="100000">
                    <a:schemeClr val="bg1">
                      <a:gamma/>
                      <a:tint val="95294"/>
                      <a:invGamma/>
                      <a:alpha val="0"/>
                    </a:schemeClr>
                  </a:gs>
                </a:gsLst>
                <a:lin ang="5400000" scaled="1"/>
              </a:gradFill>
              <a:ln w="12700" algn="ctr">
                <a:noFill/>
                <a:round/>
                <a:headEnd/>
                <a:tailEnd/>
              </a:ln>
              <a:effectLst/>
            </p:spPr>
            <p:txBody>
              <a:bodyPr wrap="none" anchor="ctr"/>
              <a:lstStyle/>
              <a:p>
                <a:pPr algn="ctr" fontAlgn="auto">
                  <a:spcBef>
                    <a:spcPts val="0"/>
                  </a:spcBef>
                  <a:spcAft>
                    <a:spcPts val="0"/>
                  </a:spcAft>
                  <a:defRPr/>
                </a:pPr>
                <a:endParaRPr lang="en-US">
                  <a:latin typeface="+mn-lt"/>
                  <a:cs typeface="+mn-cs"/>
                </a:endParaRPr>
              </a:p>
            </p:txBody>
          </p:sp>
          <p:sp>
            <p:nvSpPr>
              <p:cNvPr id="388309" name="Text Box 35"/>
              <p:cNvSpPr txBox="1">
                <a:spLocks noChangeArrowheads="1"/>
              </p:cNvSpPr>
              <p:nvPr/>
            </p:nvSpPr>
            <p:spPr bwMode="auto">
              <a:xfrm>
                <a:off x="-882" y="2634"/>
                <a:ext cx="804" cy="288"/>
              </a:xfrm>
              <a:prstGeom prst="rect">
                <a:avLst/>
              </a:prstGeom>
              <a:noFill/>
              <a:ln w="12700" algn="ctr">
                <a:noFill/>
                <a:miter lim="800000"/>
                <a:headEnd/>
                <a:tailEnd/>
              </a:ln>
            </p:spPr>
            <p:txBody>
              <a:bodyPr anchor="ctr" anchorCtr="1"/>
              <a:lstStyle/>
              <a:p>
                <a:pPr algn="ctr">
                  <a:spcBef>
                    <a:spcPct val="50000"/>
                  </a:spcBef>
                </a:pPr>
                <a:r>
                  <a:rPr lang="en-US" sz="700"/>
                  <a:t>Host</a:t>
                </a:r>
              </a:p>
            </p:txBody>
          </p:sp>
        </p:grpSp>
      </p:grpSp>
      <p:grpSp>
        <p:nvGrpSpPr>
          <p:cNvPr id="388210" name="Group 162"/>
          <p:cNvGrpSpPr>
            <a:grpSpLocks/>
          </p:cNvGrpSpPr>
          <p:nvPr/>
        </p:nvGrpSpPr>
        <p:grpSpPr bwMode="auto">
          <a:xfrm>
            <a:off x="4251325" y="4687888"/>
            <a:ext cx="4622800" cy="1701800"/>
            <a:chOff x="2537" y="1934"/>
            <a:chExt cx="3223" cy="1456"/>
          </a:xfrm>
        </p:grpSpPr>
        <p:sp>
          <p:nvSpPr>
            <p:cNvPr id="413786" name="AutoShape 90"/>
            <p:cNvSpPr>
              <a:spLocks noChangeArrowheads="1"/>
            </p:cNvSpPr>
            <p:nvPr/>
          </p:nvSpPr>
          <p:spPr bwMode="auto">
            <a:xfrm>
              <a:off x="2537" y="3209"/>
              <a:ext cx="3223" cy="181"/>
            </a:xfrm>
            <a:prstGeom prst="roundRect">
              <a:avLst>
                <a:gd name="adj" fmla="val 50000"/>
              </a:avLst>
            </a:prstGeom>
            <a:gradFill rotWithShape="1">
              <a:gsLst>
                <a:gs pos="0">
                  <a:schemeClr val="tx1"/>
                </a:gs>
                <a:gs pos="100000">
                  <a:schemeClr val="tx1">
                    <a:gamma/>
                    <a:shade val="92157"/>
                    <a:invGamma/>
                    <a:alpha val="0"/>
                  </a:schemeClr>
                </a:gs>
              </a:gsLst>
              <a:path path="shape">
                <a:fillToRect l="50000" t="50000" r="50000" b="50000"/>
              </a:path>
            </a:gradFill>
            <a:ln w="12700" algn="ctr">
              <a:noFill/>
              <a:round/>
              <a:headEnd/>
              <a:tailEnd/>
            </a:ln>
            <a:effectLst/>
          </p:spPr>
          <p:txBody>
            <a:bodyPr wrap="none" anchor="ctr"/>
            <a:lstStyle/>
            <a:p>
              <a:pPr algn="ctr" fontAlgn="auto">
                <a:spcBef>
                  <a:spcPts val="0"/>
                </a:spcBef>
                <a:spcAft>
                  <a:spcPts val="0"/>
                </a:spcAft>
                <a:defRPr/>
              </a:pPr>
              <a:endParaRPr lang="en-US">
                <a:latin typeface="+mn-lt"/>
                <a:cs typeface="+mn-cs"/>
              </a:endParaRPr>
            </a:p>
          </p:txBody>
        </p:sp>
        <p:sp>
          <p:nvSpPr>
            <p:cNvPr id="388290" name="Rectangle 92"/>
            <p:cNvSpPr>
              <a:spLocks noChangeArrowheads="1"/>
            </p:cNvSpPr>
            <p:nvPr/>
          </p:nvSpPr>
          <p:spPr bwMode="auto">
            <a:xfrm>
              <a:off x="2537" y="1934"/>
              <a:ext cx="3223" cy="1383"/>
            </a:xfrm>
            <a:prstGeom prst="rect">
              <a:avLst/>
            </a:prstGeom>
            <a:solidFill>
              <a:srgbClr val="C0C0C0"/>
            </a:solidFill>
            <a:ln w="12700" algn="ctr">
              <a:noFill/>
              <a:miter lim="800000"/>
              <a:headEnd/>
              <a:tailEnd/>
            </a:ln>
          </p:spPr>
          <p:txBody>
            <a:bodyPr wrap="none" anchor="ctr"/>
            <a:lstStyle/>
            <a:p>
              <a:pPr algn="ctr"/>
              <a:endParaRPr lang="de-DE"/>
            </a:p>
          </p:txBody>
        </p:sp>
        <p:pic>
          <p:nvPicPr>
            <p:cNvPr id="388291" name="Picture 93"/>
            <p:cNvPicPr>
              <a:picLocks noChangeAspect="1" noChangeArrowheads="1"/>
            </p:cNvPicPr>
            <p:nvPr/>
          </p:nvPicPr>
          <p:blipFill>
            <a:blip r:embed="rId6"/>
            <a:srcRect/>
            <a:stretch>
              <a:fillRect/>
            </a:stretch>
          </p:blipFill>
          <p:spPr bwMode="auto">
            <a:xfrm>
              <a:off x="2594" y="1989"/>
              <a:ext cx="3109" cy="1273"/>
            </a:xfrm>
            <a:prstGeom prst="rect">
              <a:avLst/>
            </a:prstGeom>
            <a:noFill/>
            <a:ln w="19050">
              <a:solidFill>
                <a:schemeClr val="bg2"/>
              </a:solidFill>
              <a:miter lim="800000"/>
              <a:headEnd/>
              <a:tailEnd/>
            </a:ln>
          </p:spPr>
        </p:pic>
      </p:grpSp>
      <p:sp>
        <p:nvSpPr>
          <p:cNvPr id="388211" name="Text Box 44"/>
          <p:cNvSpPr txBox="1">
            <a:spLocks noChangeArrowheads="1"/>
          </p:cNvSpPr>
          <p:nvPr/>
        </p:nvSpPr>
        <p:spPr bwMode="auto">
          <a:xfrm>
            <a:off x="660400" y="6143625"/>
            <a:ext cx="604838" cy="195263"/>
          </a:xfrm>
          <a:prstGeom prst="rect">
            <a:avLst/>
          </a:prstGeom>
          <a:noFill/>
          <a:ln w="12700" algn="ctr">
            <a:noFill/>
            <a:miter lim="800000"/>
            <a:headEnd/>
            <a:tailEnd/>
          </a:ln>
        </p:spPr>
        <p:txBody>
          <a:bodyPr>
            <a:spAutoFit/>
          </a:bodyPr>
          <a:lstStyle/>
          <a:p>
            <a:pPr algn="ctr">
              <a:lnSpc>
                <a:spcPct val="85000"/>
              </a:lnSpc>
            </a:pPr>
            <a:r>
              <a:rPr lang="en-US" sz="800"/>
              <a:t>Logical</a:t>
            </a:r>
          </a:p>
        </p:txBody>
      </p:sp>
      <p:sp>
        <p:nvSpPr>
          <p:cNvPr id="62633" name="Rectangle 169"/>
          <p:cNvSpPr>
            <a:spLocks noChangeArrowheads="1"/>
          </p:cNvSpPr>
          <p:nvPr/>
        </p:nvSpPr>
        <p:spPr bwMode="auto">
          <a:xfrm>
            <a:off x="801688" y="4457700"/>
            <a:ext cx="338137" cy="1557338"/>
          </a:xfrm>
          <a:prstGeom prst="rect">
            <a:avLst/>
          </a:prstGeom>
          <a:gradFill rotWithShape="1">
            <a:gsLst>
              <a:gs pos="0">
                <a:schemeClr val="accent2">
                  <a:gamma/>
                  <a:tint val="62353"/>
                  <a:invGamma/>
                </a:schemeClr>
              </a:gs>
              <a:gs pos="100000">
                <a:schemeClr val="accent2"/>
              </a:gs>
            </a:gsLst>
            <a:lin ang="5400000" scaled="1"/>
          </a:gradFill>
          <a:ln w="19050" algn="ctr">
            <a:solidFill>
              <a:schemeClr val="accent2"/>
            </a:solidFill>
            <a:miter lim="800000"/>
            <a:headEnd/>
            <a:tailEnd/>
          </a:ln>
          <a:effectLst/>
        </p:spPr>
        <p:txBody>
          <a:bodyPr wrap="none" anchor="ctr"/>
          <a:lstStyle/>
          <a:p>
            <a:pPr algn="ctr" fontAlgn="auto">
              <a:spcBef>
                <a:spcPts val="0"/>
              </a:spcBef>
              <a:spcAft>
                <a:spcPts val="0"/>
              </a:spcAft>
              <a:defRPr/>
            </a:pPr>
            <a:endParaRPr lang="de-CH">
              <a:latin typeface="+mn-lt"/>
              <a:cs typeface="+mn-cs"/>
            </a:endParaRPr>
          </a:p>
        </p:txBody>
      </p:sp>
      <p:sp>
        <p:nvSpPr>
          <p:cNvPr id="388213" name="Oval 171"/>
          <p:cNvSpPr>
            <a:spLocks noChangeArrowheads="1"/>
          </p:cNvSpPr>
          <p:nvPr/>
        </p:nvSpPr>
        <p:spPr bwMode="auto">
          <a:xfrm>
            <a:off x="801688" y="5945188"/>
            <a:ext cx="339725" cy="144462"/>
          </a:xfrm>
          <a:prstGeom prst="ellipse">
            <a:avLst/>
          </a:prstGeom>
          <a:solidFill>
            <a:schemeClr val="accent2"/>
          </a:solidFill>
          <a:ln w="12700" algn="ctr">
            <a:solidFill>
              <a:schemeClr val="accent2"/>
            </a:solidFill>
            <a:round/>
            <a:headEnd/>
            <a:tailEnd/>
          </a:ln>
        </p:spPr>
        <p:txBody>
          <a:bodyPr wrap="none" anchor="ctr"/>
          <a:lstStyle/>
          <a:p>
            <a:pPr algn="ctr"/>
            <a:endParaRPr lang="de-CH"/>
          </a:p>
        </p:txBody>
      </p:sp>
      <p:sp>
        <p:nvSpPr>
          <p:cNvPr id="62634" name="Oval 170"/>
          <p:cNvSpPr>
            <a:spLocks noChangeArrowheads="1"/>
          </p:cNvSpPr>
          <p:nvPr/>
        </p:nvSpPr>
        <p:spPr bwMode="auto">
          <a:xfrm>
            <a:off x="800100" y="4414838"/>
            <a:ext cx="339725" cy="103187"/>
          </a:xfrm>
          <a:prstGeom prst="ellipse">
            <a:avLst/>
          </a:prstGeom>
          <a:gradFill rotWithShape="1">
            <a:gsLst>
              <a:gs pos="0">
                <a:schemeClr val="accent2">
                  <a:gamma/>
                  <a:tint val="65882"/>
                  <a:invGamma/>
                </a:schemeClr>
              </a:gs>
              <a:gs pos="100000">
                <a:schemeClr val="accent2"/>
              </a:gs>
            </a:gsLst>
            <a:lin ang="5400000" scaled="1"/>
          </a:gradFill>
          <a:ln w="12700" algn="ctr">
            <a:solidFill>
              <a:schemeClr val="accent2"/>
            </a:solidFill>
            <a:round/>
            <a:headEnd/>
            <a:tailEnd/>
          </a:ln>
          <a:effectLst/>
        </p:spPr>
        <p:txBody>
          <a:bodyPr wrap="none" anchor="ctr"/>
          <a:lstStyle/>
          <a:p>
            <a:pPr algn="ctr" fontAlgn="auto">
              <a:spcBef>
                <a:spcPts val="0"/>
              </a:spcBef>
              <a:spcAft>
                <a:spcPts val="0"/>
              </a:spcAft>
              <a:defRPr/>
            </a:pPr>
            <a:endParaRPr lang="de-CH">
              <a:latin typeface="+mn-lt"/>
              <a:cs typeface="+mn-cs"/>
            </a:endParaRPr>
          </a:p>
        </p:txBody>
      </p:sp>
      <p:sp>
        <p:nvSpPr>
          <p:cNvPr id="388215" name="Rectangle 196"/>
          <p:cNvSpPr>
            <a:spLocks noChangeArrowheads="1"/>
          </p:cNvSpPr>
          <p:nvPr/>
        </p:nvSpPr>
        <p:spPr bwMode="auto">
          <a:xfrm>
            <a:off x="1265238" y="4500563"/>
            <a:ext cx="788987" cy="228600"/>
          </a:xfrm>
          <a:prstGeom prst="rect">
            <a:avLst/>
          </a:prstGeom>
          <a:noFill/>
          <a:ln w="9525" algn="ctr">
            <a:noFill/>
            <a:miter lim="800000"/>
            <a:headEnd/>
            <a:tailEnd/>
          </a:ln>
        </p:spPr>
        <p:txBody>
          <a:bodyPr wrap="none">
            <a:spAutoFit/>
          </a:bodyPr>
          <a:lstStyle/>
          <a:p>
            <a:pPr algn="ctr"/>
            <a:r>
              <a:rPr lang="en-US" sz="900"/>
              <a:t>Unallocated</a:t>
            </a:r>
          </a:p>
        </p:txBody>
      </p:sp>
      <p:sp>
        <p:nvSpPr>
          <p:cNvPr id="388216" name="Line 224"/>
          <p:cNvSpPr>
            <a:spLocks noChangeShapeType="1"/>
          </p:cNvSpPr>
          <p:nvPr/>
        </p:nvSpPr>
        <p:spPr bwMode="auto">
          <a:xfrm>
            <a:off x="1204913" y="4729163"/>
            <a:ext cx="373062" cy="0"/>
          </a:xfrm>
          <a:prstGeom prst="line">
            <a:avLst/>
          </a:prstGeom>
          <a:noFill/>
          <a:ln w="12700">
            <a:solidFill>
              <a:schemeClr val="accent2"/>
            </a:solidFill>
            <a:round/>
            <a:headEnd/>
            <a:tailEnd/>
          </a:ln>
        </p:spPr>
        <p:txBody>
          <a:bodyPr anchor="ctr">
            <a:spAutoFit/>
          </a:bodyPr>
          <a:lstStyle/>
          <a:p>
            <a:endParaRPr lang="en-US"/>
          </a:p>
        </p:txBody>
      </p:sp>
      <p:sp>
        <p:nvSpPr>
          <p:cNvPr id="388217" name="Freeform 225"/>
          <p:cNvSpPr>
            <a:spLocks/>
          </p:cNvSpPr>
          <p:nvPr/>
        </p:nvSpPr>
        <p:spPr bwMode="auto">
          <a:xfrm>
            <a:off x="1054100" y="4457700"/>
            <a:ext cx="233363" cy="506413"/>
          </a:xfrm>
          <a:custGeom>
            <a:avLst/>
            <a:gdLst>
              <a:gd name="T0" fmla="*/ 2161 w 108"/>
              <a:gd name="T1" fmla="*/ 0 h 1299"/>
              <a:gd name="T2" fmla="*/ 4322 w 108"/>
              <a:gd name="T3" fmla="*/ 0 h 1299"/>
              <a:gd name="T4" fmla="*/ 4322 w 108"/>
              <a:gd name="T5" fmla="*/ 390 h 1299"/>
              <a:gd name="T6" fmla="*/ 0 w 108"/>
              <a:gd name="T7" fmla="*/ 390 h 1299"/>
              <a:gd name="T8" fmla="*/ 0 60000 65536"/>
              <a:gd name="T9" fmla="*/ 0 60000 65536"/>
              <a:gd name="T10" fmla="*/ 0 60000 65536"/>
              <a:gd name="T11" fmla="*/ 0 60000 65536"/>
              <a:gd name="T12" fmla="*/ 0 w 108"/>
              <a:gd name="T13" fmla="*/ 0 h 1299"/>
              <a:gd name="T14" fmla="*/ 108 w 108"/>
              <a:gd name="T15" fmla="*/ 1299 h 1299"/>
            </a:gdLst>
            <a:ahLst/>
            <a:cxnLst>
              <a:cxn ang="T8">
                <a:pos x="T0" y="T1"/>
              </a:cxn>
              <a:cxn ang="T9">
                <a:pos x="T2" y="T3"/>
              </a:cxn>
              <a:cxn ang="T10">
                <a:pos x="T4" y="T5"/>
              </a:cxn>
              <a:cxn ang="T11">
                <a:pos x="T6" y="T7"/>
              </a:cxn>
            </a:cxnLst>
            <a:rect l="T12" t="T13" r="T14" b="T15"/>
            <a:pathLst>
              <a:path w="108" h="1299">
                <a:moveTo>
                  <a:pt x="5" y="0"/>
                </a:moveTo>
                <a:lnTo>
                  <a:pt x="108" y="0"/>
                </a:lnTo>
                <a:lnTo>
                  <a:pt x="108" y="1299"/>
                </a:lnTo>
                <a:lnTo>
                  <a:pt x="0" y="1299"/>
                </a:lnTo>
              </a:path>
            </a:pathLst>
          </a:custGeom>
          <a:noFill/>
          <a:ln w="12700">
            <a:solidFill>
              <a:schemeClr val="accent2"/>
            </a:solidFill>
            <a:round/>
            <a:headEnd/>
            <a:tailEnd/>
          </a:ln>
        </p:spPr>
        <p:txBody>
          <a:bodyPr wrap="none" anchor="ctr"/>
          <a:lstStyle/>
          <a:p>
            <a:pPr algn="ctr"/>
            <a:endParaRPr lang="de-CH"/>
          </a:p>
        </p:txBody>
      </p:sp>
      <p:sp>
        <p:nvSpPr>
          <p:cNvPr id="388218" name="Text Box 50"/>
          <p:cNvSpPr txBox="1">
            <a:spLocks noChangeArrowheads="1"/>
          </p:cNvSpPr>
          <p:nvPr/>
        </p:nvSpPr>
        <p:spPr bwMode="auto">
          <a:xfrm>
            <a:off x="798513" y="5067300"/>
            <a:ext cx="390525" cy="444500"/>
          </a:xfrm>
          <a:prstGeom prst="rect">
            <a:avLst/>
          </a:prstGeom>
          <a:noFill/>
          <a:ln w="12700" algn="ctr">
            <a:noFill/>
            <a:miter lim="800000"/>
            <a:headEnd/>
            <a:tailEnd/>
          </a:ln>
        </p:spPr>
        <p:txBody>
          <a:bodyPr>
            <a:spAutoFit/>
          </a:bodyPr>
          <a:lstStyle/>
          <a:p>
            <a:pPr algn="ctr">
              <a:lnSpc>
                <a:spcPct val="90000"/>
              </a:lnSpc>
              <a:spcBef>
                <a:spcPct val="20000"/>
              </a:spcBef>
            </a:pPr>
            <a:r>
              <a:rPr lang="en-US" sz="800"/>
              <a:t>150 TB</a:t>
            </a:r>
          </a:p>
          <a:p>
            <a:pPr algn="ctr">
              <a:lnSpc>
                <a:spcPct val="90000"/>
              </a:lnSpc>
              <a:spcBef>
                <a:spcPct val="20000"/>
              </a:spcBef>
            </a:pPr>
            <a:r>
              <a:rPr lang="en-US" sz="800"/>
              <a:t>50%</a:t>
            </a:r>
          </a:p>
        </p:txBody>
      </p:sp>
      <p:sp>
        <p:nvSpPr>
          <p:cNvPr id="388219" name="Text Box 44"/>
          <p:cNvSpPr txBox="1">
            <a:spLocks noChangeArrowheads="1"/>
          </p:cNvSpPr>
          <p:nvPr/>
        </p:nvSpPr>
        <p:spPr bwMode="auto">
          <a:xfrm>
            <a:off x="1212850" y="6100763"/>
            <a:ext cx="754063" cy="195262"/>
          </a:xfrm>
          <a:prstGeom prst="rect">
            <a:avLst/>
          </a:prstGeom>
          <a:noFill/>
          <a:ln w="12700" algn="ctr">
            <a:noFill/>
            <a:miter lim="800000"/>
            <a:headEnd/>
            <a:tailEnd/>
          </a:ln>
        </p:spPr>
        <p:txBody>
          <a:bodyPr>
            <a:spAutoFit/>
          </a:bodyPr>
          <a:lstStyle/>
          <a:p>
            <a:pPr algn="ctr">
              <a:lnSpc>
                <a:spcPct val="85000"/>
              </a:lnSpc>
            </a:pPr>
            <a:r>
              <a:rPr lang="en-US" sz="800"/>
              <a:t>Allocated</a:t>
            </a:r>
          </a:p>
        </p:txBody>
      </p:sp>
      <p:sp>
        <p:nvSpPr>
          <p:cNvPr id="62637" name="Rectangle 173"/>
          <p:cNvSpPr>
            <a:spLocks noChangeArrowheads="1"/>
          </p:cNvSpPr>
          <p:nvPr/>
        </p:nvSpPr>
        <p:spPr bwMode="auto">
          <a:xfrm>
            <a:off x="1389063" y="5026025"/>
            <a:ext cx="342900" cy="1017588"/>
          </a:xfrm>
          <a:prstGeom prst="rect">
            <a:avLst/>
          </a:prstGeom>
          <a:gradFill rotWithShape="1">
            <a:gsLst>
              <a:gs pos="0">
                <a:schemeClr val="accent2">
                  <a:gamma/>
                  <a:tint val="62353"/>
                  <a:invGamma/>
                </a:schemeClr>
              </a:gs>
              <a:gs pos="100000">
                <a:schemeClr val="accent2"/>
              </a:gs>
            </a:gsLst>
            <a:lin ang="5400000" scaled="1"/>
          </a:gradFill>
          <a:ln w="19050" algn="ctr">
            <a:solidFill>
              <a:schemeClr val="accent2"/>
            </a:solidFill>
            <a:miter lim="800000"/>
            <a:headEnd/>
            <a:tailEnd/>
          </a:ln>
          <a:effectLst/>
        </p:spPr>
        <p:txBody>
          <a:bodyPr wrap="none" anchor="ctr"/>
          <a:lstStyle/>
          <a:p>
            <a:pPr algn="ctr" fontAlgn="auto">
              <a:spcBef>
                <a:spcPts val="0"/>
              </a:spcBef>
              <a:spcAft>
                <a:spcPts val="0"/>
              </a:spcAft>
              <a:defRPr/>
            </a:pPr>
            <a:endParaRPr lang="de-CH">
              <a:latin typeface="+mn-lt"/>
              <a:cs typeface="+mn-cs"/>
            </a:endParaRPr>
          </a:p>
        </p:txBody>
      </p:sp>
      <p:sp>
        <p:nvSpPr>
          <p:cNvPr id="388221" name="Oval 175"/>
          <p:cNvSpPr>
            <a:spLocks noChangeArrowheads="1"/>
          </p:cNvSpPr>
          <p:nvPr/>
        </p:nvSpPr>
        <p:spPr bwMode="auto">
          <a:xfrm>
            <a:off x="1389063" y="5973763"/>
            <a:ext cx="344487" cy="142875"/>
          </a:xfrm>
          <a:prstGeom prst="ellipse">
            <a:avLst/>
          </a:prstGeom>
          <a:solidFill>
            <a:schemeClr val="accent2"/>
          </a:solidFill>
          <a:ln w="12700" algn="ctr">
            <a:solidFill>
              <a:schemeClr val="accent2"/>
            </a:solidFill>
            <a:round/>
            <a:headEnd/>
            <a:tailEnd/>
          </a:ln>
        </p:spPr>
        <p:txBody>
          <a:bodyPr wrap="none" anchor="ctr"/>
          <a:lstStyle/>
          <a:p>
            <a:pPr algn="ctr"/>
            <a:endParaRPr lang="de-CH"/>
          </a:p>
        </p:txBody>
      </p:sp>
      <p:sp>
        <p:nvSpPr>
          <p:cNvPr id="62638" name="Oval 174"/>
          <p:cNvSpPr>
            <a:spLocks noChangeArrowheads="1"/>
          </p:cNvSpPr>
          <p:nvPr/>
        </p:nvSpPr>
        <p:spPr bwMode="auto">
          <a:xfrm>
            <a:off x="1387475" y="4978400"/>
            <a:ext cx="344488" cy="101600"/>
          </a:xfrm>
          <a:prstGeom prst="ellipse">
            <a:avLst/>
          </a:prstGeom>
          <a:gradFill rotWithShape="1">
            <a:gsLst>
              <a:gs pos="0">
                <a:schemeClr val="accent2">
                  <a:gamma/>
                  <a:tint val="65882"/>
                  <a:invGamma/>
                </a:schemeClr>
              </a:gs>
              <a:gs pos="100000">
                <a:schemeClr val="accent2"/>
              </a:gs>
            </a:gsLst>
            <a:lin ang="5400000" scaled="1"/>
          </a:gradFill>
          <a:ln w="12700" algn="ctr">
            <a:solidFill>
              <a:schemeClr val="accent2"/>
            </a:solidFill>
            <a:round/>
            <a:headEnd/>
            <a:tailEnd/>
          </a:ln>
          <a:effectLst/>
        </p:spPr>
        <p:txBody>
          <a:bodyPr wrap="none" anchor="ctr"/>
          <a:lstStyle/>
          <a:p>
            <a:pPr algn="ctr" fontAlgn="auto">
              <a:spcBef>
                <a:spcPts val="0"/>
              </a:spcBef>
              <a:spcAft>
                <a:spcPts val="0"/>
              </a:spcAft>
              <a:defRPr/>
            </a:pPr>
            <a:endParaRPr lang="de-CH">
              <a:latin typeface="+mn-lt"/>
              <a:cs typeface="+mn-cs"/>
            </a:endParaRPr>
          </a:p>
        </p:txBody>
      </p:sp>
      <p:sp>
        <p:nvSpPr>
          <p:cNvPr id="388223" name="Rectangle 198"/>
          <p:cNvSpPr>
            <a:spLocks noChangeArrowheads="1"/>
          </p:cNvSpPr>
          <p:nvPr/>
        </p:nvSpPr>
        <p:spPr bwMode="auto">
          <a:xfrm>
            <a:off x="1822450" y="4935538"/>
            <a:ext cx="665163" cy="214312"/>
          </a:xfrm>
          <a:prstGeom prst="rect">
            <a:avLst/>
          </a:prstGeom>
          <a:noFill/>
          <a:ln w="9525" algn="ctr">
            <a:noFill/>
            <a:miter lim="800000"/>
            <a:headEnd/>
            <a:tailEnd/>
          </a:ln>
        </p:spPr>
        <p:txBody>
          <a:bodyPr wrap="none">
            <a:spAutoFit/>
          </a:bodyPr>
          <a:lstStyle/>
          <a:p>
            <a:pPr algn="ctr"/>
            <a:r>
              <a:rPr lang="en-US" sz="800"/>
              <a:t>Unclaimed</a:t>
            </a:r>
          </a:p>
        </p:txBody>
      </p:sp>
      <p:sp>
        <p:nvSpPr>
          <p:cNvPr id="388224" name="Freeform 226"/>
          <p:cNvSpPr>
            <a:spLocks/>
          </p:cNvSpPr>
          <p:nvPr/>
        </p:nvSpPr>
        <p:spPr bwMode="auto">
          <a:xfrm>
            <a:off x="1639888" y="5014913"/>
            <a:ext cx="236537" cy="239712"/>
          </a:xfrm>
          <a:custGeom>
            <a:avLst/>
            <a:gdLst>
              <a:gd name="T0" fmla="*/ 0 w 108"/>
              <a:gd name="T1" fmla="*/ 0 h 1299"/>
              <a:gd name="T2" fmla="*/ 0 w 108"/>
              <a:gd name="T3" fmla="*/ 0 h 1299"/>
              <a:gd name="T4" fmla="*/ 0 w 108"/>
              <a:gd name="T5" fmla="*/ 0 h 1299"/>
              <a:gd name="T6" fmla="*/ 0 w 108"/>
              <a:gd name="T7" fmla="*/ 0 h 1299"/>
              <a:gd name="T8" fmla="*/ 0 60000 65536"/>
              <a:gd name="T9" fmla="*/ 0 60000 65536"/>
              <a:gd name="T10" fmla="*/ 0 60000 65536"/>
              <a:gd name="T11" fmla="*/ 0 60000 65536"/>
              <a:gd name="T12" fmla="*/ 0 w 108"/>
              <a:gd name="T13" fmla="*/ 0 h 1299"/>
              <a:gd name="T14" fmla="*/ 108 w 108"/>
              <a:gd name="T15" fmla="*/ 1299 h 1299"/>
            </a:gdLst>
            <a:ahLst/>
            <a:cxnLst>
              <a:cxn ang="T8">
                <a:pos x="T0" y="T1"/>
              </a:cxn>
              <a:cxn ang="T9">
                <a:pos x="T2" y="T3"/>
              </a:cxn>
              <a:cxn ang="T10">
                <a:pos x="T4" y="T5"/>
              </a:cxn>
              <a:cxn ang="T11">
                <a:pos x="T6" y="T7"/>
              </a:cxn>
            </a:cxnLst>
            <a:rect l="T12" t="T13" r="T14" b="T15"/>
            <a:pathLst>
              <a:path w="108" h="1299">
                <a:moveTo>
                  <a:pt x="5" y="0"/>
                </a:moveTo>
                <a:lnTo>
                  <a:pt x="108" y="0"/>
                </a:lnTo>
                <a:lnTo>
                  <a:pt x="108" y="1299"/>
                </a:lnTo>
                <a:lnTo>
                  <a:pt x="0" y="1299"/>
                </a:lnTo>
              </a:path>
            </a:pathLst>
          </a:custGeom>
          <a:noFill/>
          <a:ln w="12700">
            <a:solidFill>
              <a:schemeClr val="accent2"/>
            </a:solidFill>
            <a:round/>
            <a:headEnd/>
            <a:tailEnd/>
          </a:ln>
        </p:spPr>
        <p:txBody>
          <a:bodyPr wrap="none" anchor="ctr"/>
          <a:lstStyle/>
          <a:p>
            <a:pPr algn="ctr"/>
            <a:endParaRPr lang="de-CH"/>
          </a:p>
        </p:txBody>
      </p:sp>
      <p:sp>
        <p:nvSpPr>
          <p:cNvPr id="388225" name="Line 227"/>
          <p:cNvSpPr>
            <a:spLocks noChangeShapeType="1"/>
          </p:cNvSpPr>
          <p:nvPr/>
        </p:nvSpPr>
        <p:spPr bwMode="auto">
          <a:xfrm>
            <a:off x="1787525" y="5149850"/>
            <a:ext cx="304800" cy="1588"/>
          </a:xfrm>
          <a:prstGeom prst="line">
            <a:avLst/>
          </a:prstGeom>
          <a:noFill/>
          <a:ln w="12700">
            <a:solidFill>
              <a:schemeClr val="accent2"/>
            </a:solidFill>
            <a:round/>
            <a:headEnd/>
            <a:tailEnd/>
          </a:ln>
        </p:spPr>
        <p:txBody>
          <a:bodyPr anchor="ctr">
            <a:spAutoFit/>
          </a:bodyPr>
          <a:lstStyle/>
          <a:p>
            <a:endParaRPr lang="en-US"/>
          </a:p>
        </p:txBody>
      </p:sp>
      <p:sp>
        <p:nvSpPr>
          <p:cNvPr id="388226" name="Text Box 50"/>
          <p:cNvSpPr txBox="1">
            <a:spLocks noChangeArrowheads="1"/>
          </p:cNvSpPr>
          <p:nvPr/>
        </p:nvSpPr>
        <p:spPr bwMode="auto">
          <a:xfrm>
            <a:off x="1358900" y="5408613"/>
            <a:ext cx="395288" cy="444500"/>
          </a:xfrm>
          <a:prstGeom prst="rect">
            <a:avLst/>
          </a:prstGeom>
          <a:noFill/>
          <a:ln w="12700" algn="ctr">
            <a:noFill/>
            <a:miter lim="800000"/>
            <a:headEnd/>
            <a:tailEnd/>
          </a:ln>
        </p:spPr>
        <p:txBody>
          <a:bodyPr>
            <a:spAutoFit/>
          </a:bodyPr>
          <a:lstStyle/>
          <a:p>
            <a:pPr algn="ctr">
              <a:lnSpc>
                <a:spcPct val="90000"/>
              </a:lnSpc>
              <a:spcBef>
                <a:spcPct val="20000"/>
              </a:spcBef>
            </a:pPr>
            <a:r>
              <a:rPr lang="en-US" sz="800"/>
              <a:t>100 TB</a:t>
            </a:r>
          </a:p>
          <a:p>
            <a:pPr algn="ctr">
              <a:lnSpc>
                <a:spcPct val="90000"/>
              </a:lnSpc>
              <a:spcBef>
                <a:spcPct val="20000"/>
              </a:spcBef>
            </a:pPr>
            <a:r>
              <a:rPr lang="en-US" sz="800"/>
              <a:t>33%</a:t>
            </a:r>
          </a:p>
        </p:txBody>
      </p:sp>
      <p:sp>
        <p:nvSpPr>
          <p:cNvPr id="388227" name="Text Box 44"/>
          <p:cNvSpPr txBox="1">
            <a:spLocks noChangeArrowheads="1"/>
          </p:cNvSpPr>
          <p:nvPr/>
        </p:nvSpPr>
        <p:spPr bwMode="auto">
          <a:xfrm>
            <a:off x="1787525" y="6200775"/>
            <a:ext cx="842963" cy="195263"/>
          </a:xfrm>
          <a:prstGeom prst="rect">
            <a:avLst/>
          </a:prstGeom>
          <a:noFill/>
          <a:ln w="12700" algn="ctr">
            <a:noFill/>
            <a:miter lim="800000"/>
            <a:headEnd/>
            <a:tailEnd/>
          </a:ln>
        </p:spPr>
        <p:txBody>
          <a:bodyPr>
            <a:spAutoFit/>
          </a:bodyPr>
          <a:lstStyle/>
          <a:p>
            <a:pPr algn="ctr">
              <a:lnSpc>
                <a:spcPct val="85000"/>
              </a:lnSpc>
            </a:pPr>
            <a:r>
              <a:rPr lang="en-US" sz="800"/>
              <a:t>Consumed</a:t>
            </a:r>
          </a:p>
        </p:txBody>
      </p:sp>
      <p:grpSp>
        <p:nvGrpSpPr>
          <p:cNvPr id="388228" name="Group 211"/>
          <p:cNvGrpSpPr>
            <a:grpSpLocks/>
          </p:cNvGrpSpPr>
          <p:nvPr/>
        </p:nvGrpSpPr>
        <p:grpSpPr bwMode="auto">
          <a:xfrm>
            <a:off x="1966913" y="5262563"/>
            <a:ext cx="338137" cy="854075"/>
            <a:chOff x="1416" y="3151"/>
            <a:chExt cx="382" cy="828"/>
          </a:xfrm>
        </p:grpSpPr>
        <p:sp>
          <p:nvSpPr>
            <p:cNvPr id="62641" name="Rectangle 177"/>
            <p:cNvSpPr>
              <a:spLocks noChangeArrowheads="1"/>
            </p:cNvSpPr>
            <p:nvPr/>
          </p:nvSpPr>
          <p:spPr bwMode="auto">
            <a:xfrm>
              <a:off x="1418" y="3206"/>
              <a:ext cx="378" cy="700"/>
            </a:xfrm>
            <a:prstGeom prst="rect">
              <a:avLst/>
            </a:prstGeom>
            <a:gradFill rotWithShape="1">
              <a:gsLst>
                <a:gs pos="0">
                  <a:schemeClr val="accent2">
                    <a:gamma/>
                    <a:tint val="62353"/>
                    <a:invGamma/>
                  </a:schemeClr>
                </a:gs>
                <a:gs pos="100000">
                  <a:schemeClr val="accent2"/>
                </a:gs>
              </a:gsLst>
              <a:lin ang="5400000" scaled="1"/>
            </a:gradFill>
            <a:ln w="19050" algn="ctr">
              <a:solidFill>
                <a:schemeClr val="accent2"/>
              </a:solidFill>
              <a:miter lim="800000"/>
              <a:headEnd/>
              <a:tailEnd/>
            </a:ln>
            <a:effectLst/>
          </p:spPr>
          <p:txBody>
            <a:bodyPr wrap="none" anchor="ctr"/>
            <a:lstStyle/>
            <a:p>
              <a:pPr algn="ctr" fontAlgn="auto">
                <a:spcBef>
                  <a:spcPts val="0"/>
                </a:spcBef>
                <a:spcAft>
                  <a:spcPts val="0"/>
                </a:spcAft>
                <a:defRPr/>
              </a:pPr>
              <a:endParaRPr lang="de-CH">
                <a:latin typeface="+mn-lt"/>
                <a:cs typeface="+mn-cs"/>
              </a:endParaRPr>
            </a:p>
          </p:txBody>
        </p:sp>
        <p:sp>
          <p:nvSpPr>
            <p:cNvPr id="388287" name="Oval 179"/>
            <p:cNvSpPr>
              <a:spLocks noChangeArrowheads="1"/>
            </p:cNvSpPr>
            <p:nvPr/>
          </p:nvSpPr>
          <p:spPr bwMode="auto">
            <a:xfrm>
              <a:off x="1417" y="3840"/>
              <a:ext cx="381" cy="139"/>
            </a:xfrm>
            <a:prstGeom prst="ellipse">
              <a:avLst/>
            </a:prstGeom>
            <a:solidFill>
              <a:schemeClr val="accent2"/>
            </a:solidFill>
            <a:ln w="12700" algn="ctr">
              <a:solidFill>
                <a:schemeClr val="accent2"/>
              </a:solidFill>
              <a:round/>
              <a:headEnd/>
              <a:tailEnd/>
            </a:ln>
          </p:spPr>
          <p:txBody>
            <a:bodyPr wrap="none" anchor="ctr"/>
            <a:lstStyle/>
            <a:p>
              <a:pPr algn="ctr"/>
              <a:endParaRPr lang="de-CH"/>
            </a:p>
          </p:txBody>
        </p:sp>
        <p:sp>
          <p:nvSpPr>
            <p:cNvPr id="62642" name="Oval 178"/>
            <p:cNvSpPr>
              <a:spLocks noChangeArrowheads="1"/>
            </p:cNvSpPr>
            <p:nvPr/>
          </p:nvSpPr>
          <p:spPr bwMode="auto">
            <a:xfrm>
              <a:off x="1416" y="3151"/>
              <a:ext cx="380" cy="98"/>
            </a:xfrm>
            <a:prstGeom prst="ellipse">
              <a:avLst/>
            </a:prstGeom>
            <a:gradFill rotWithShape="1">
              <a:gsLst>
                <a:gs pos="0">
                  <a:schemeClr val="accent2">
                    <a:gamma/>
                    <a:tint val="65882"/>
                    <a:invGamma/>
                  </a:schemeClr>
                </a:gs>
                <a:gs pos="100000">
                  <a:schemeClr val="accent2"/>
                </a:gs>
              </a:gsLst>
              <a:lin ang="5400000" scaled="1"/>
            </a:gradFill>
            <a:ln w="12700" algn="ctr">
              <a:solidFill>
                <a:schemeClr val="accent2"/>
              </a:solidFill>
              <a:round/>
              <a:headEnd/>
              <a:tailEnd/>
            </a:ln>
            <a:effectLst/>
          </p:spPr>
          <p:txBody>
            <a:bodyPr wrap="none" anchor="ctr"/>
            <a:lstStyle/>
            <a:p>
              <a:pPr algn="ctr" fontAlgn="auto">
                <a:spcBef>
                  <a:spcPts val="0"/>
                </a:spcBef>
                <a:spcAft>
                  <a:spcPts val="0"/>
                </a:spcAft>
                <a:defRPr/>
              </a:pPr>
              <a:endParaRPr lang="de-CH">
                <a:latin typeface="+mn-lt"/>
                <a:cs typeface="+mn-cs"/>
              </a:endParaRPr>
            </a:p>
          </p:txBody>
        </p:sp>
      </p:grpSp>
      <p:sp>
        <p:nvSpPr>
          <p:cNvPr id="388229" name="Rectangle 200"/>
          <p:cNvSpPr>
            <a:spLocks noChangeArrowheads="1"/>
          </p:cNvSpPr>
          <p:nvPr/>
        </p:nvSpPr>
        <p:spPr bwMode="auto">
          <a:xfrm>
            <a:off x="2338388" y="5140325"/>
            <a:ext cx="847725" cy="336550"/>
          </a:xfrm>
          <a:prstGeom prst="rect">
            <a:avLst/>
          </a:prstGeom>
          <a:noFill/>
          <a:ln w="9525" algn="ctr">
            <a:noFill/>
            <a:miter lim="800000"/>
            <a:headEnd/>
            <a:tailEnd/>
          </a:ln>
        </p:spPr>
        <p:txBody>
          <a:bodyPr>
            <a:spAutoFit/>
          </a:bodyPr>
          <a:lstStyle/>
          <a:p>
            <a:pPr algn="ctr"/>
            <a:r>
              <a:rPr lang="en-US" sz="800"/>
              <a:t>Over provisioned</a:t>
            </a:r>
          </a:p>
        </p:txBody>
      </p:sp>
      <p:sp>
        <p:nvSpPr>
          <p:cNvPr id="388230" name="Freeform 228"/>
          <p:cNvSpPr>
            <a:spLocks/>
          </p:cNvSpPr>
          <p:nvPr/>
        </p:nvSpPr>
        <p:spPr bwMode="auto">
          <a:xfrm>
            <a:off x="2301875" y="5294313"/>
            <a:ext cx="231775" cy="257175"/>
          </a:xfrm>
          <a:custGeom>
            <a:avLst/>
            <a:gdLst>
              <a:gd name="T0" fmla="*/ 0 w 108"/>
              <a:gd name="T1" fmla="*/ 0 h 1299"/>
              <a:gd name="T2" fmla="*/ 0 w 108"/>
              <a:gd name="T3" fmla="*/ 0 h 1299"/>
              <a:gd name="T4" fmla="*/ 0 w 108"/>
              <a:gd name="T5" fmla="*/ 0 h 1299"/>
              <a:gd name="T6" fmla="*/ 0 w 108"/>
              <a:gd name="T7" fmla="*/ 0 h 1299"/>
              <a:gd name="T8" fmla="*/ 0 60000 65536"/>
              <a:gd name="T9" fmla="*/ 0 60000 65536"/>
              <a:gd name="T10" fmla="*/ 0 60000 65536"/>
              <a:gd name="T11" fmla="*/ 0 60000 65536"/>
              <a:gd name="T12" fmla="*/ 0 w 108"/>
              <a:gd name="T13" fmla="*/ 0 h 1299"/>
              <a:gd name="T14" fmla="*/ 108 w 108"/>
              <a:gd name="T15" fmla="*/ 1299 h 1299"/>
            </a:gdLst>
            <a:ahLst/>
            <a:cxnLst>
              <a:cxn ang="T8">
                <a:pos x="T0" y="T1"/>
              </a:cxn>
              <a:cxn ang="T9">
                <a:pos x="T2" y="T3"/>
              </a:cxn>
              <a:cxn ang="T10">
                <a:pos x="T4" y="T5"/>
              </a:cxn>
              <a:cxn ang="T11">
                <a:pos x="T6" y="T7"/>
              </a:cxn>
            </a:cxnLst>
            <a:rect l="T12" t="T13" r="T14" b="T15"/>
            <a:pathLst>
              <a:path w="108" h="1299">
                <a:moveTo>
                  <a:pt x="5" y="0"/>
                </a:moveTo>
                <a:lnTo>
                  <a:pt x="108" y="0"/>
                </a:lnTo>
                <a:lnTo>
                  <a:pt x="108" y="1299"/>
                </a:lnTo>
                <a:lnTo>
                  <a:pt x="0" y="1299"/>
                </a:lnTo>
              </a:path>
            </a:pathLst>
          </a:custGeom>
          <a:noFill/>
          <a:ln w="12700">
            <a:solidFill>
              <a:schemeClr val="accent2"/>
            </a:solidFill>
            <a:round/>
            <a:headEnd/>
            <a:tailEnd/>
          </a:ln>
        </p:spPr>
        <p:txBody>
          <a:bodyPr wrap="none" anchor="ctr"/>
          <a:lstStyle/>
          <a:p>
            <a:pPr algn="ctr"/>
            <a:endParaRPr lang="de-CH"/>
          </a:p>
        </p:txBody>
      </p:sp>
      <p:sp>
        <p:nvSpPr>
          <p:cNvPr id="388231" name="Line 229"/>
          <p:cNvSpPr>
            <a:spLocks noChangeShapeType="1"/>
          </p:cNvSpPr>
          <p:nvPr/>
        </p:nvSpPr>
        <p:spPr bwMode="auto">
          <a:xfrm>
            <a:off x="2633663" y="5394325"/>
            <a:ext cx="598487" cy="0"/>
          </a:xfrm>
          <a:prstGeom prst="line">
            <a:avLst/>
          </a:prstGeom>
          <a:noFill/>
          <a:ln w="12700">
            <a:solidFill>
              <a:schemeClr val="accent2"/>
            </a:solidFill>
            <a:round/>
            <a:headEnd/>
            <a:tailEnd/>
          </a:ln>
        </p:spPr>
        <p:txBody>
          <a:bodyPr anchor="ctr">
            <a:spAutoFit/>
          </a:bodyPr>
          <a:lstStyle/>
          <a:p>
            <a:endParaRPr lang="en-US"/>
          </a:p>
        </p:txBody>
      </p:sp>
      <p:sp>
        <p:nvSpPr>
          <p:cNvPr id="388232" name="Text Box 50"/>
          <p:cNvSpPr txBox="1">
            <a:spLocks noChangeArrowheads="1"/>
          </p:cNvSpPr>
          <p:nvPr/>
        </p:nvSpPr>
        <p:spPr bwMode="auto">
          <a:xfrm>
            <a:off x="1966913" y="5476875"/>
            <a:ext cx="371475" cy="554038"/>
          </a:xfrm>
          <a:prstGeom prst="rect">
            <a:avLst/>
          </a:prstGeom>
          <a:noFill/>
          <a:ln w="12700" algn="ctr">
            <a:noFill/>
            <a:miter lim="800000"/>
            <a:headEnd/>
            <a:tailEnd/>
          </a:ln>
        </p:spPr>
        <p:txBody>
          <a:bodyPr>
            <a:spAutoFit/>
          </a:bodyPr>
          <a:lstStyle/>
          <a:p>
            <a:pPr algn="ctr">
              <a:lnSpc>
                <a:spcPct val="90000"/>
              </a:lnSpc>
              <a:spcBef>
                <a:spcPct val="20000"/>
              </a:spcBef>
            </a:pPr>
            <a:r>
              <a:rPr lang="en-US" sz="800"/>
              <a:t>80 TB</a:t>
            </a:r>
          </a:p>
          <a:p>
            <a:pPr algn="ctr">
              <a:lnSpc>
                <a:spcPct val="90000"/>
              </a:lnSpc>
              <a:spcBef>
                <a:spcPct val="20000"/>
              </a:spcBef>
            </a:pPr>
            <a:r>
              <a:rPr lang="en-US" sz="800"/>
              <a:t>26%</a:t>
            </a:r>
          </a:p>
        </p:txBody>
      </p:sp>
      <p:sp>
        <p:nvSpPr>
          <p:cNvPr id="388233" name="Text Box 44"/>
          <p:cNvSpPr txBox="1">
            <a:spLocks noChangeArrowheads="1"/>
          </p:cNvSpPr>
          <p:nvPr/>
        </p:nvSpPr>
        <p:spPr bwMode="auto">
          <a:xfrm>
            <a:off x="3051175" y="6200775"/>
            <a:ext cx="928688" cy="298450"/>
          </a:xfrm>
          <a:prstGeom prst="rect">
            <a:avLst/>
          </a:prstGeom>
          <a:noFill/>
          <a:ln w="12700" algn="ctr">
            <a:noFill/>
            <a:miter lim="800000"/>
            <a:headEnd/>
            <a:tailEnd/>
          </a:ln>
        </p:spPr>
        <p:txBody>
          <a:bodyPr>
            <a:spAutoFit/>
          </a:bodyPr>
          <a:lstStyle/>
          <a:p>
            <a:pPr algn="ctr">
              <a:lnSpc>
                <a:spcPct val="85000"/>
              </a:lnSpc>
            </a:pPr>
            <a:r>
              <a:rPr lang="en-US" sz="800"/>
              <a:t>Application Usage</a:t>
            </a:r>
          </a:p>
        </p:txBody>
      </p:sp>
      <p:grpSp>
        <p:nvGrpSpPr>
          <p:cNvPr id="388234" name="Group 203"/>
          <p:cNvGrpSpPr>
            <a:grpSpLocks/>
          </p:cNvGrpSpPr>
          <p:nvPr/>
        </p:nvGrpSpPr>
        <p:grpSpPr bwMode="auto">
          <a:xfrm>
            <a:off x="3176588" y="5610225"/>
            <a:ext cx="339725" cy="484188"/>
            <a:chOff x="2234" y="3509"/>
            <a:chExt cx="382" cy="470"/>
          </a:xfrm>
        </p:grpSpPr>
        <p:sp>
          <p:nvSpPr>
            <p:cNvPr id="62649" name="Rectangle 185"/>
            <p:cNvSpPr>
              <a:spLocks noChangeArrowheads="1"/>
            </p:cNvSpPr>
            <p:nvPr/>
          </p:nvSpPr>
          <p:spPr bwMode="auto">
            <a:xfrm>
              <a:off x="2236" y="3555"/>
              <a:ext cx="378" cy="354"/>
            </a:xfrm>
            <a:prstGeom prst="rect">
              <a:avLst/>
            </a:prstGeom>
            <a:gradFill rotWithShape="1">
              <a:gsLst>
                <a:gs pos="0">
                  <a:schemeClr val="accent2">
                    <a:gamma/>
                    <a:tint val="62353"/>
                    <a:invGamma/>
                  </a:schemeClr>
                </a:gs>
                <a:gs pos="100000">
                  <a:schemeClr val="accent2"/>
                </a:gs>
              </a:gsLst>
              <a:lin ang="5400000" scaled="1"/>
            </a:gradFill>
            <a:ln w="19050" algn="ctr">
              <a:solidFill>
                <a:schemeClr val="accent2"/>
              </a:solidFill>
              <a:miter lim="800000"/>
              <a:headEnd/>
              <a:tailEnd/>
            </a:ln>
            <a:effectLst/>
          </p:spPr>
          <p:txBody>
            <a:bodyPr wrap="none" anchor="ctr"/>
            <a:lstStyle/>
            <a:p>
              <a:pPr algn="ctr" fontAlgn="auto">
                <a:spcBef>
                  <a:spcPts val="0"/>
                </a:spcBef>
                <a:spcAft>
                  <a:spcPts val="0"/>
                </a:spcAft>
                <a:defRPr/>
              </a:pPr>
              <a:endParaRPr lang="de-CH">
                <a:latin typeface="+mn-lt"/>
                <a:cs typeface="+mn-cs"/>
              </a:endParaRPr>
            </a:p>
          </p:txBody>
        </p:sp>
        <p:sp>
          <p:nvSpPr>
            <p:cNvPr id="388284" name="Oval 187"/>
            <p:cNvSpPr>
              <a:spLocks noChangeArrowheads="1"/>
            </p:cNvSpPr>
            <p:nvPr/>
          </p:nvSpPr>
          <p:spPr bwMode="auto">
            <a:xfrm>
              <a:off x="2235" y="3840"/>
              <a:ext cx="381" cy="139"/>
            </a:xfrm>
            <a:prstGeom prst="ellipse">
              <a:avLst/>
            </a:prstGeom>
            <a:solidFill>
              <a:schemeClr val="accent2"/>
            </a:solidFill>
            <a:ln w="12700" algn="ctr">
              <a:solidFill>
                <a:schemeClr val="accent2"/>
              </a:solidFill>
              <a:round/>
              <a:headEnd/>
              <a:tailEnd/>
            </a:ln>
          </p:spPr>
          <p:txBody>
            <a:bodyPr wrap="none" anchor="ctr"/>
            <a:lstStyle/>
            <a:p>
              <a:pPr algn="ctr"/>
              <a:endParaRPr lang="de-CH"/>
            </a:p>
          </p:txBody>
        </p:sp>
        <p:sp>
          <p:nvSpPr>
            <p:cNvPr id="62650" name="Oval 186"/>
            <p:cNvSpPr>
              <a:spLocks noChangeArrowheads="1"/>
            </p:cNvSpPr>
            <p:nvPr/>
          </p:nvSpPr>
          <p:spPr bwMode="auto">
            <a:xfrm>
              <a:off x="2234" y="3509"/>
              <a:ext cx="380" cy="99"/>
            </a:xfrm>
            <a:prstGeom prst="ellipse">
              <a:avLst/>
            </a:prstGeom>
            <a:gradFill rotWithShape="1">
              <a:gsLst>
                <a:gs pos="0">
                  <a:schemeClr val="accent2">
                    <a:gamma/>
                    <a:tint val="65882"/>
                    <a:invGamma/>
                  </a:schemeClr>
                </a:gs>
                <a:gs pos="100000">
                  <a:schemeClr val="accent2"/>
                </a:gs>
              </a:gsLst>
              <a:lin ang="5400000" scaled="1"/>
            </a:gradFill>
            <a:ln w="12700" algn="ctr">
              <a:solidFill>
                <a:schemeClr val="accent2"/>
              </a:solidFill>
              <a:round/>
              <a:headEnd/>
              <a:tailEnd/>
            </a:ln>
            <a:effectLst/>
          </p:spPr>
          <p:txBody>
            <a:bodyPr wrap="none" anchor="ctr"/>
            <a:lstStyle/>
            <a:p>
              <a:pPr algn="ctr" fontAlgn="auto">
                <a:spcBef>
                  <a:spcPts val="0"/>
                </a:spcBef>
                <a:spcAft>
                  <a:spcPts val="0"/>
                </a:spcAft>
                <a:defRPr/>
              </a:pPr>
              <a:endParaRPr lang="de-CH">
                <a:latin typeface="+mn-lt"/>
                <a:cs typeface="+mn-cs"/>
              </a:endParaRPr>
            </a:p>
          </p:txBody>
        </p:sp>
      </p:grpSp>
      <p:sp>
        <p:nvSpPr>
          <p:cNvPr id="388235" name="Text Box 50"/>
          <p:cNvSpPr txBox="1">
            <a:spLocks noChangeArrowheads="1"/>
          </p:cNvSpPr>
          <p:nvPr/>
        </p:nvSpPr>
        <p:spPr bwMode="auto">
          <a:xfrm>
            <a:off x="3159125" y="5610225"/>
            <a:ext cx="355600" cy="554038"/>
          </a:xfrm>
          <a:prstGeom prst="rect">
            <a:avLst/>
          </a:prstGeom>
          <a:noFill/>
          <a:ln w="12700" algn="ctr">
            <a:noFill/>
            <a:miter lim="800000"/>
            <a:headEnd/>
            <a:tailEnd/>
          </a:ln>
        </p:spPr>
        <p:txBody>
          <a:bodyPr>
            <a:spAutoFit/>
          </a:bodyPr>
          <a:lstStyle/>
          <a:p>
            <a:pPr algn="ctr">
              <a:lnSpc>
                <a:spcPct val="90000"/>
              </a:lnSpc>
              <a:spcBef>
                <a:spcPct val="20000"/>
              </a:spcBef>
            </a:pPr>
            <a:r>
              <a:rPr lang="en-US" sz="800"/>
              <a:t>50 TB</a:t>
            </a:r>
          </a:p>
          <a:p>
            <a:pPr algn="ctr">
              <a:lnSpc>
                <a:spcPct val="90000"/>
              </a:lnSpc>
              <a:spcBef>
                <a:spcPct val="20000"/>
              </a:spcBef>
            </a:pPr>
            <a:r>
              <a:rPr lang="en-US" sz="800"/>
              <a:t>16%</a:t>
            </a:r>
          </a:p>
        </p:txBody>
      </p:sp>
      <p:sp>
        <p:nvSpPr>
          <p:cNvPr id="62627" name="Rectangle 163"/>
          <p:cNvSpPr>
            <a:spLocks noChangeArrowheads="1"/>
          </p:cNvSpPr>
          <p:nvPr/>
        </p:nvSpPr>
        <p:spPr bwMode="auto">
          <a:xfrm>
            <a:off x="277813" y="2884488"/>
            <a:ext cx="336550" cy="3184525"/>
          </a:xfrm>
          <a:prstGeom prst="rect">
            <a:avLst/>
          </a:prstGeom>
          <a:gradFill rotWithShape="1">
            <a:gsLst>
              <a:gs pos="0">
                <a:schemeClr val="accent2">
                  <a:gamma/>
                  <a:tint val="62353"/>
                  <a:invGamma/>
                </a:schemeClr>
              </a:gs>
              <a:gs pos="100000">
                <a:schemeClr val="accent2"/>
              </a:gs>
            </a:gsLst>
            <a:lin ang="5400000" scaled="1"/>
          </a:gradFill>
          <a:ln w="19050" algn="ctr">
            <a:solidFill>
              <a:schemeClr val="accent2"/>
            </a:solidFill>
            <a:miter lim="800000"/>
            <a:headEnd/>
            <a:tailEnd/>
          </a:ln>
          <a:effectLst/>
        </p:spPr>
        <p:txBody>
          <a:bodyPr wrap="none" anchor="ctr"/>
          <a:lstStyle/>
          <a:p>
            <a:pPr algn="ctr" fontAlgn="auto">
              <a:spcBef>
                <a:spcPts val="0"/>
              </a:spcBef>
              <a:spcAft>
                <a:spcPts val="0"/>
              </a:spcAft>
              <a:defRPr/>
            </a:pPr>
            <a:endParaRPr lang="de-CH">
              <a:latin typeface="+mn-lt"/>
              <a:cs typeface="+mn-cs"/>
            </a:endParaRPr>
          </a:p>
        </p:txBody>
      </p:sp>
      <p:sp>
        <p:nvSpPr>
          <p:cNvPr id="62623" name="Oval 159"/>
          <p:cNvSpPr>
            <a:spLocks noChangeArrowheads="1"/>
          </p:cNvSpPr>
          <p:nvPr/>
        </p:nvSpPr>
        <p:spPr bwMode="auto">
          <a:xfrm>
            <a:off x="276225" y="2827338"/>
            <a:ext cx="338138" cy="101600"/>
          </a:xfrm>
          <a:prstGeom prst="ellipse">
            <a:avLst/>
          </a:prstGeom>
          <a:gradFill rotWithShape="1">
            <a:gsLst>
              <a:gs pos="0">
                <a:schemeClr val="accent2">
                  <a:gamma/>
                  <a:tint val="65882"/>
                  <a:invGamma/>
                </a:schemeClr>
              </a:gs>
              <a:gs pos="100000">
                <a:schemeClr val="accent2"/>
              </a:gs>
            </a:gsLst>
            <a:lin ang="5400000" scaled="1"/>
          </a:gradFill>
          <a:ln w="12700" algn="ctr">
            <a:solidFill>
              <a:schemeClr val="accent2"/>
            </a:solidFill>
            <a:round/>
            <a:headEnd/>
            <a:tailEnd/>
          </a:ln>
          <a:effectLst/>
        </p:spPr>
        <p:txBody>
          <a:bodyPr wrap="none" anchor="ctr"/>
          <a:lstStyle/>
          <a:p>
            <a:pPr algn="ctr" fontAlgn="auto">
              <a:spcBef>
                <a:spcPts val="0"/>
              </a:spcBef>
              <a:spcAft>
                <a:spcPts val="0"/>
              </a:spcAft>
              <a:defRPr/>
            </a:pPr>
            <a:endParaRPr lang="de-CH">
              <a:latin typeface="+mn-lt"/>
              <a:cs typeface="+mn-cs"/>
            </a:endParaRPr>
          </a:p>
        </p:txBody>
      </p:sp>
      <p:sp>
        <p:nvSpPr>
          <p:cNvPr id="388238" name="Oval 165"/>
          <p:cNvSpPr>
            <a:spLocks noChangeArrowheads="1"/>
          </p:cNvSpPr>
          <p:nvPr/>
        </p:nvSpPr>
        <p:spPr bwMode="auto">
          <a:xfrm>
            <a:off x="277813" y="5999163"/>
            <a:ext cx="338137" cy="144462"/>
          </a:xfrm>
          <a:prstGeom prst="ellipse">
            <a:avLst/>
          </a:prstGeom>
          <a:solidFill>
            <a:schemeClr val="accent2"/>
          </a:solidFill>
          <a:ln w="12700" algn="ctr">
            <a:solidFill>
              <a:schemeClr val="accent2"/>
            </a:solidFill>
            <a:round/>
            <a:headEnd/>
            <a:tailEnd/>
          </a:ln>
        </p:spPr>
        <p:txBody>
          <a:bodyPr wrap="none" anchor="ctr"/>
          <a:lstStyle/>
          <a:p>
            <a:pPr algn="ctr"/>
            <a:endParaRPr lang="de-CH"/>
          </a:p>
        </p:txBody>
      </p:sp>
      <p:sp>
        <p:nvSpPr>
          <p:cNvPr id="388239" name="Text Box 50"/>
          <p:cNvSpPr txBox="1">
            <a:spLocks noChangeArrowheads="1"/>
          </p:cNvSpPr>
          <p:nvPr/>
        </p:nvSpPr>
        <p:spPr bwMode="auto">
          <a:xfrm>
            <a:off x="254000" y="4008438"/>
            <a:ext cx="406400" cy="554037"/>
          </a:xfrm>
          <a:prstGeom prst="rect">
            <a:avLst/>
          </a:prstGeom>
          <a:noFill/>
          <a:ln w="12700" algn="ctr">
            <a:noFill/>
            <a:miter lim="800000"/>
            <a:headEnd/>
            <a:tailEnd/>
          </a:ln>
        </p:spPr>
        <p:txBody>
          <a:bodyPr>
            <a:spAutoFit/>
          </a:bodyPr>
          <a:lstStyle/>
          <a:p>
            <a:pPr algn="ctr">
              <a:lnSpc>
                <a:spcPct val="90000"/>
              </a:lnSpc>
              <a:spcBef>
                <a:spcPct val="20000"/>
              </a:spcBef>
            </a:pPr>
            <a:r>
              <a:rPr lang="en-US" sz="800"/>
              <a:t>300 TB</a:t>
            </a:r>
          </a:p>
          <a:p>
            <a:pPr algn="ctr">
              <a:lnSpc>
                <a:spcPct val="90000"/>
              </a:lnSpc>
              <a:spcBef>
                <a:spcPct val="20000"/>
              </a:spcBef>
            </a:pPr>
            <a:r>
              <a:rPr lang="en-US" sz="800"/>
              <a:t>100%</a:t>
            </a:r>
          </a:p>
        </p:txBody>
      </p:sp>
      <p:sp>
        <p:nvSpPr>
          <p:cNvPr id="388240" name="Text Box 44"/>
          <p:cNvSpPr txBox="1">
            <a:spLocks noChangeArrowheads="1"/>
          </p:cNvSpPr>
          <p:nvPr/>
        </p:nvSpPr>
        <p:spPr bwMode="auto">
          <a:xfrm>
            <a:off x="101600" y="6143625"/>
            <a:ext cx="581025" cy="195263"/>
          </a:xfrm>
          <a:prstGeom prst="rect">
            <a:avLst/>
          </a:prstGeom>
          <a:noFill/>
          <a:ln w="12700" algn="ctr">
            <a:noFill/>
            <a:miter lim="800000"/>
            <a:headEnd/>
            <a:tailEnd/>
          </a:ln>
        </p:spPr>
        <p:txBody>
          <a:bodyPr>
            <a:spAutoFit/>
          </a:bodyPr>
          <a:lstStyle/>
          <a:p>
            <a:pPr algn="ctr">
              <a:lnSpc>
                <a:spcPct val="85000"/>
              </a:lnSpc>
            </a:pPr>
            <a:r>
              <a:rPr lang="en-US" sz="800"/>
              <a:t>Physical</a:t>
            </a:r>
          </a:p>
        </p:txBody>
      </p:sp>
      <p:sp>
        <p:nvSpPr>
          <p:cNvPr id="388241" name="Rectangle 194"/>
          <p:cNvSpPr>
            <a:spLocks noChangeArrowheads="1"/>
          </p:cNvSpPr>
          <p:nvPr/>
        </p:nvSpPr>
        <p:spPr bwMode="auto">
          <a:xfrm>
            <a:off x="1349375" y="3481388"/>
            <a:ext cx="952500" cy="230187"/>
          </a:xfrm>
          <a:prstGeom prst="rect">
            <a:avLst/>
          </a:prstGeom>
          <a:noFill/>
          <a:ln w="9525" algn="ctr">
            <a:noFill/>
            <a:miter lim="800000"/>
            <a:headEnd/>
            <a:tailEnd/>
          </a:ln>
        </p:spPr>
        <p:txBody>
          <a:bodyPr wrap="none">
            <a:spAutoFit/>
          </a:bodyPr>
          <a:lstStyle/>
          <a:p>
            <a:pPr algn="ctr"/>
            <a:r>
              <a:rPr lang="en-US" sz="900"/>
              <a:t>Un-provisioned</a:t>
            </a:r>
          </a:p>
        </p:txBody>
      </p:sp>
      <p:sp>
        <p:nvSpPr>
          <p:cNvPr id="388242" name="Line 221"/>
          <p:cNvSpPr>
            <a:spLocks noChangeShapeType="1"/>
          </p:cNvSpPr>
          <p:nvPr/>
        </p:nvSpPr>
        <p:spPr bwMode="auto">
          <a:xfrm>
            <a:off x="852488" y="3608388"/>
            <a:ext cx="530225" cy="0"/>
          </a:xfrm>
          <a:prstGeom prst="line">
            <a:avLst/>
          </a:prstGeom>
          <a:noFill/>
          <a:ln w="12700">
            <a:solidFill>
              <a:schemeClr val="accent2"/>
            </a:solidFill>
            <a:round/>
            <a:headEnd/>
            <a:tailEnd/>
          </a:ln>
        </p:spPr>
        <p:txBody>
          <a:bodyPr anchor="ctr">
            <a:spAutoFit/>
          </a:bodyPr>
          <a:lstStyle/>
          <a:p>
            <a:endParaRPr lang="en-US"/>
          </a:p>
        </p:txBody>
      </p:sp>
      <p:sp>
        <p:nvSpPr>
          <p:cNvPr id="388243" name="Freeform 223"/>
          <p:cNvSpPr>
            <a:spLocks/>
          </p:cNvSpPr>
          <p:nvPr/>
        </p:nvSpPr>
        <p:spPr bwMode="auto">
          <a:xfrm>
            <a:off x="536575" y="2884488"/>
            <a:ext cx="292100" cy="1392237"/>
          </a:xfrm>
          <a:custGeom>
            <a:avLst/>
            <a:gdLst>
              <a:gd name="T0" fmla="*/ 2705 w 108"/>
              <a:gd name="T1" fmla="*/ 0 h 1299"/>
              <a:gd name="T2" fmla="*/ 5409 w 108"/>
              <a:gd name="T3" fmla="*/ 0 h 1299"/>
              <a:gd name="T4" fmla="*/ 5409 w 108"/>
              <a:gd name="T5" fmla="*/ 1532640 h 1299"/>
              <a:gd name="T6" fmla="*/ 0 w 108"/>
              <a:gd name="T7" fmla="*/ 1532640 h 1299"/>
              <a:gd name="T8" fmla="*/ 0 60000 65536"/>
              <a:gd name="T9" fmla="*/ 0 60000 65536"/>
              <a:gd name="T10" fmla="*/ 0 60000 65536"/>
              <a:gd name="T11" fmla="*/ 0 60000 65536"/>
              <a:gd name="T12" fmla="*/ 0 w 108"/>
              <a:gd name="T13" fmla="*/ 0 h 1299"/>
              <a:gd name="T14" fmla="*/ 108 w 108"/>
              <a:gd name="T15" fmla="*/ 1299 h 1299"/>
            </a:gdLst>
            <a:ahLst/>
            <a:cxnLst>
              <a:cxn ang="T8">
                <a:pos x="T0" y="T1"/>
              </a:cxn>
              <a:cxn ang="T9">
                <a:pos x="T2" y="T3"/>
              </a:cxn>
              <a:cxn ang="T10">
                <a:pos x="T4" y="T5"/>
              </a:cxn>
              <a:cxn ang="T11">
                <a:pos x="T6" y="T7"/>
              </a:cxn>
            </a:cxnLst>
            <a:rect l="T12" t="T13" r="T14" b="T15"/>
            <a:pathLst>
              <a:path w="108" h="1299">
                <a:moveTo>
                  <a:pt x="5" y="0"/>
                </a:moveTo>
                <a:lnTo>
                  <a:pt x="108" y="0"/>
                </a:lnTo>
                <a:lnTo>
                  <a:pt x="108" y="1299"/>
                </a:lnTo>
                <a:lnTo>
                  <a:pt x="0" y="1299"/>
                </a:lnTo>
              </a:path>
            </a:pathLst>
          </a:custGeom>
          <a:noFill/>
          <a:ln w="12700">
            <a:solidFill>
              <a:schemeClr val="accent2"/>
            </a:solidFill>
            <a:round/>
            <a:headEnd/>
            <a:tailEnd/>
          </a:ln>
        </p:spPr>
        <p:txBody>
          <a:bodyPr wrap="none" anchor="ctr"/>
          <a:lstStyle/>
          <a:p>
            <a:pPr algn="ctr"/>
            <a:endParaRPr lang="de-CH"/>
          </a:p>
        </p:txBody>
      </p:sp>
      <p:sp>
        <p:nvSpPr>
          <p:cNvPr id="388244" name="Text Box 44"/>
          <p:cNvSpPr txBox="1">
            <a:spLocks noChangeArrowheads="1"/>
          </p:cNvSpPr>
          <p:nvPr/>
        </p:nvSpPr>
        <p:spPr bwMode="auto">
          <a:xfrm>
            <a:off x="2509838" y="6146800"/>
            <a:ext cx="650875" cy="298450"/>
          </a:xfrm>
          <a:prstGeom prst="rect">
            <a:avLst/>
          </a:prstGeom>
          <a:noFill/>
          <a:ln w="12700" algn="ctr">
            <a:noFill/>
            <a:miter lim="800000"/>
            <a:headEnd/>
            <a:tailEnd/>
          </a:ln>
        </p:spPr>
        <p:txBody>
          <a:bodyPr>
            <a:spAutoFit/>
          </a:bodyPr>
          <a:lstStyle/>
          <a:p>
            <a:pPr algn="ctr">
              <a:lnSpc>
                <a:spcPct val="85000"/>
              </a:lnSpc>
            </a:pPr>
            <a:r>
              <a:rPr lang="en-US" sz="800"/>
              <a:t>Host Usage</a:t>
            </a:r>
          </a:p>
        </p:txBody>
      </p:sp>
      <p:grpSp>
        <p:nvGrpSpPr>
          <p:cNvPr id="388245" name="Group 204"/>
          <p:cNvGrpSpPr>
            <a:grpSpLocks/>
          </p:cNvGrpSpPr>
          <p:nvPr/>
        </p:nvGrpSpPr>
        <p:grpSpPr bwMode="auto">
          <a:xfrm>
            <a:off x="2644775" y="5500688"/>
            <a:ext cx="338138" cy="557212"/>
            <a:chOff x="1825" y="3365"/>
            <a:chExt cx="382" cy="614"/>
          </a:xfrm>
        </p:grpSpPr>
        <p:sp>
          <p:nvSpPr>
            <p:cNvPr id="62645" name="Rectangle 181"/>
            <p:cNvSpPr>
              <a:spLocks noChangeArrowheads="1"/>
            </p:cNvSpPr>
            <p:nvPr/>
          </p:nvSpPr>
          <p:spPr bwMode="auto">
            <a:xfrm>
              <a:off x="1827" y="3417"/>
              <a:ext cx="378" cy="490"/>
            </a:xfrm>
            <a:prstGeom prst="rect">
              <a:avLst/>
            </a:prstGeom>
            <a:gradFill rotWithShape="1">
              <a:gsLst>
                <a:gs pos="0">
                  <a:schemeClr val="accent2">
                    <a:gamma/>
                    <a:tint val="62353"/>
                    <a:invGamma/>
                  </a:schemeClr>
                </a:gs>
                <a:gs pos="100000">
                  <a:schemeClr val="accent2"/>
                </a:gs>
              </a:gsLst>
              <a:lin ang="5400000" scaled="1"/>
            </a:gradFill>
            <a:ln w="19050" algn="ctr">
              <a:solidFill>
                <a:schemeClr val="accent2"/>
              </a:solidFill>
              <a:miter lim="800000"/>
              <a:headEnd/>
              <a:tailEnd/>
            </a:ln>
            <a:effectLst/>
          </p:spPr>
          <p:txBody>
            <a:bodyPr wrap="none" anchor="ctr"/>
            <a:lstStyle/>
            <a:p>
              <a:pPr algn="ctr" fontAlgn="auto">
                <a:spcBef>
                  <a:spcPts val="0"/>
                </a:spcBef>
                <a:spcAft>
                  <a:spcPts val="0"/>
                </a:spcAft>
                <a:defRPr/>
              </a:pPr>
              <a:endParaRPr lang="de-CH">
                <a:latin typeface="+mn-lt"/>
                <a:cs typeface="+mn-cs"/>
              </a:endParaRPr>
            </a:p>
          </p:txBody>
        </p:sp>
        <p:sp>
          <p:nvSpPr>
            <p:cNvPr id="388281" name="Oval 183"/>
            <p:cNvSpPr>
              <a:spLocks noChangeArrowheads="1"/>
            </p:cNvSpPr>
            <p:nvPr/>
          </p:nvSpPr>
          <p:spPr bwMode="auto">
            <a:xfrm>
              <a:off x="1826" y="3840"/>
              <a:ext cx="381" cy="139"/>
            </a:xfrm>
            <a:prstGeom prst="ellipse">
              <a:avLst/>
            </a:prstGeom>
            <a:solidFill>
              <a:schemeClr val="accent2"/>
            </a:solidFill>
            <a:ln w="12700" algn="ctr">
              <a:solidFill>
                <a:schemeClr val="accent2"/>
              </a:solidFill>
              <a:round/>
              <a:headEnd/>
              <a:tailEnd/>
            </a:ln>
          </p:spPr>
          <p:txBody>
            <a:bodyPr wrap="none" anchor="ctr"/>
            <a:lstStyle/>
            <a:p>
              <a:pPr algn="ctr"/>
              <a:endParaRPr lang="de-CH"/>
            </a:p>
          </p:txBody>
        </p:sp>
        <p:sp>
          <p:nvSpPr>
            <p:cNvPr id="62646" name="Oval 182"/>
            <p:cNvSpPr>
              <a:spLocks noChangeArrowheads="1"/>
            </p:cNvSpPr>
            <p:nvPr/>
          </p:nvSpPr>
          <p:spPr bwMode="auto">
            <a:xfrm>
              <a:off x="1825" y="3365"/>
              <a:ext cx="380" cy="98"/>
            </a:xfrm>
            <a:prstGeom prst="ellipse">
              <a:avLst/>
            </a:prstGeom>
            <a:gradFill rotWithShape="1">
              <a:gsLst>
                <a:gs pos="0">
                  <a:schemeClr val="accent2">
                    <a:gamma/>
                    <a:tint val="65882"/>
                    <a:invGamma/>
                  </a:schemeClr>
                </a:gs>
                <a:gs pos="100000">
                  <a:schemeClr val="accent2"/>
                </a:gs>
              </a:gsLst>
              <a:lin ang="5400000" scaled="1"/>
            </a:gradFill>
            <a:ln w="12700" algn="ctr">
              <a:solidFill>
                <a:schemeClr val="accent2"/>
              </a:solidFill>
              <a:round/>
              <a:headEnd/>
              <a:tailEnd/>
            </a:ln>
            <a:effectLst/>
          </p:spPr>
          <p:txBody>
            <a:bodyPr wrap="none" anchor="ctr"/>
            <a:lstStyle/>
            <a:p>
              <a:pPr algn="ctr" fontAlgn="auto">
                <a:spcBef>
                  <a:spcPts val="0"/>
                </a:spcBef>
                <a:spcAft>
                  <a:spcPts val="0"/>
                </a:spcAft>
                <a:defRPr/>
              </a:pPr>
              <a:endParaRPr lang="de-CH">
                <a:latin typeface="+mn-lt"/>
                <a:cs typeface="+mn-cs"/>
              </a:endParaRPr>
            </a:p>
          </p:txBody>
        </p:sp>
      </p:grpSp>
      <p:sp>
        <p:nvSpPr>
          <p:cNvPr id="388246" name="Text Box 50"/>
          <p:cNvSpPr txBox="1">
            <a:spLocks noChangeArrowheads="1"/>
          </p:cNvSpPr>
          <p:nvPr/>
        </p:nvSpPr>
        <p:spPr bwMode="auto">
          <a:xfrm>
            <a:off x="2633663" y="5545138"/>
            <a:ext cx="387350" cy="554037"/>
          </a:xfrm>
          <a:prstGeom prst="rect">
            <a:avLst/>
          </a:prstGeom>
          <a:noFill/>
          <a:ln w="12700" algn="ctr">
            <a:noFill/>
            <a:miter lim="800000"/>
            <a:headEnd/>
            <a:tailEnd/>
          </a:ln>
        </p:spPr>
        <p:txBody>
          <a:bodyPr>
            <a:spAutoFit/>
          </a:bodyPr>
          <a:lstStyle/>
          <a:p>
            <a:pPr algn="ctr">
              <a:lnSpc>
                <a:spcPct val="90000"/>
              </a:lnSpc>
              <a:spcBef>
                <a:spcPct val="20000"/>
              </a:spcBef>
            </a:pPr>
            <a:r>
              <a:rPr lang="en-US" sz="800"/>
              <a:t>60 TB</a:t>
            </a:r>
          </a:p>
          <a:p>
            <a:pPr algn="ctr">
              <a:lnSpc>
                <a:spcPct val="90000"/>
              </a:lnSpc>
              <a:spcBef>
                <a:spcPct val="20000"/>
              </a:spcBef>
            </a:pPr>
            <a:r>
              <a:rPr lang="en-US" sz="800"/>
              <a:t>20%</a:t>
            </a:r>
          </a:p>
        </p:txBody>
      </p:sp>
      <p:sp>
        <p:nvSpPr>
          <p:cNvPr id="388247" name="Rectangle 202"/>
          <p:cNvSpPr>
            <a:spLocks noChangeArrowheads="1"/>
          </p:cNvSpPr>
          <p:nvPr/>
        </p:nvSpPr>
        <p:spPr bwMode="auto">
          <a:xfrm>
            <a:off x="3448050" y="5364163"/>
            <a:ext cx="596900" cy="214312"/>
          </a:xfrm>
          <a:prstGeom prst="rect">
            <a:avLst/>
          </a:prstGeom>
          <a:noFill/>
          <a:ln w="9525" algn="ctr">
            <a:noFill/>
            <a:miter lim="800000"/>
            <a:headEnd/>
            <a:tailEnd/>
          </a:ln>
        </p:spPr>
        <p:txBody>
          <a:bodyPr wrap="none">
            <a:spAutoFit/>
          </a:bodyPr>
          <a:lstStyle/>
          <a:p>
            <a:pPr algn="ctr"/>
            <a:r>
              <a:rPr lang="en-US" sz="800"/>
              <a:t>Mis-used</a:t>
            </a:r>
          </a:p>
        </p:txBody>
      </p:sp>
      <p:sp>
        <p:nvSpPr>
          <p:cNvPr id="388248" name="Freeform 230"/>
          <p:cNvSpPr>
            <a:spLocks/>
          </p:cNvSpPr>
          <p:nvPr/>
        </p:nvSpPr>
        <p:spPr bwMode="auto">
          <a:xfrm>
            <a:off x="3000375" y="5483225"/>
            <a:ext cx="231775" cy="157163"/>
          </a:xfrm>
          <a:custGeom>
            <a:avLst/>
            <a:gdLst>
              <a:gd name="T0" fmla="*/ 0 w 108"/>
              <a:gd name="T1" fmla="*/ 0 h 1299"/>
              <a:gd name="T2" fmla="*/ 0 w 108"/>
              <a:gd name="T3" fmla="*/ 0 h 1299"/>
              <a:gd name="T4" fmla="*/ 0 w 108"/>
              <a:gd name="T5" fmla="*/ 0 h 1299"/>
              <a:gd name="T6" fmla="*/ 0 w 108"/>
              <a:gd name="T7" fmla="*/ 0 h 1299"/>
              <a:gd name="T8" fmla="*/ 0 60000 65536"/>
              <a:gd name="T9" fmla="*/ 0 60000 65536"/>
              <a:gd name="T10" fmla="*/ 0 60000 65536"/>
              <a:gd name="T11" fmla="*/ 0 60000 65536"/>
              <a:gd name="T12" fmla="*/ 0 w 108"/>
              <a:gd name="T13" fmla="*/ 0 h 1299"/>
              <a:gd name="T14" fmla="*/ 108 w 108"/>
              <a:gd name="T15" fmla="*/ 1299 h 1299"/>
            </a:gdLst>
            <a:ahLst/>
            <a:cxnLst>
              <a:cxn ang="T8">
                <a:pos x="T0" y="T1"/>
              </a:cxn>
              <a:cxn ang="T9">
                <a:pos x="T2" y="T3"/>
              </a:cxn>
              <a:cxn ang="T10">
                <a:pos x="T4" y="T5"/>
              </a:cxn>
              <a:cxn ang="T11">
                <a:pos x="T6" y="T7"/>
              </a:cxn>
            </a:cxnLst>
            <a:rect l="T12" t="T13" r="T14" b="T15"/>
            <a:pathLst>
              <a:path w="108" h="1299">
                <a:moveTo>
                  <a:pt x="5" y="0"/>
                </a:moveTo>
                <a:lnTo>
                  <a:pt x="108" y="0"/>
                </a:lnTo>
                <a:lnTo>
                  <a:pt x="108" y="1299"/>
                </a:lnTo>
                <a:lnTo>
                  <a:pt x="0" y="1299"/>
                </a:lnTo>
              </a:path>
            </a:pathLst>
          </a:custGeom>
          <a:noFill/>
          <a:ln w="12700">
            <a:solidFill>
              <a:schemeClr val="accent2"/>
            </a:solidFill>
            <a:round/>
            <a:headEnd/>
            <a:tailEnd/>
          </a:ln>
        </p:spPr>
        <p:txBody>
          <a:bodyPr wrap="none" anchor="ctr"/>
          <a:lstStyle/>
          <a:p>
            <a:pPr algn="ctr"/>
            <a:endParaRPr lang="de-CH"/>
          </a:p>
        </p:txBody>
      </p:sp>
      <p:sp>
        <p:nvSpPr>
          <p:cNvPr id="388249" name="Line 231"/>
          <p:cNvSpPr>
            <a:spLocks noChangeShapeType="1"/>
          </p:cNvSpPr>
          <p:nvPr/>
        </p:nvSpPr>
        <p:spPr bwMode="auto">
          <a:xfrm>
            <a:off x="3419475" y="5592763"/>
            <a:ext cx="327025" cy="0"/>
          </a:xfrm>
          <a:prstGeom prst="line">
            <a:avLst/>
          </a:prstGeom>
          <a:noFill/>
          <a:ln w="12700">
            <a:solidFill>
              <a:schemeClr val="accent2"/>
            </a:solidFill>
            <a:round/>
            <a:headEnd/>
            <a:tailEnd/>
          </a:ln>
        </p:spPr>
        <p:txBody>
          <a:bodyPr anchor="ctr">
            <a:spAutoFit/>
          </a:bodyPr>
          <a:lstStyle/>
          <a:p>
            <a:endParaRPr lang="en-US"/>
          </a:p>
        </p:txBody>
      </p:sp>
      <p:sp>
        <p:nvSpPr>
          <p:cNvPr id="388250" name="Line 253"/>
          <p:cNvSpPr>
            <a:spLocks noChangeShapeType="1"/>
          </p:cNvSpPr>
          <p:nvPr/>
        </p:nvSpPr>
        <p:spPr bwMode="auto">
          <a:xfrm>
            <a:off x="1362075" y="4040188"/>
            <a:ext cx="2473325" cy="904875"/>
          </a:xfrm>
          <a:custGeom>
            <a:avLst/>
            <a:gdLst>
              <a:gd name="T0" fmla="*/ 1558 w 1558"/>
              <a:gd name="T1" fmla="*/ 0 h 570"/>
              <a:gd name="T2" fmla="*/ 0 w 1558"/>
              <a:gd name="T3" fmla="*/ 570 h 570"/>
              <a:gd name="T4" fmla="*/ 0 60000 65536"/>
              <a:gd name="T5" fmla="*/ 0 60000 65536"/>
              <a:gd name="T6" fmla="*/ 0 w 1558"/>
              <a:gd name="T7" fmla="*/ 0 h 570"/>
              <a:gd name="T8" fmla="*/ 1558 w 1558"/>
              <a:gd name="T9" fmla="*/ 570 h 570"/>
            </a:gdLst>
            <a:ahLst/>
            <a:cxnLst>
              <a:cxn ang="T4">
                <a:pos x="T0" y="T1"/>
              </a:cxn>
              <a:cxn ang="T5">
                <a:pos x="T2" y="T3"/>
              </a:cxn>
            </a:cxnLst>
            <a:rect l="T6" t="T7" r="T8" b="T9"/>
            <a:pathLst>
              <a:path w="1558" h="570">
                <a:moveTo>
                  <a:pt x="1558" y="0"/>
                </a:moveTo>
                <a:lnTo>
                  <a:pt x="0" y="570"/>
                </a:lnTo>
              </a:path>
            </a:pathLst>
          </a:custGeom>
          <a:noFill/>
          <a:ln w="38100">
            <a:solidFill>
              <a:schemeClr val="folHlink"/>
            </a:solidFill>
            <a:round/>
            <a:headEnd type="oval" w="sm" len="sm"/>
            <a:tailEnd type="triangle" w="med" len="med"/>
          </a:ln>
        </p:spPr>
        <p:txBody>
          <a:bodyPr anchor="ctr">
            <a:spAutoFit/>
          </a:bodyPr>
          <a:lstStyle/>
          <a:p>
            <a:endParaRPr lang="en-GB"/>
          </a:p>
        </p:txBody>
      </p:sp>
      <p:grpSp>
        <p:nvGrpSpPr>
          <p:cNvPr id="388251" name="Group 57"/>
          <p:cNvGrpSpPr>
            <a:grpSpLocks/>
          </p:cNvGrpSpPr>
          <p:nvPr/>
        </p:nvGrpSpPr>
        <p:grpSpPr bwMode="auto">
          <a:xfrm>
            <a:off x="219075" y="1133475"/>
            <a:ext cx="5430838" cy="1006475"/>
            <a:chOff x="1196" y="810"/>
            <a:chExt cx="3961" cy="917"/>
          </a:xfrm>
        </p:grpSpPr>
        <p:grpSp>
          <p:nvGrpSpPr>
            <p:cNvPr id="388256" name="Group 58"/>
            <p:cNvGrpSpPr>
              <a:grpSpLocks/>
            </p:cNvGrpSpPr>
            <p:nvPr/>
          </p:nvGrpSpPr>
          <p:grpSpPr bwMode="auto">
            <a:xfrm>
              <a:off x="1196" y="810"/>
              <a:ext cx="707" cy="917"/>
              <a:chOff x="87" y="825"/>
              <a:chExt cx="707" cy="917"/>
            </a:xfrm>
          </p:grpSpPr>
          <p:pic>
            <p:nvPicPr>
              <p:cNvPr id="388276" name="Picture 59"/>
              <p:cNvPicPr>
                <a:picLocks noChangeAspect="1" noChangeArrowheads="1"/>
              </p:cNvPicPr>
              <p:nvPr/>
            </p:nvPicPr>
            <p:blipFill>
              <a:blip r:embed="rId7"/>
              <a:srcRect/>
              <a:stretch>
                <a:fillRect/>
              </a:stretch>
            </p:blipFill>
            <p:spPr bwMode="auto">
              <a:xfrm>
                <a:off x="487" y="825"/>
                <a:ext cx="296" cy="469"/>
              </a:xfrm>
              <a:prstGeom prst="rect">
                <a:avLst/>
              </a:prstGeom>
              <a:noFill/>
              <a:ln w="12700">
                <a:noFill/>
                <a:miter lim="800000"/>
                <a:headEnd/>
                <a:tailEnd/>
              </a:ln>
            </p:spPr>
          </p:pic>
          <p:sp>
            <p:nvSpPr>
              <p:cNvPr id="388277" name="Rectangle 60"/>
              <p:cNvSpPr>
                <a:spLocks noChangeArrowheads="1"/>
              </p:cNvSpPr>
              <p:nvPr/>
            </p:nvSpPr>
            <p:spPr bwMode="auto">
              <a:xfrm>
                <a:off x="87" y="868"/>
                <a:ext cx="504" cy="362"/>
              </a:xfrm>
              <a:prstGeom prst="rect">
                <a:avLst/>
              </a:prstGeom>
              <a:noFill/>
              <a:ln w="9525" algn="ctr">
                <a:noFill/>
                <a:miter lim="800000"/>
                <a:headEnd/>
                <a:tailEnd/>
              </a:ln>
            </p:spPr>
            <p:txBody>
              <a:bodyPr wrap="none">
                <a:spAutoFit/>
              </a:bodyPr>
              <a:lstStyle/>
              <a:p>
                <a:pPr algn="ctr"/>
                <a:r>
                  <a:rPr lang="ru-RU" sz="1000" b="1"/>
                  <a:t>Массив </a:t>
                </a:r>
                <a:r>
                  <a:rPr lang="en-US" sz="1000" b="1"/>
                  <a:t/>
                </a:r>
                <a:br>
                  <a:rPr lang="en-US" sz="1000" b="1"/>
                </a:br>
                <a:r>
                  <a:rPr lang="en-US" sz="1000" b="1"/>
                  <a:t>A</a:t>
                </a:r>
              </a:p>
            </p:txBody>
          </p:sp>
          <p:pic>
            <p:nvPicPr>
              <p:cNvPr id="388278" name="Picture 61"/>
              <p:cNvPicPr>
                <a:picLocks noChangeAspect="1" noChangeArrowheads="1"/>
              </p:cNvPicPr>
              <p:nvPr/>
            </p:nvPicPr>
            <p:blipFill>
              <a:blip r:embed="rId7"/>
              <a:srcRect/>
              <a:stretch>
                <a:fillRect/>
              </a:stretch>
            </p:blipFill>
            <p:spPr bwMode="auto">
              <a:xfrm>
                <a:off x="498" y="1273"/>
                <a:ext cx="296" cy="469"/>
              </a:xfrm>
              <a:prstGeom prst="rect">
                <a:avLst/>
              </a:prstGeom>
              <a:noFill/>
              <a:ln w="12700">
                <a:noFill/>
                <a:miter lim="800000"/>
                <a:headEnd/>
                <a:tailEnd/>
              </a:ln>
            </p:spPr>
          </p:pic>
          <p:sp>
            <p:nvSpPr>
              <p:cNvPr id="388279" name="Rectangle 62"/>
              <p:cNvSpPr>
                <a:spLocks noChangeArrowheads="1"/>
              </p:cNvSpPr>
              <p:nvPr/>
            </p:nvSpPr>
            <p:spPr bwMode="auto">
              <a:xfrm>
                <a:off x="88" y="1323"/>
                <a:ext cx="504" cy="361"/>
              </a:xfrm>
              <a:prstGeom prst="rect">
                <a:avLst/>
              </a:prstGeom>
              <a:noFill/>
              <a:ln w="9525" algn="ctr">
                <a:noFill/>
                <a:miter lim="800000"/>
                <a:headEnd/>
                <a:tailEnd/>
              </a:ln>
            </p:spPr>
            <p:txBody>
              <a:bodyPr wrap="none">
                <a:spAutoFit/>
              </a:bodyPr>
              <a:lstStyle/>
              <a:p>
                <a:pPr algn="ctr"/>
                <a:r>
                  <a:rPr lang="ru-RU" sz="1000" b="1"/>
                  <a:t>Массив </a:t>
                </a:r>
                <a:r>
                  <a:rPr lang="en-US" sz="1400" b="1"/>
                  <a:t/>
                </a:r>
                <a:br>
                  <a:rPr lang="en-US" sz="1400" b="1"/>
                </a:br>
                <a:r>
                  <a:rPr lang="en-US" sz="1000" b="1"/>
                  <a:t>B</a:t>
                </a:r>
              </a:p>
            </p:txBody>
          </p:sp>
        </p:grpSp>
        <p:pic>
          <p:nvPicPr>
            <p:cNvPr id="388257" name="Picture 63"/>
            <p:cNvPicPr>
              <a:picLocks noChangeAspect="1" noChangeArrowheads="1"/>
            </p:cNvPicPr>
            <p:nvPr/>
          </p:nvPicPr>
          <p:blipFill>
            <a:blip r:embed="rId8"/>
            <a:srcRect/>
            <a:stretch>
              <a:fillRect/>
            </a:stretch>
          </p:blipFill>
          <p:spPr bwMode="auto">
            <a:xfrm>
              <a:off x="3212" y="1229"/>
              <a:ext cx="357" cy="442"/>
            </a:xfrm>
            <a:prstGeom prst="rect">
              <a:avLst/>
            </a:prstGeom>
            <a:noFill/>
            <a:ln w="12700">
              <a:noFill/>
              <a:miter lim="800000"/>
              <a:headEnd/>
              <a:tailEnd/>
            </a:ln>
          </p:spPr>
        </p:pic>
        <p:pic>
          <p:nvPicPr>
            <p:cNvPr id="388258" name="Picture 64"/>
            <p:cNvPicPr>
              <a:picLocks noChangeAspect="1" noChangeArrowheads="1"/>
            </p:cNvPicPr>
            <p:nvPr/>
          </p:nvPicPr>
          <p:blipFill>
            <a:blip r:embed="rId8"/>
            <a:srcRect/>
            <a:stretch>
              <a:fillRect/>
            </a:stretch>
          </p:blipFill>
          <p:spPr bwMode="auto">
            <a:xfrm>
              <a:off x="3212" y="836"/>
              <a:ext cx="357" cy="442"/>
            </a:xfrm>
            <a:prstGeom prst="rect">
              <a:avLst/>
            </a:prstGeom>
            <a:noFill/>
            <a:ln w="12700">
              <a:noFill/>
              <a:miter lim="800000"/>
              <a:headEnd/>
              <a:tailEnd/>
            </a:ln>
          </p:spPr>
        </p:pic>
        <p:sp>
          <p:nvSpPr>
            <p:cNvPr id="388259" name="Rectangle 65"/>
            <p:cNvSpPr>
              <a:spLocks noChangeArrowheads="1"/>
            </p:cNvSpPr>
            <p:nvPr/>
          </p:nvSpPr>
          <p:spPr bwMode="auto">
            <a:xfrm>
              <a:off x="3342" y="890"/>
              <a:ext cx="651" cy="222"/>
            </a:xfrm>
            <a:prstGeom prst="rect">
              <a:avLst/>
            </a:prstGeom>
            <a:noFill/>
            <a:ln w="9525" algn="ctr">
              <a:noFill/>
              <a:miter lim="800000"/>
              <a:headEnd/>
              <a:tailEnd/>
            </a:ln>
          </p:spPr>
          <p:txBody>
            <a:bodyPr wrap="none">
              <a:spAutoFit/>
            </a:bodyPr>
            <a:lstStyle/>
            <a:p>
              <a:pPr algn="ctr"/>
              <a:r>
                <a:rPr lang="ru-RU" sz="1000" b="1"/>
                <a:t>     Сервер</a:t>
              </a:r>
              <a:r>
                <a:rPr lang="en-US" sz="1000" b="1"/>
                <a:t>1</a:t>
              </a:r>
            </a:p>
          </p:txBody>
        </p:sp>
        <p:sp>
          <p:nvSpPr>
            <p:cNvPr id="388260" name="Rectangle 66"/>
            <p:cNvSpPr>
              <a:spLocks noChangeArrowheads="1"/>
            </p:cNvSpPr>
            <p:nvPr/>
          </p:nvSpPr>
          <p:spPr bwMode="auto">
            <a:xfrm>
              <a:off x="3304" y="1291"/>
              <a:ext cx="728" cy="223"/>
            </a:xfrm>
            <a:prstGeom prst="rect">
              <a:avLst/>
            </a:prstGeom>
            <a:noFill/>
            <a:ln w="9525" algn="ctr">
              <a:noFill/>
              <a:miter lim="800000"/>
              <a:headEnd/>
              <a:tailEnd/>
            </a:ln>
          </p:spPr>
          <p:txBody>
            <a:bodyPr wrap="none">
              <a:spAutoFit/>
            </a:bodyPr>
            <a:lstStyle/>
            <a:p>
              <a:pPr algn="ctr"/>
              <a:r>
                <a:rPr lang="ru-RU" sz="1000" b="1"/>
                <a:t>       Сервер 2</a:t>
              </a:r>
              <a:endParaRPr lang="en-US" sz="1000" b="1"/>
            </a:p>
          </p:txBody>
        </p:sp>
        <p:graphicFrame>
          <p:nvGraphicFramePr>
            <p:cNvPr id="388194" name="Object 98"/>
            <p:cNvGraphicFramePr>
              <a:graphicFrameLocks noChangeAspect="1"/>
            </p:cNvGraphicFramePr>
            <p:nvPr/>
          </p:nvGraphicFramePr>
          <p:xfrm>
            <a:off x="4058" y="1392"/>
            <a:ext cx="338" cy="279"/>
          </p:xfrm>
          <a:graphic>
            <a:graphicData uri="http://schemas.openxmlformats.org/presentationml/2006/ole">
              <p:oleObj spid="_x0000_s388194" name="Visio" r:id="rId9" imgW="870712" imgH="924063" progId="Visio.Drawing.11">
                <p:embed/>
              </p:oleObj>
            </a:graphicData>
          </a:graphic>
        </p:graphicFrame>
        <p:sp>
          <p:nvSpPr>
            <p:cNvPr id="388261" name="Text Box 68"/>
            <p:cNvSpPr txBox="1">
              <a:spLocks noChangeArrowheads="1"/>
            </p:cNvSpPr>
            <p:nvPr/>
          </p:nvSpPr>
          <p:spPr bwMode="auto">
            <a:xfrm>
              <a:off x="2372" y="1445"/>
              <a:ext cx="405" cy="208"/>
            </a:xfrm>
            <a:prstGeom prst="rect">
              <a:avLst/>
            </a:prstGeom>
            <a:noFill/>
            <a:ln w="12700">
              <a:noFill/>
              <a:miter lim="800000"/>
              <a:headEnd/>
              <a:tailEnd/>
            </a:ln>
          </p:spPr>
          <p:txBody>
            <a:bodyPr>
              <a:spAutoFit/>
            </a:bodyPr>
            <a:lstStyle/>
            <a:p>
              <a:r>
                <a:rPr lang="en-US" sz="900" b="1"/>
                <a:t>SAN</a:t>
              </a:r>
            </a:p>
          </p:txBody>
        </p:sp>
        <p:sp>
          <p:nvSpPr>
            <p:cNvPr id="388262" name="Line 69"/>
            <p:cNvSpPr>
              <a:spLocks noChangeShapeType="1"/>
            </p:cNvSpPr>
            <p:nvPr/>
          </p:nvSpPr>
          <p:spPr bwMode="auto">
            <a:xfrm>
              <a:off x="1876" y="1351"/>
              <a:ext cx="595" cy="0"/>
            </a:xfrm>
            <a:prstGeom prst="line">
              <a:avLst/>
            </a:prstGeom>
            <a:noFill/>
            <a:ln w="9525">
              <a:solidFill>
                <a:schemeClr val="tx1"/>
              </a:solidFill>
              <a:round/>
              <a:headEnd/>
              <a:tailEnd/>
            </a:ln>
          </p:spPr>
          <p:txBody>
            <a:bodyPr wrap="none" anchor="ctr"/>
            <a:lstStyle/>
            <a:p>
              <a:endParaRPr lang="en-US"/>
            </a:p>
          </p:txBody>
        </p:sp>
        <p:sp>
          <p:nvSpPr>
            <p:cNvPr id="388263" name="Line 70"/>
            <p:cNvSpPr>
              <a:spLocks noChangeShapeType="1"/>
            </p:cNvSpPr>
            <p:nvPr/>
          </p:nvSpPr>
          <p:spPr bwMode="auto">
            <a:xfrm>
              <a:off x="1876" y="1059"/>
              <a:ext cx="595" cy="0"/>
            </a:xfrm>
            <a:prstGeom prst="line">
              <a:avLst/>
            </a:prstGeom>
            <a:noFill/>
            <a:ln w="9525">
              <a:solidFill>
                <a:schemeClr val="tx1"/>
              </a:solidFill>
              <a:round/>
              <a:headEnd/>
              <a:tailEnd/>
            </a:ln>
          </p:spPr>
          <p:txBody>
            <a:bodyPr wrap="none" anchor="ctr"/>
            <a:lstStyle/>
            <a:p>
              <a:endParaRPr lang="en-US"/>
            </a:p>
          </p:txBody>
        </p:sp>
        <p:sp>
          <p:nvSpPr>
            <p:cNvPr id="388264" name="Line 71"/>
            <p:cNvSpPr>
              <a:spLocks noChangeShapeType="1"/>
            </p:cNvSpPr>
            <p:nvPr/>
          </p:nvSpPr>
          <p:spPr bwMode="auto">
            <a:xfrm>
              <a:off x="2663" y="1059"/>
              <a:ext cx="593" cy="0"/>
            </a:xfrm>
            <a:prstGeom prst="line">
              <a:avLst/>
            </a:prstGeom>
            <a:noFill/>
            <a:ln w="9525">
              <a:solidFill>
                <a:schemeClr val="tx1"/>
              </a:solidFill>
              <a:round/>
              <a:headEnd/>
              <a:tailEnd/>
            </a:ln>
          </p:spPr>
          <p:txBody>
            <a:bodyPr wrap="none" anchor="ctr"/>
            <a:lstStyle/>
            <a:p>
              <a:endParaRPr lang="en-US"/>
            </a:p>
          </p:txBody>
        </p:sp>
        <p:sp>
          <p:nvSpPr>
            <p:cNvPr id="388265" name="Line 72"/>
            <p:cNvSpPr>
              <a:spLocks noChangeShapeType="1"/>
            </p:cNvSpPr>
            <p:nvPr/>
          </p:nvSpPr>
          <p:spPr bwMode="auto">
            <a:xfrm>
              <a:off x="2663" y="1351"/>
              <a:ext cx="593" cy="0"/>
            </a:xfrm>
            <a:prstGeom prst="line">
              <a:avLst/>
            </a:prstGeom>
            <a:noFill/>
            <a:ln w="9525">
              <a:solidFill>
                <a:schemeClr val="tx1"/>
              </a:solidFill>
              <a:round/>
              <a:headEnd/>
              <a:tailEnd/>
            </a:ln>
          </p:spPr>
          <p:txBody>
            <a:bodyPr wrap="none" anchor="ctr"/>
            <a:lstStyle/>
            <a:p>
              <a:endParaRPr lang="en-US"/>
            </a:p>
          </p:txBody>
        </p:sp>
        <p:sp>
          <p:nvSpPr>
            <p:cNvPr id="388266" name="Line 73"/>
            <p:cNvSpPr>
              <a:spLocks noChangeShapeType="1"/>
            </p:cNvSpPr>
            <p:nvPr/>
          </p:nvSpPr>
          <p:spPr bwMode="auto">
            <a:xfrm>
              <a:off x="1876" y="1129"/>
              <a:ext cx="595" cy="222"/>
            </a:xfrm>
            <a:prstGeom prst="line">
              <a:avLst/>
            </a:prstGeom>
            <a:noFill/>
            <a:ln w="9525">
              <a:solidFill>
                <a:schemeClr val="tx1"/>
              </a:solidFill>
              <a:round/>
              <a:headEnd/>
              <a:tailEnd/>
            </a:ln>
          </p:spPr>
          <p:txBody>
            <a:bodyPr wrap="none" anchor="ctr"/>
            <a:lstStyle/>
            <a:p>
              <a:endParaRPr lang="en-US"/>
            </a:p>
          </p:txBody>
        </p:sp>
        <p:sp>
          <p:nvSpPr>
            <p:cNvPr id="388267" name="Line 74"/>
            <p:cNvSpPr>
              <a:spLocks noChangeShapeType="1"/>
            </p:cNvSpPr>
            <p:nvPr/>
          </p:nvSpPr>
          <p:spPr bwMode="auto">
            <a:xfrm>
              <a:off x="2663" y="1059"/>
              <a:ext cx="593" cy="286"/>
            </a:xfrm>
            <a:prstGeom prst="line">
              <a:avLst/>
            </a:prstGeom>
            <a:noFill/>
            <a:ln w="9525">
              <a:solidFill>
                <a:schemeClr val="tx1"/>
              </a:solidFill>
              <a:round/>
              <a:headEnd/>
              <a:tailEnd/>
            </a:ln>
          </p:spPr>
          <p:txBody>
            <a:bodyPr wrap="none" anchor="ctr"/>
            <a:lstStyle/>
            <a:p>
              <a:endParaRPr lang="en-US"/>
            </a:p>
          </p:txBody>
        </p:sp>
        <p:sp>
          <p:nvSpPr>
            <p:cNvPr id="388268" name="Line 75"/>
            <p:cNvSpPr>
              <a:spLocks noChangeShapeType="1"/>
            </p:cNvSpPr>
            <p:nvPr/>
          </p:nvSpPr>
          <p:spPr bwMode="auto">
            <a:xfrm flipV="1">
              <a:off x="1836" y="1059"/>
              <a:ext cx="635" cy="246"/>
            </a:xfrm>
            <a:prstGeom prst="line">
              <a:avLst/>
            </a:prstGeom>
            <a:noFill/>
            <a:ln w="9525">
              <a:solidFill>
                <a:schemeClr val="tx1"/>
              </a:solidFill>
              <a:round/>
              <a:headEnd/>
              <a:tailEnd/>
            </a:ln>
          </p:spPr>
          <p:txBody>
            <a:bodyPr wrap="none" anchor="ctr"/>
            <a:lstStyle/>
            <a:p>
              <a:endParaRPr lang="en-US"/>
            </a:p>
          </p:txBody>
        </p:sp>
        <p:sp>
          <p:nvSpPr>
            <p:cNvPr id="388269" name="Line 76"/>
            <p:cNvSpPr>
              <a:spLocks noChangeShapeType="1"/>
            </p:cNvSpPr>
            <p:nvPr/>
          </p:nvSpPr>
          <p:spPr bwMode="auto">
            <a:xfrm flipV="1">
              <a:off x="2663" y="1053"/>
              <a:ext cx="593" cy="292"/>
            </a:xfrm>
            <a:prstGeom prst="line">
              <a:avLst/>
            </a:prstGeom>
            <a:noFill/>
            <a:ln w="9525">
              <a:solidFill>
                <a:schemeClr val="tx1"/>
              </a:solidFill>
              <a:round/>
              <a:headEnd/>
              <a:tailEnd/>
            </a:ln>
          </p:spPr>
          <p:txBody>
            <a:bodyPr wrap="none" anchor="ctr"/>
            <a:lstStyle/>
            <a:p>
              <a:endParaRPr lang="en-US"/>
            </a:p>
          </p:txBody>
        </p:sp>
        <p:pic>
          <p:nvPicPr>
            <p:cNvPr id="388270" name="Picture 77"/>
            <p:cNvPicPr>
              <a:picLocks noChangeAspect="1" noChangeArrowheads="1"/>
            </p:cNvPicPr>
            <p:nvPr/>
          </p:nvPicPr>
          <p:blipFill>
            <a:blip r:embed="rId10"/>
            <a:srcRect/>
            <a:stretch>
              <a:fillRect/>
            </a:stretch>
          </p:blipFill>
          <p:spPr bwMode="auto">
            <a:xfrm>
              <a:off x="2409" y="956"/>
              <a:ext cx="306" cy="206"/>
            </a:xfrm>
            <a:prstGeom prst="rect">
              <a:avLst/>
            </a:prstGeom>
            <a:noFill/>
            <a:ln w="12700">
              <a:noFill/>
              <a:miter lim="800000"/>
              <a:headEnd/>
              <a:tailEnd/>
            </a:ln>
          </p:spPr>
        </p:pic>
        <p:pic>
          <p:nvPicPr>
            <p:cNvPr id="388271" name="Picture 78"/>
            <p:cNvPicPr>
              <a:picLocks noChangeAspect="1" noChangeArrowheads="1"/>
            </p:cNvPicPr>
            <p:nvPr/>
          </p:nvPicPr>
          <p:blipFill>
            <a:blip r:embed="rId10"/>
            <a:srcRect/>
            <a:stretch>
              <a:fillRect/>
            </a:stretch>
          </p:blipFill>
          <p:spPr bwMode="auto">
            <a:xfrm>
              <a:off x="2409" y="1238"/>
              <a:ext cx="306" cy="206"/>
            </a:xfrm>
            <a:prstGeom prst="rect">
              <a:avLst/>
            </a:prstGeom>
            <a:noFill/>
            <a:ln w="12700">
              <a:noFill/>
              <a:miter lim="800000"/>
              <a:headEnd/>
              <a:tailEnd/>
            </a:ln>
          </p:spPr>
        </p:pic>
        <p:graphicFrame>
          <p:nvGraphicFramePr>
            <p:cNvPr id="388206" name="Object 110"/>
            <p:cNvGraphicFramePr>
              <a:graphicFrameLocks noChangeAspect="1"/>
            </p:cNvGraphicFramePr>
            <p:nvPr/>
          </p:nvGraphicFramePr>
          <p:xfrm>
            <a:off x="4058" y="950"/>
            <a:ext cx="338" cy="279"/>
          </p:xfrm>
          <a:graphic>
            <a:graphicData uri="http://schemas.openxmlformats.org/presentationml/2006/ole">
              <p:oleObj spid="_x0000_s388206" name="Visio" r:id="rId11" imgW="870712" imgH="924063" progId="Visio.Drawing.11">
                <p:embed/>
              </p:oleObj>
            </a:graphicData>
          </a:graphic>
        </p:graphicFrame>
        <p:sp>
          <p:nvSpPr>
            <p:cNvPr id="388272" name="Line 80"/>
            <p:cNvSpPr>
              <a:spLocks noChangeShapeType="1"/>
            </p:cNvSpPr>
            <p:nvPr/>
          </p:nvSpPr>
          <p:spPr bwMode="auto">
            <a:xfrm>
              <a:off x="3516" y="1609"/>
              <a:ext cx="574" cy="0"/>
            </a:xfrm>
            <a:prstGeom prst="line">
              <a:avLst/>
            </a:prstGeom>
            <a:noFill/>
            <a:ln w="9525">
              <a:solidFill>
                <a:schemeClr val="tx1"/>
              </a:solidFill>
              <a:prstDash val="dash"/>
              <a:round/>
              <a:headEnd/>
              <a:tailEnd/>
            </a:ln>
          </p:spPr>
          <p:txBody>
            <a:bodyPr wrap="none" anchor="ctr"/>
            <a:lstStyle/>
            <a:p>
              <a:endParaRPr lang="en-US"/>
            </a:p>
          </p:txBody>
        </p:sp>
        <p:sp>
          <p:nvSpPr>
            <p:cNvPr id="388273" name="Line 81"/>
            <p:cNvSpPr>
              <a:spLocks noChangeShapeType="1"/>
            </p:cNvSpPr>
            <p:nvPr/>
          </p:nvSpPr>
          <p:spPr bwMode="auto">
            <a:xfrm>
              <a:off x="3516" y="1181"/>
              <a:ext cx="574" cy="0"/>
            </a:xfrm>
            <a:prstGeom prst="line">
              <a:avLst/>
            </a:prstGeom>
            <a:noFill/>
            <a:ln w="9525">
              <a:solidFill>
                <a:schemeClr val="tx1"/>
              </a:solidFill>
              <a:prstDash val="dash"/>
              <a:round/>
              <a:headEnd/>
              <a:tailEnd/>
            </a:ln>
          </p:spPr>
          <p:txBody>
            <a:bodyPr wrap="none" anchor="ctr"/>
            <a:lstStyle/>
            <a:p>
              <a:endParaRPr lang="en-US"/>
            </a:p>
          </p:txBody>
        </p:sp>
        <p:sp>
          <p:nvSpPr>
            <p:cNvPr id="388274" name="Rectangle 82"/>
            <p:cNvSpPr>
              <a:spLocks noChangeArrowheads="1"/>
            </p:cNvSpPr>
            <p:nvPr/>
          </p:nvSpPr>
          <p:spPr bwMode="auto">
            <a:xfrm>
              <a:off x="4268" y="903"/>
              <a:ext cx="889" cy="222"/>
            </a:xfrm>
            <a:prstGeom prst="rect">
              <a:avLst/>
            </a:prstGeom>
            <a:noFill/>
            <a:ln w="9525" algn="ctr">
              <a:noFill/>
              <a:miter lim="800000"/>
              <a:headEnd/>
              <a:tailEnd/>
            </a:ln>
          </p:spPr>
          <p:txBody>
            <a:bodyPr wrap="none">
              <a:spAutoFit/>
            </a:bodyPr>
            <a:lstStyle/>
            <a:p>
              <a:pPr algn="ctr"/>
              <a:r>
                <a:rPr lang="ru-RU" sz="1000" b="1"/>
                <a:t>    Приложение 1</a:t>
              </a:r>
              <a:endParaRPr lang="en-US" sz="1000" b="1"/>
            </a:p>
          </p:txBody>
        </p:sp>
        <p:sp>
          <p:nvSpPr>
            <p:cNvPr id="388275" name="Rectangle 83"/>
            <p:cNvSpPr>
              <a:spLocks noChangeArrowheads="1"/>
            </p:cNvSpPr>
            <p:nvPr/>
          </p:nvSpPr>
          <p:spPr bwMode="auto">
            <a:xfrm>
              <a:off x="4268" y="1351"/>
              <a:ext cx="889" cy="223"/>
            </a:xfrm>
            <a:prstGeom prst="rect">
              <a:avLst/>
            </a:prstGeom>
            <a:noFill/>
            <a:ln w="9525" algn="ctr">
              <a:noFill/>
              <a:miter lim="800000"/>
              <a:headEnd/>
              <a:tailEnd/>
            </a:ln>
          </p:spPr>
          <p:txBody>
            <a:bodyPr wrap="none">
              <a:spAutoFit/>
            </a:bodyPr>
            <a:lstStyle/>
            <a:p>
              <a:pPr algn="ctr"/>
              <a:r>
                <a:rPr lang="ru-RU" sz="1000" b="1"/>
                <a:t>    Приложение 2</a:t>
              </a:r>
              <a:endParaRPr lang="en-US" sz="1000" b="1"/>
            </a:p>
          </p:txBody>
        </p:sp>
      </p:grpSp>
      <p:sp>
        <p:nvSpPr>
          <p:cNvPr id="388252" name="Text Box 38"/>
          <p:cNvSpPr txBox="1">
            <a:spLocks noChangeArrowheads="1"/>
          </p:cNvSpPr>
          <p:nvPr/>
        </p:nvSpPr>
        <p:spPr bwMode="auto">
          <a:xfrm>
            <a:off x="47625" y="2078038"/>
            <a:ext cx="2670175" cy="501650"/>
          </a:xfrm>
          <a:prstGeom prst="rect">
            <a:avLst/>
          </a:prstGeom>
          <a:noFill/>
          <a:ln w="12700">
            <a:noFill/>
            <a:miter lim="800000"/>
            <a:headEnd/>
            <a:tailEnd/>
          </a:ln>
        </p:spPr>
        <p:txBody>
          <a:bodyPr>
            <a:spAutoFit/>
          </a:bodyPr>
          <a:lstStyle/>
          <a:p>
            <a:r>
              <a:rPr lang="ru-RU" sz="900" b="1"/>
              <a:t>Распределение ресурсов СХД известно</a:t>
            </a:r>
          </a:p>
          <a:p>
            <a:r>
              <a:rPr lang="ru-RU" sz="900" b="1"/>
              <a:t>Использование Сервером</a:t>
            </a:r>
            <a:r>
              <a:rPr lang="en-US" sz="900" b="1"/>
              <a:t>/</a:t>
            </a:r>
            <a:r>
              <a:rPr lang="ru-RU" sz="900" b="1"/>
              <a:t>Приложением неизвестно</a:t>
            </a:r>
            <a:endParaRPr lang="en-US" sz="900" b="1"/>
          </a:p>
        </p:txBody>
      </p:sp>
      <p:sp>
        <p:nvSpPr>
          <p:cNvPr id="388253" name="Text Box 36"/>
          <p:cNvSpPr txBox="1">
            <a:spLocks noChangeArrowheads="1"/>
          </p:cNvSpPr>
          <p:nvPr/>
        </p:nvSpPr>
        <p:spPr bwMode="auto">
          <a:xfrm>
            <a:off x="2959100" y="2078038"/>
            <a:ext cx="2446338" cy="501650"/>
          </a:xfrm>
          <a:prstGeom prst="rect">
            <a:avLst/>
          </a:prstGeom>
          <a:noFill/>
          <a:ln w="12700">
            <a:noFill/>
            <a:miter lim="800000"/>
            <a:headEnd/>
            <a:tailEnd/>
          </a:ln>
        </p:spPr>
        <p:txBody>
          <a:bodyPr>
            <a:spAutoFit/>
          </a:bodyPr>
          <a:lstStyle/>
          <a:p>
            <a:r>
              <a:rPr lang="ru-RU" sz="900" b="1"/>
              <a:t>Использование Сервером известно</a:t>
            </a:r>
          </a:p>
          <a:p>
            <a:r>
              <a:rPr lang="ru-RU" sz="900" b="1"/>
              <a:t>Распределение ресурсов СХД неизвестно</a:t>
            </a:r>
            <a:endParaRPr lang="en-US" sz="900" b="1"/>
          </a:p>
        </p:txBody>
      </p:sp>
      <p:sp>
        <p:nvSpPr>
          <p:cNvPr id="388254" name="AutoShape 47"/>
          <p:cNvSpPr>
            <a:spLocks noChangeArrowheads="1"/>
          </p:cNvSpPr>
          <p:nvPr/>
        </p:nvSpPr>
        <p:spPr bwMode="auto">
          <a:xfrm>
            <a:off x="598488" y="2505075"/>
            <a:ext cx="5351462" cy="323850"/>
          </a:xfrm>
          <a:prstGeom prst="rightArrow">
            <a:avLst>
              <a:gd name="adj1" fmla="val 50000"/>
              <a:gd name="adj2" fmla="val 576904"/>
            </a:avLst>
          </a:prstGeom>
          <a:solidFill>
            <a:srgbClr val="FFCC00"/>
          </a:solidFill>
          <a:ln w="12700">
            <a:solidFill>
              <a:schemeClr val="tx1"/>
            </a:solidFill>
            <a:miter lim="800000"/>
            <a:headEnd/>
            <a:tailEnd/>
          </a:ln>
        </p:spPr>
        <p:txBody>
          <a:bodyPr wrap="none" anchor="ctr"/>
          <a:lstStyle/>
          <a:p>
            <a:pPr algn="ctr"/>
            <a:r>
              <a:rPr lang="en-US" sz="1000" b="1"/>
              <a:t>CommandCentral Storage … </a:t>
            </a:r>
            <a:r>
              <a:rPr lang="ru-RU" sz="1000"/>
              <a:t>Полная прозрачность</a:t>
            </a:r>
            <a:r>
              <a:rPr lang="en-US" sz="1000"/>
              <a:t>.</a:t>
            </a:r>
          </a:p>
        </p:txBody>
      </p:sp>
      <p:sp>
        <p:nvSpPr>
          <p:cNvPr id="388255" name="Text Box 18"/>
          <p:cNvSpPr txBox="1">
            <a:spLocks noChangeArrowheads="1"/>
          </p:cNvSpPr>
          <p:nvPr/>
        </p:nvSpPr>
        <p:spPr bwMode="auto">
          <a:xfrm>
            <a:off x="5653088" y="1406525"/>
            <a:ext cx="3263900" cy="822325"/>
          </a:xfrm>
          <a:prstGeom prst="rect">
            <a:avLst/>
          </a:prstGeom>
          <a:noFill/>
          <a:ln w="9525">
            <a:noFill/>
            <a:miter lim="800000"/>
            <a:headEnd/>
            <a:tailEnd/>
          </a:ln>
        </p:spPr>
        <p:txBody>
          <a:bodyPr>
            <a:spAutoFit/>
          </a:bodyPr>
          <a:lstStyle/>
          <a:p>
            <a:r>
              <a:rPr lang="ru-RU" sz="1200" b="1" i="1"/>
              <a:t>Коррелируя информацию с серверов и массивов, </a:t>
            </a:r>
            <a:r>
              <a:rPr lang="en-US" sz="1200" b="1" i="1"/>
              <a:t>CCStorage </a:t>
            </a:r>
            <a:r>
              <a:rPr lang="ru-RU" sz="1200" b="1" i="1"/>
              <a:t>предоставляет полную картину использования ресурсов СХД </a:t>
            </a:r>
            <a:endParaRPr lang="en-US" sz="1200" b="1" i="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668838" y="1468438"/>
            <a:ext cx="4160837" cy="2717800"/>
          </a:xfrm>
          <a:prstGeom prst="rect">
            <a:avLst/>
          </a:prstGeom>
          <a:solidFill>
            <a:schemeClr val="bg2">
              <a:lumMod val="20000"/>
              <a:lumOff val="80000"/>
            </a:schemeClr>
          </a:solidFill>
          <a:ln w="101600" algn="ctr">
            <a:solidFill>
              <a:schemeClr val="bg1">
                <a:lumMod val="75000"/>
              </a:schemeClr>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26" name="Rectangle 5"/>
          <p:cNvSpPr>
            <a:spLocks noChangeArrowheads="1"/>
          </p:cNvSpPr>
          <p:nvPr/>
        </p:nvSpPr>
        <p:spPr bwMode="auto">
          <a:xfrm>
            <a:off x="295275" y="1468438"/>
            <a:ext cx="4160838" cy="2717800"/>
          </a:xfrm>
          <a:prstGeom prst="rect">
            <a:avLst/>
          </a:prstGeom>
          <a:solidFill>
            <a:schemeClr val="bg2">
              <a:lumMod val="20000"/>
              <a:lumOff val="80000"/>
            </a:schemeClr>
          </a:solidFill>
          <a:ln w="101600" algn="ctr">
            <a:solidFill>
              <a:schemeClr val="bg1">
                <a:lumMod val="75000"/>
              </a:schemeClr>
            </a:solidFill>
            <a:miter lim="800000"/>
            <a:headEnd/>
            <a:tailEnd/>
          </a:ln>
          <a:effectLst/>
        </p:spPr>
        <p:txBody>
          <a:bodyPr wrap="none" anchor="ctr"/>
          <a:lstStyle/>
          <a:p>
            <a:pPr>
              <a:defRPr/>
            </a:pPr>
            <a:endParaRPr lang="en-US">
              <a:latin typeface="Arial" pitchFamily="34" charset="0"/>
              <a:cs typeface="Arial" pitchFamily="34" charset="0"/>
            </a:endParaRPr>
          </a:p>
        </p:txBody>
      </p:sp>
      <p:grpSp>
        <p:nvGrpSpPr>
          <p:cNvPr id="450563" name="Group 106"/>
          <p:cNvGrpSpPr>
            <a:grpSpLocks/>
          </p:cNvGrpSpPr>
          <p:nvPr/>
        </p:nvGrpSpPr>
        <p:grpSpPr bwMode="auto">
          <a:xfrm>
            <a:off x="2389188" y="3244850"/>
            <a:ext cx="904875" cy="561975"/>
            <a:chOff x="3139099" y="2226127"/>
            <a:chExt cx="904830" cy="560879"/>
          </a:xfrm>
        </p:grpSpPr>
        <p:grpSp>
          <p:nvGrpSpPr>
            <p:cNvPr id="3" name="Group 95"/>
            <p:cNvGrpSpPr/>
            <p:nvPr/>
          </p:nvGrpSpPr>
          <p:grpSpPr>
            <a:xfrm>
              <a:off x="3139099" y="2226127"/>
              <a:ext cx="904830" cy="560879"/>
              <a:chOff x="3062899" y="2149927"/>
              <a:chExt cx="904830" cy="560879"/>
            </a:xfrm>
            <a:solidFill>
              <a:schemeClr val="tx1">
                <a:lumMod val="75000"/>
                <a:lumOff val="25000"/>
              </a:schemeClr>
            </a:solidFill>
          </p:grpSpPr>
          <p:sp>
            <p:nvSpPr>
              <p:cNvPr id="97" name="Oval 96"/>
              <p:cNvSpPr/>
              <p:nvPr/>
            </p:nvSpPr>
            <p:spPr bwMode="auto">
              <a:xfrm>
                <a:off x="3062899" y="2372724"/>
                <a:ext cx="904830" cy="338082"/>
              </a:xfrm>
              <a:prstGeom prst="ellipse">
                <a:avLst/>
              </a:prstGeom>
              <a:grpFill/>
              <a:ln w="19050">
                <a:solidFill>
                  <a:schemeClr val="tx1">
                    <a:lumMod val="75000"/>
                    <a:lumOff val="25000"/>
                  </a:schemeClr>
                </a:solidFill>
                <a:round/>
                <a:headEnd/>
                <a:tailEnd/>
              </a:ln>
            </p:spPr>
            <p:txBody>
              <a:bodyPr/>
              <a:lstStyle/>
              <a:p>
                <a:pPr>
                  <a:defRPr/>
                </a:pPr>
                <a:endParaRPr lang="en-US">
                  <a:latin typeface="Arial" pitchFamily="34" charset="0"/>
                  <a:cs typeface="Arial" pitchFamily="34" charset="0"/>
                </a:endParaRPr>
              </a:p>
            </p:txBody>
          </p:sp>
          <p:sp>
            <p:nvSpPr>
              <p:cNvPr id="99" name="Rectangle 98"/>
              <p:cNvSpPr/>
              <p:nvPr/>
            </p:nvSpPr>
            <p:spPr bwMode="auto">
              <a:xfrm>
                <a:off x="3062899" y="2311578"/>
                <a:ext cx="904830" cy="240124"/>
              </a:xfrm>
              <a:prstGeom prst="rect">
                <a:avLst/>
              </a:prstGeom>
              <a:grpFill/>
              <a:ln w="19050">
                <a:solidFill>
                  <a:schemeClr val="tx1">
                    <a:lumMod val="75000"/>
                    <a:lumOff val="25000"/>
                  </a:schemeClr>
                </a:solidFill>
                <a:round/>
                <a:headEnd/>
                <a:tailEnd/>
              </a:ln>
            </p:spPr>
            <p:txBody>
              <a:bodyPr/>
              <a:lstStyle/>
              <a:p>
                <a:pPr>
                  <a:defRPr/>
                </a:pPr>
                <a:endParaRPr lang="en-US">
                  <a:latin typeface="Arial" pitchFamily="34" charset="0"/>
                  <a:cs typeface="Arial" pitchFamily="34" charset="0"/>
                </a:endParaRPr>
              </a:p>
            </p:txBody>
          </p:sp>
          <p:sp>
            <p:nvSpPr>
              <p:cNvPr id="100" name="Oval 99"/>
              <p:cNvSpPr/>
              <p:nvPr/>
            </p:nvSpPr>
            <p:spPr bwMode="auto">
              <a:xfrm>
                <a:off x="3062899" y="2149927"/>
                <a:ext cx="904830" cy="338082"/>
              </a:xfrm>
              <a:prstGeom prst="ellipse">
                <a:avLst/>
              </a:prstGeom>
              <a:grpFill/>
              <a:ln w="19050">
                <a:solidFill>
                  <a:schemeClr val="tx1">
                    <a:lumMod val="75000"/>
                    <a:lumOff val="25000"/>
                  </a:schemeClr>
                </a:solidFill>
                <a:round/>
                <a:headEnd/>
                <a:tailEnd/>
              </a:ln>
            </p:spPr>
            <p:txBody>
              <a:bodyPr/>
              <a:lstStyle/>
              <a:p>
                <a:pPr>
                  <a:defRPr/>
                </a:pPr>
                <a:endParaRPr lang="en-US">
                  <a:latin typeface="Arial" pitchFamily="34" charset="0"/>
                  <a:cs typeface="Arial" pitchFamily="34" charset="0"/>
                </a:endParaRPr>
              </a:p>
            </p:txBody>
          </p:sp>
        </p:grpSp>
        <p:grpSp>
          <p:nvGrpSpPr>
            <p:cNvPr id="450601" name="Group 94"/>
            <p:cNvGrpSpPr>
              <a:grpSpLocks/>
            </p:cNvGrpSpPr>
            <p:nvPr/>
          </p:nvGrpSpPr>
          <p:grpSpPr bwMode="auto">
            <a:xfrm>
              <a:off x="3139099" y="2226127"/>
              <a:ext cx="904830" cy="560879"/>
              <a:chOff x="3062899" y="2149927"/>
              <a:chExt cx="904830" cy="560879"/>
            </a:xfrm>
          </p:grpSpPr>
          <p:sp>
            <p:nvSpPr>
              <p:cNvPr id="450602" name="Oval 45"/>
              <p:cNvSpPr>
                <a:spLocks noChangeArrowheads="1"/>
              </p:cNvSpPr>
              <p:nvPr/>
            </p:nvSpPr>
            <p:spPr bwMode="auto">
              <a:xfrm>
                <a:off x="3062899" y="2372724"/>
                <a:ext cx="904830" cy="338082"/>
              </a:xfrm>
              <a:prstGeom prst="ellipse">
                <a:avLst/>
              </a:prstGeom>
              <a:gradFill rotWithShape="0">
                <a:gsLst>
                  <a:gs pos="0">
                    <a:srgbClr val="678BA8"/>
                  </a:gs>
                  <a:gs pos="50000">
                    <a:srgbClr val="ADC0CF"/>
                  </a:gs>
                  <a:gs pos="100000">
                    <a:srgbClr val="678BA8"/>
                  </a:gs>
                </a:gsLst>
                <a:lin ang="0" scaled="1"/>
              </a:gradFill>
              <a:ln w="9525">
                <a:noFill/>
                <a:round/>
                <a:headEnd/>
                <a:tailEnd/>
              </a:ln>
            </p:spPr>
            <p:txBody>
              <a:bodyPr/>
              <a:lstStyle/>
              <a:p>
                <a:endParaRPr lang="en-GB"/>
              </a:p>
            </p:txBody>
          </p:sp>
          <p:sp>
            <p:nvSpPr>
              <p:cNvPr id="450603" name="Rectangle 46"/>
              <p:cNvSpPr>
                <a:spLocks noChangeArrowheads="1"/>
              </p:cNvSpPr>
              <p:nvPr/>
            </p:nvSpPr>
            <p:spPr bwMode="auto">
              <a:xfrm>
                <a:off x="3062899" y="2311578"/>
                <a:ext cx="904830" cy="240124"/>
              </a:xfrm>
              <a:prstGeom prst="rect">
                <a:avLst/>
              </a:prstGeom>
              <a:gradFill rotWithShape="0">
                <a:gsLst>
                  <a:gs pos="0">
                    <a:srgbClr val="678BA8"/>
                  </a:gs>
                  <a:gs pos="50000">
                    <a:srgbClr val="ADC0CF"/>
                  </a:gs>
                  <a:gs pos="100000">
                    <a:srgbClr val="678BA8"/>
                  </a:gs>
                </a:gsLst>
                <a:lin ang="0" scaled="1"/>
              </a:gradFill>
              <a:ln w="9525">
                <a:noFill/>
                <a:round/>
                <a:headEnd/>
                <a:tailEnd/>
              </a:ln>
            </p:spPr>
            <p:txBody>
              <a:bodyPr/>
              <a:lstStyle/>
              <a:p>
                <a:endParaRPr lang="en-GB"/>
              </a:p>
            </p:txBody>
          </p:sp>
          <p:sp>
            <p:nvSpPr>
              <p:cNvPr id="450604" name="Oval 47"/>
              <p:cNvSpPr>
                <a:spLocks noChangeArrowheads="1"/>
              </p:cNvSpPr>
              <p:nvPr/>
            </p:nvSpPr>
            <p:spPr bwMode="auto">
              <a:xfrm>
                <a:off x="3062899" y="2149927"/>
                <a:ext cx="904830" cy="338082"/>
              </a:xfrm>
              <a:prstGeom prst="ellipse">
                <a:avLst/>
              </a:prstGeom>
              <a:solidFill>
                <a:srgbClr val="AFC2D1"/>
              </a:solidFill>
              <a:ln w="9525">
                <a:noFill/>
                <a:round/>
                <a:headEnd/>
                <a:tailEnd/>
              </a:ln>
            </p:spPr>
            <p:txBody>
              <a:bodyPr/>
              <a:lstStyle/>
              <a:p>
                <a:endParaRPr lang="en-GB"/>
              </a:p>
            </p:txBody>
          </p:sp>
        </p:grpSp>
      </p:grpSp>
      <p:sp>
        <p:nvSpPr>
          <p:cNvPr id="450564" name="Rectangle 23"/>
          <p:cNvSpPr>
            <a:spLocks noGrp="1" noChangeArrowheads="1"/>
          </p:cNvSpPr>
          <p:nvPr>
            <p:ph type="title" idx="4294967295"/>
          </p:nvPr>
        </p:nvSpPr>
        <p:spPr>
          <a:xfrm>
            <a:off x="0" y="0"/>
            <a:ext cx="6915150" cy="952500"/>
          </a:xfrm>
        </p:spPr>
        <p:txBody>
          <a:bodyPr lIns="91440" tIns="45720" rIns="91440" bIns="45720" anchor="ctr"/>
          <a:lstStyle/>
          <a:p>
            <a:r>
              <a:rPr lang="en-US" sz="2400" smtClean="0"/>
              <a:t>Storage Foundation</a:t>
            </a:r>
            <a:r>
              <a:rPr lang="ru-RU" sz="2400" smtClean="0"/>
              <a:t> (</a:t>
            </a:r>
            <a:r>
              <a:rPr lang="en-US" sz="2400" smtClean="0"/>
              <a:t>SF)</a:t>
            </a:r>
            <a:r>
              <a:rPr lang="en-US" smtClean="0"/>
              <a:t/>
            </a:r>
            <a:br>
              <a:rPr lang="en-US" smtClean="0"/>
            </a:br>
            <a:r>
              <a:rPr lang="ru-RU" sz="2400" smtClean="0"/>
              <a:t>поддерживает концепцию </a:t>
            </a:r>
            <a:r>
              <a:rPr lang="en-US" sz="2400" smtClean="0"/>
              <a:t>‘Thin Storage’</a:t>
            </a:r>
          </a:p>
        </p:txBody>
      </p:sp>
      <p:grpSp>
        <p:nvGrpSpPr>
          <p:cNvPr id="450565" name="Group 103"/>
          <p:cNvGrpSpPr>
            <a:grpSpLocks/>
          </p:cNvGrpSpPr>
          <p:nvPr/>
        </p:nvGrpSpPr>
        <p:grpSpPr bwMode="auto">
          <a:xfrm>
            <a:off x="252413" y="4186238"/>
            <a:ext cx="8624887" cy="2443162"/>
            <a:chOff x="252598" y="4629150"/>
            <a:chExt cx="8624701" cy="1905000"/>
          </a:xfrm>
        </p:grpSpPr>
        <p:sp>
          <p:nvSpPr>
            <p:cNvPr id="450598" name="Rectangle 126"/>
            <p:cNvSpPr>
              <a:spLocks noChangeArrowheads="1"/>
            </p:cNvSpPr>
            <p:nvPr/>
          </p:nvSpPr>
          <p:spPr bwMode="auto">
            <a:xfrm>
              <a:off x="252598" y="4629150"/>
              <a:ext cx="8624701" cy="1905000"/>
            </a:xfrm>
            <a:prstGeom prst="rect">
              <a:avLst/>
            </a:prstGeom>
            <a:solidFill>
              <a:srgbClr val="C0C0C0"/>
            </a:solidFill>
            <a:ln w="12700" algn="ctr">
              <a:solidFill>
                <a:srgbClr val="B2B2B2"/>
              </a:solidFill>
              <a:miter lim="800000"/>
              <a:headEnd/>
              <a:tailEnd/>
            </a:ln>
          </p:spPr>
          <p:txBody>
            <a:bodyPr wrap="none" anchor="ctr"/>
            <a:lstStyle/>
            <a:p>
              <a:endParaRPr lang="en-GB">
                <a:latin typeface="Times New Roman" pitchFamily="18" charset="0"/>
              </a:endParaRPr>
            </a:p>
          </p:txBody>
        </p:sp>
        <p:sp>
          <p:nvSpPr>
            <p:cNvPr id="103" name="Rectangle 5"/>
            <p:cNvSpPr>
              <a:spLocks noChangeArrowheads="1"/>
            </p:cNvSpPr>
            <p:nvPr/>
          </p:nvSpPr>
          <p:spPr bwMode="auto">
            <a:xfrm>
              <a:off x="351021" y="4709608"/>
              <a:ext cx="8427855" cy="1744085"/>
            </a:xfrm>
            <a:prstGeom prst="rect">
              <a:avLst/>
            </a:prstGeom>
            <a:solidFill>
              <a:schemeClr val="bg2">
                <a:lumMod val="20000"/>
                <a:lumOff val="80000"/>
              </a:schemeClr>
            </a:solidFill>
            <a:ln w="9525" algn="ctr">
              <a:noFill/>
              <a:miter lim="800000"/>
              <a:headEnd/>
              <a:tailEnd/>
            </a:ln>
            <a:effectLst/>
          </p:spPr>
          <p:txBody>
            <a:bodyPr wrap="none" anchor="ctr"/>
            <a:lstStyle/>
            <a:p>
              <a:pPr>
                <a:defRPr/>
              </a:pPr>
              <a:endParaRPr lang="en-US">
                <a:latin typeface="Arial" pitchFamily="34" charset="0"/>
                <a:cs typeface="Arial" pitchFamily="34" charset="0"/>
              </a:endParaRPr>
            </a:p>
          </p:txBody>
        </p:sp>
      </p:grpSp>
      <p:sp>
        <p:nvSpPr>
          <p:cNvPr id="105" name="Rectangle 104"/>
          <p:cNvSpPr>
            <a:spLocks noChangeArrowheads="1"/>
          </p:cNvSpPr>
          <p:nvPr/>
        </p:nvSpPr>
        <p:spPr bwMode="auto">
          <a:xfrm>
            <a:off x="342900" y="4186238"/>
            <a:ext cx="8370888" cy="2347912"/>
          </a:xfrm>
          <a:prstGeom prst="rect">
            <a:avLst/>
          </a:prstGeom>
          <a:noFill/>
          <a:ln w="9525">
            <a:noFill/>
            <a:miter lim="800000"/>
            <a:headEnd/>
            <a:tailEnd/>
          </a:ln>
        </p:spPr>
        <p:txBody>
          <a:bodyPr anchor="ctr"/>
          <a:lstStyle/>
          <a:p>
            <a:pPr marL="233363" indent="-233363">
              <a:spcAft>
                <a:spcPct val="35000"/>
              </a:spcAft>
              <a:buClr>
                <a:srgbClr val="000000"/>
              </a:buClr>
              <a:buFont typeface="Arial" charset="0"/>
              <a:buChar char="•"/>
            </a:pPr>
            <a:r>
              <a:rPr lang="ru-RU" sz="1800">
                <a:solidFill>
                  <a:srgbClr val="000000"/>
                </a:solidFill>
              </a:rPr>
              <a:t>Если серверу предоставлено больше дисковых ресурсов, чем необходимо, их можно вернуть в общий пул ресурсов. Для этого файловая система сервера должна уметь взаимодействовать с СХД</a:t>
            </a:r>
            <a:endParaRPr lang="en-US" sz="1800">
              <a:solidFill>
                <a:srgbClr val="000000"/>
              </a:solidFill>
            </a:endParaRPr>
          </a:p>
          <a:p>
            <a:pPr marL="233363" indent="-233363">
              <a:spcAft>
                <a:spcPct val="35000"/>
              </a:spcAft>
              <a:buClr>
                <a:srgbClr val="000000"/>
              </a:buClr>
              <a:buFont typeface="Arial" charset="0"/>
              <a:buChar char="•"/>
            </a:pPr>
            <a:r>
              <a:rPr lang="ru-RU" sz="1800">
                <a:solidFill>
                  <a:srgbClr val="000000"/>
                </a:solidFill>
              </a:rPr>
              <a:t>Процесс возврата дисковых ресурсов простой</a:t>
            </a:r>
            <a:r>
              <a:rPr lang="en-US" sz="1800">
                <a:solidFill>
                  <a:srgbClr val="000000"/>
                </a:solidFill>
              </a:rPr>
              <a:t> </a:t>
            </a:r>
            <a:r>
              <a:rPr lang="ru-RU" sz="1800">
                <a:solidFill>
                  <a:srgbClr val="000000"/>
                </a:solidFill>
              </a:rPr>
              <a:t>и прозрачный для серверов</a:t>
            </a:r>
            <a:r>
              <a:rPr lang="en-US" sz="1800">
                <a:solidFill>
                  <a:srgbClr val="000000"/>
                </a:solidFill>
              </a:rPr>
              <a:t>, </a:t>
            </a:r>
            <a:r>
              <a:rPr lang="ru-RU" sz="1800">
                <a:solidFill>
                  <a:srgbClr val="000000"/>
                </a:solidFill>
              </a:rPr>
              <a:t>производится в режиме </a:t>
            </a:r>
            <a:r>
              <a:rPr lang="en-US" sz="1800">
                <a:solidFill>
                  <a:srgbClr val="000000"/>
                </a:solidFill>
              </a:rPr>
              <a:t>‘online’</a:t>
            </a:r>
            <a:endParaRPr lang="ru-RU" sz="1800">
              <a:solidFill>
                <a:srgbClr val="000000"/>
              </a:solidFill>
            </a:endParaRPr>
          </a:p>
          <a:p>
            <a:pPr marL="233363" indent="-233363">
              <a:spcAft>
                <a:spcPct val="35000"/>
              </a:spcAft>
              <a:buClr>
                <a:srgbClr val="000000"/>
              </a:buClr>
              <a:buFont typeface="Arial" charset="0"/>
              <a:buChar char="•"/>
            </a:pPr>
            <a:r>
              <a:rPr lang="en-US" sz="1800">
                <a:solidFill>
                  <a:srgbClr val="000000"/>
                </a:solidFill>
              </a:rPr>
              <a:t>SF </a:t>
            </a:r>
            <a:r>
              <a:rPr lang="ru-RU" sz="1800">
                <a:solidFill>
                  <a:srgbClr val="000000"/>
                </a:solidFill>
              </a:rPr>
              <a:t>является</a:t>
            </a:r>
            <a:r>
              <a:rPr lang="en-US" sz="1800">
                <a:solidFill>
                  <a:srgbClr val="000000"/>
                </a:solidFill>
              </a:rPr>
              <a:t> </a:t>
            </a:r>
            <a:r>
              <a:rPr lang="ru-RU" sz="1800">
                <a:solidFill>
                  <a:srgbClr val="000000"/>
                </a:solidFill>
              </a:rPr>
              <a:t>единственным решением имеющим такой функционал - </a:t>
            </a:r>
            <a:r>
              <a:rPr lang="en-US" sz="1800">
                <a:solidFill>
                  <a:srgbClr val="000000"/>
                </a:solidFill>
              </a:rPr>
              <a:t>“Thin Reclamation ready”</a:t>
            </a:r>
          </a:p>
        </p:txBody>
      </p:sp>
      <p:grpSp>
        <p:nvGrpSpPr>
          <p:cNvPr id="450567" name="Group 82"/>
          <p:cNvGrpSpPr>
            <a:grpSpLocks/>
          </p:cNvGrpSpPr>
          <p:nvPr/>
        </p:nvGrpSpPr>
        <p:grpSpPr bwMode="auto">
          <a:xfrm>
            <a:off x="2543175" y="2335213"/>
            <a:ext cx="598488" cy="442912"/>
            <a:chOff x="3074148" y="2099734"/>
            <a:chExt cx="598578" cy="443656"/>
          </a:xfrm>
        </p:grpSpPr>
        <p:sp>
          <p:nvSpPr>
            <p:cNvPr id="450592" name="Oval 57"/>
            <p:cNvSpPr>
              <a:spLocks noChangeArrowheads="1"/>
            </p:cNvSpPr>
            <p:nvPr/>
          </p:nvSpPr>
          <p:spPr bwMode="auto">
            <a:xfrm>
              <a:off x="3074148" y="2319736"/>
              <a:ext cx="598578" cy="223654"/>
            </a:xfrm>
            <a:prstGeom prst="ellipse">
              <a:avLst/>
            </a:prstGeom>
            <a:solidFill>
              <a:srgbClr val="333333"/>
            </a:solidFill>
            <a:ln w="19050">
              <a:solidFill>
                <a:srgbClr val="333333"/>
              </a:solidFill>
              <a:round/>
              <a:headEnd/>
              <a:tailEnd/>
            </a:ln>
          </p:spPr>
          <p:txBody>
            <a:bodyPr/>
            <a:lstStyle/>
            <a:p>
              <a:endParaRPr lang="en-GB"/>
            </a:p>
          </p:txBody>
        </p:sp>
        <p:sp>
          <p:nvSpPr>
            <p:cNvPr id="450593" name="Rectangle 58"/>
            <p:cNvSpPr>
              <a:spLocks noChangeArrowheads="1"/>
            </p:cNvSpPr>
            <p:nvPr/>
          </p:nvSpPr>
          <p:spPr bwMode="auto">
            <a:xfrm>
              <a:off x="3074148" y="2211215"/>
              <a:ext cx="598578" cy="224378"/>
            </a:xfrm>
            <a:prstGeom prst="rect">
              <a:avLst/>
            </a:prstGeom>
            <a:solidFill>
              <a:srgbClr val="333333"/>
            </a:solidFill>
            <a:ln w="19050">
              <a:solidFill>
                <a:srgbClr val="333333"/>
              </a:solidFill>
              <a:round/>
              <a:headEnd/>
              <a:tailEnd/>
            </a:ln>
          </p:spPr>
          <p:txBody>
            <a:bodyPr/>
            <a:lstStyle/>
            <a:p>
              <a:endParaRPr lang="en-GB"/>
            </a:p>
          </p:txBody>
        </p:sp>
        <p:sp>
          <p:nvSpPr>
            <p:cNvPr id="450594" name="Oval 59"/>
            <p:cNvSpPr>
              <a:spLocks noChangeArrowheads="1"/>
            </p:cNvSpPr>
            <p:nvPr/>
          </p:nvSpPr>
          <p:spPr bwMode="auto">
            <a:xfrm>
              <a:off x="3074148" y="2099734"/>
              <a:ext cx="598578" cy="223654"/>
            </a:xfrm>
            <a:prstGeom prst="ellipse">
              <a:avLst/>
            </a:prstGeom>
            <a:solidFill>
              <a:srgbClr val="333333"/>
            </a:solidFill>
            <a:ln w="19050">
              <a:solidFill>
                <a:srgbClr val="333333"/>
              </a:solidFill>
              <a:round/>
              <a:headEnd/>
              <a:tailEnd/>
            </a:ln>
          </p:spPr>
          <p:txBody>
            <a:bodyPr/>
            <a:lstStyle/>
            <a:p>
              <a:endParaRPr lang="en-GB"/>
            </a:p>
          </p:txBody>
        </p:sp>
        <p:sp>
          <p:nvSpPr>
            <p:cNvPr id="450595" name="Oval 60"/>
            <p:cNvSpPr>
              <a:spLocks noChangeArrowheads="1"/>
            </p:cNvSpPr>
            <p:nvPr/>
          </p:nvSpPr>
          <p:spPr bwMode="auto">
            <a:xfrm>
              <a:off x="3074148" y="2319736"/>
              <a:ext cx="598578" cy="223654"/>
            </a:xfrm>
            <a:prstGeom prst="ellipse">
              <a:avLst/>
            </a:prstGeom>
            <a:gradFill rotWithShape="0">
              <a:gsLst>
                <a:gs pos="0">
                  <a:srgbClr val="FAA700"/>
                </a:gs>
                <a:gs pos="50000">
                  <a:srgbClr val="FFE38B"/>
                </a:gs>
                <a:gs pos="100000">
                  <a:srgbClr val="FAA700"/>
                </a:gs>
              </a:gsLst>
              <a:lin ang="0" scaled="1"/>
            </a:gradFill>
            <a:ln w="9525">
              <a:noFill/>
              <a:round/>
              <a:headEnd/>
              <a:tailEnd/>
            </a:ln>
          </p:spPr>
          <p:txBody>
            <a:bodyPr/>
            <a:lstStyle/>
            <a:p>
              <a:endParaRPr lang="en-GB"/>
            </a:p>
          </p:txBody>
        </p:sp>
        <p:sp>
          <p:nvSpPr>
            <p:cNvPr id="450596" name="Rectangle 61"/>
            <p:cNvSpPr>
              <a:spLocks noChangeArrowheads="1"/>
            </p:cNvSpPr>
            <p:nvPr/>
          </p:nvSpPr>
          <p:spPr bwMode="auto">
            <a:xfrm>
              <a:off x="3074148" y="2211215"/>
              <a:ext cx="598578" cy="224378"/>
            </a:xfrm>
            <a:prstGeom prst="rect">
              <a:avLst/>
            </a:prstGeom>
            <a:gradFill rotWithShape="0">
              <a:gsLst>
                <a:gs pos="0">
                  <a:srgbClr val="FAA700"/>
                </a:gs>
                <a:gs pos="50000">
                  <a:srgbClr val="FFE38B"/>
                </a:gs>
                <a:gs pos="100000">
                  <a:srgbClr val="FAA700"/>
                </a:gs>
              </a:gsLst>
              <a:lin ang="0" scaled="1"/>
            </a:gradFill>
            <a:ln w="9525">
              <a:noFill/>
              <a:round/>
              <a:headEnd/>
              <a:tailEnd/>
            </a:ln>
          </p:spPr>
          <p:txBody>
            <a:bodyPr/>
            <a:lstStyle/>
            <a:p>
              <a:endParaRPr lang="en-GB"/>
            </a:p>
          </p:txBody>
        </p:sp>
        <p:sp>
          <p:nvSpPr>
            <p:cNvPr id="450597" name="Oval 62"/>
            <p:cNvSpPr>
              <a:spLocks noChangeArrowheads="1"/>
            </p:cNvSpPr>
            <p:nvPr/>
          </p:nvSpPr>
          <p:spPr bwMode="auto">
            <a:xfrm>
              <a:off x="3074148" y="2099734"/>
              <a:ext cx="598578" cy="223654"/>
            </a:xfrm>
            <a:prstGeom prst="ellipse">
              <a:avLst/>
            </a:prstGeom>
            <a:solidFill>
              <a:srgbClr val="FFD581"/>
            </a:solidFill>
            <a:ln w="9525">
              <a:noFill/>
              <a:round/>
              <a:headEnd/>
              <a:tailEnd/>
            </a:ln>
          </p:spPr>
          <p:txBody>
            <a:bodyPr/>
            <a:lstStyle/>
            <a:p>
              <a:endParaRPr lang="en-GB"/>
            </a:p>
          </p:txBody>
        </p:sp>
      </p:grpSp>
      <p:sp>
        <p:nvSpPr>
          <p:cNvPr id="75" name="Can 74"/>
          <p:cNvSpPr/>
          <p:nvPr/>
        </p:nvSpPr>
        <p:spPr bwMode="auto">
          <a:xfrm>
            <a:off x="2165350" y="2093913"/>
            <a:ext cx="1352550" cy="873125"/>
          </a:xfrm>
          <a:prstGeom prst="can">
            <a:avLst>
              <a:gd name="adj" fmla="val 50000"/>
            </a:avLst>
          </a:prstGeom>
          <a:solidFill>
            <a:schemeClr val="bg1">
              <a:alpha val="50000"/>
            </a:schemeClr>
          </a:solidFill>
          <a:ln w="19050">
            <a:solidFill>
              <a:schemeClr val="bg1">
                <a:lumMod val="65000"/>
              </a:schemeClr>
            </a:solidFill>
            <a:prstDash val="solid"/>
            <a:round/>
            <a:headEnd/>
            <a:tailEnd/>
          </a:ln>
        </p:spPr>
        <p:txBody>
          <a:bodyPr/>
          <a:lstStyle/>
          <a:p>
            <a:pPr>
              <a:defRPr/>
            </a:pPr>
            <a:endParaRPr lang="en-US">
              <a:latin typeface="Arial" pitchFamily="34" charset="0"/>
              <a:cs typeface="Arial" pitchFamily="34" charset="0"/>
            </a:endParaRPr>
          </a:p>
        </p:txBody>
      </p:sp>
      <p:sp>
        <p:nvSpPr>
          <p:cNvPr id="76" name="Can 75"/>
          <p:cNvSpPr/>
          <p:nvPr/>
        </p:nvSpPr>
        <p:spPr bwMode="auto">
          <a:xfrm>
            <a:off x="2165350" y="3095625"/>
            <a:ext cx="1352550" cy="871538"/>
          </a:xfrm>
          <a:prstGeom prst="can">
            <a:avLst>
              <a:gd name="adj" fmla="val 50000"/>
            </a:avLst>
          </a:prstGeom>
          <a:solidFill>
            <a:srgbClr val="FFFFFF">
              <a:alpha val="20000"/>
            </a:srgbClr>
          </a:solidFill>
          <a:ln w="19050">
            <a:solidFill>
              <a:schemeClr val="bg1">
                <a:lumMod val="65000"/>
              </a:schemeClr>
            </a:solidFill>
            <a:prstDash val="sysDot"/>
            <a:round/>
            <a:headEnd/>
            <a:tailEnd/>
          </a:ln>
        </p:spPr>
        <p:txBody>
          <a:bodyPr/>
          <a:lstStyle/>
          <a:p>
            <a:pPr>
              <a:defRPr/>
            </a:pPr>
            <a:endParaRPr lang="en-US">
              <a:latin typeface="Arial" pitchFamily="34" charset="0"/>
              <a:cs typeface="Arial" pitchFamily="34" charset="0"/>
            </a:endParaRPr>
          </a:p>
        </p:txBody>
      </p:sp>
      <p:grpSp>
        <p:nvGrpSpPr>
          <p:cNvPr id="7" name="Group 82"/>
          <p:cNvGrpSpPr>
            <a:grpSpLocks/>
          </p:cNvGrpSpPr>
          <p:nvPr/>
        </p:nvGrpSpPr>
        <p:grpSpPr bwMode="auto">
          <a:xfrm>
            <a:off x="6915150" y="3319463"/>
            <a:ext cx="598488" cy="444500"/>
            <a:chOff x="3074148" y="2099734"/>
            <a:chExt cx="598578" cy="443656"/>
          </a:xfrm>
        </p:grpSpPr>
        <p:sp>
          <p:nvSpPr>
            <p:cNvPr id="450586" name="Oval 128"/>
            <p:cNvSpPr>
              <a:spLocks noChangeArrowheads="1"/>
            </p:cNvSpPr>
            <p:nvPr/>
          </p:nvSpPr>
          <p:spPr bwMode="auto">
            <a:xfrm>
              <a:off x="3074148" y="2319736"/>
              <a:ext cx="598578" cy="223654"/>
            </a:xfrm>
            <a:prstGeom prst="ellipse">
              <a:avLst/>
            </a:prstGeom>
            <a:solidFill>
              <a:srgbClr val="333333"/>
            </a:solidFill>
            <a:ln w="19050">
              <a:solidFill>
                <a:srgbClr val="333333"/>
              </a:solidFill>
              <a:round/>
              <a:headEnd/>
              <a:tailEnd/>
            </a:ln>
          </p:spPr>
          <p:txBody>
            <a:bodyPr/>
            <a:lstStyle/>
            <a:p>
              <a:endParaRPr lang="en-GB"/>
            </a:p>
          </p:txBody>
        </p:sp>
        <p:sp>
          <p:nvSpPr>
            <p:cNvPr id="450587" name="Rectangle 129"/>
            <p:cNvSpPr>
              <a:spLocks noChangeArrowheads="1"/>
            </p:cNvSpPr>
            <p:nvPr/>
          </p:nvSpPr>
          <p:spPr bwMode="auto">
            <a:xfrm>
              <a:off x="3074148" y="2211215"/>
              <a:ext cx="598578" cy="224378"/>
            </a:xfrm>
            <a:prstGeom prst="rect">
              <a:avLst/>
            </a:prstGeom>
            <a:solidFill>
              <a:srgbClr val="333333"/>
            </a:solidFill>
            <a:ln w="19050">
              <a:solidFill>
                <a:srgbClr val="333333"/>
              </a:solidFill>
              <a:round/>
              <a:headEnd/>
              <a:tailEnd/>
            </a:ln>
          </p:spPr>
          <p:txBody>
            <a:bodyPr/>
            <a:lstStyle/>
            <a:p>
              <a:endParaRPr lang="en-GB"/>
            </a:p>
          </p:txBody>
        </p:sp>
        <p:sp>
          <p:nvSpPr>
            <p:cNvPr id="450588" name="Oval 130"/>
            <p:cNvSpPr>
              <a:spLocks noChangeArrowheads="1"/>
            </p:cNvSpPr>
            <p:nvPr/>
          </p:nvSpPr>
          <p:spPr bwMode="auto">
            <a:xfrm>
              <a:off x="3074148" y="2099734"/>
              <a:ext cx="598578" cy="223654"/>
            </a:xfrm>
            <a:prstGeom prst="ellipse">
              <a:avLst/>
            </a:prstGeom>
            <a:solidFill>
              <a:srgbClr val="333333"/>
            </a:solidFill>
            <a:ln w="19050">
              <a:solidFill>
                <a:srgbClr val="333333"/>
              </a:solidFill>
              <a:round/>
              <a:headEnd/>
              <a:tailEnd/>
            </a:ln>
          </p:spPr>
          <p:txBody>
            <a:bodyPr/>
            <a:lstStyle/>
            <a:p>
              <a:endParaRPr lang="en-GB"/>
            </a:p>
          </p:txBody>
        </p:sp>
        <p:sp>
          <p:nvSpPr>
            <p:cNvPr id="450589" name="Oval 131"/>
            <p:cNvSpPr>
              <a:spLocks noChangeArrowheads="1"/>
            </p:cNvSpPr>
            <p:nvPr/>
          </p:nvSpPr>
          <p:spPr bwMode="auto">
            <a:xfrm>
              <a:off x="3074148" y="2319736"/>
              <a:ext cx="598578" cy="223654"/>
            </a:xfrm>
            <a:prstGeom prst="ellipse">
              <a:avLst/>
            </a:prstGeom>
            <a:gradFill rotWithShape="0">
              <a:gsLst>
                <a:gs pos="0">
                  <a:srgbClr val="678BA8"/>
                </a:gs>
                <a:gs pos="50000">
                  <a:srgbClr val="ADC0CF"/>
                </a:gs>
                <a:gs pos="100000">
                  <a:srgbClr val="678BA8"/>
                </a:gs>
              </a:gsLst>
              <a:lin ang="0" scaled="1"/>
            </a:gradFill>
            <a:ln w="9525">
              <a:noFill/>
              <a:round/>
              <a:headEnd/>
              <a:tailEnd/>
            </a:ln>
          </p:spPr>
          <p:txBody>
            <a:bodyPr/>
            <a:lstStyle/>
            <a:p>
              <a:endParaRPr lang="en-GB"/>
            </a:p>
          </p:txBody>
        </p:sp>
        <p:sp>
          <p:nvSpPr>
            <p:cNvPr id="450590" name="Rectangle 132"/>
            <p:cNvSpPr>
              <a:spLocks noChangeArrowheads="1"/>
            </p:cNvSpPr>
            <p:nvPr/>
          </p:nvSpPr>
          <p:spPr bwMode="auto">
            <a:xfrm>
              <a:off x="3074148" y="2211215"/>
              <a:ext cx="598578" cy="224378"/>
            </a:xfrm>
            <a:prstGeom prst="rect">
              <a:avLst/>
            </a:prstGeom>
            <a:gradFill rotWithShape="0">
              <a:gsLst>
                <a:gs pos="0">
                  <a:srgbClr val="678BA8"/>
                </a:gs>
                <a:gs pos="50000">
                  <a:srgbClr val="ADC0CF"/>
                </a:gs>
                <a:gs pos="100000">
                  <a:srgbClr val="678BA8"/>
                </a:gs>
              </a:gsLst>
              <a:lin ang="0" scaled="1"/>
            </a:gradFill>
            <a:ln w="9525">
              <a:noFill/>
              <a:round/>
              <a:headEnd/>
              <a:tailEnd/>
            </a:ln>
          </p:spPr>
          <p:txBody>
            <a:bodyPr/>
            <a:lstStyle/>
            <a:p>
              <a:endParaRPr lang="en-GB"/>
            </a:p>
          </p:txBody>
        </p:sp>
        <p:sp>
          <p:nvSpPr>
            <p:cNvPr id="450591" name="Oval 133"/>
            <p:cNvSpPr>
              <a:spLocks noChangeArrowheads="1"/>
            </p:cNvSpPr>
            <p:nvPr/>
          </p:nvSpPr>
          <p:spPr bwMode="auto">
            <a:xfrm>
              <a:off x="3074148" y="2099734"/>
              <a:ext cx="598578" cy="223654"/>
            </a:xfrm>
            <a:prstGeom prst="ellipse">
              <a:avLst/>
            </a:prstGeom>
            <a:solidFill>
              <a:srgbClr val="AFC2D1"/>
            </a:solidFill>
            <a:ln w="9525">
              <a:noFill/>
              <a:round/>
              <a:headEnd/>
              <a:tailEnd/>
            </a:ln>
          </p:spPr>
          <p:txBody>
            <a:bodyPr/>
            <a:lstStyle/>
            <a:p>
              <a:endParaRPr lang="en-GB"/>
            </a:p>
          </p:txBody>
        </p:sp>
      </p:grpSp>
      <p:sp>
        <p:nvSpPr>
          <p:cNvPr id="135" name="Text Box 70"/>
          <p:cNvSpPr txBox="1">
            <a:spLocks noChangeArrowheads="1"/>
          </p:cNvSpPr>
          <p:nvPr/>
        </p:nvSpPr>
        <p:spPr bwMode="auto">
          <a:xfrm>
            <a:off x="4713288" y="1590675"/>
            <a:ext cx="4084637" cy="336550"/>
          </a:xfrm>
          <a:prstGeom prst="rect">
            <a:avLst/>
          </a:prstGeom>
          <a:noFill/>
          <a:ln w="12700" algn="ctr">
            <a:noFill/>
            <a:miter lim="800000"/>
            <a:headEnd/>
            <a:tailEnd/>
          </a:ln>
        </p:spPr>
        <p:txBody>
          <a:bodyPr>
            <a:spAutoFit/>
          </a:bodyPr>
          <a:lstStyle/>
          <a:p>
            <a:pPr algn="ctr">
              <a:spcBef>
                <a:spcPct val="50000"/>
              </a:spcBef>
            </a:pPr>
            <a:r>
              <a:rPr lang="ru-RU" sz="1600"/>
              <a:t>После возврата дисковых ресурсов</a:t>
            </a:r>
            <a:endParaRPr lang="en-US" sz="1600"/>
          </a:p>
        </p:txBody>
      </p:sp>
      <p:sp>
        <p:nvSpPr>
          <p:cNvPr id="450572" name="TextBox 135"/>
          <p:cNvSpPr txBox="1">
            <a:spLocks noChangeArrowheads="1"/>
          </p:cNvSpPr>
          <p:nvPr/>
        </p:nvSpPr>
        <p:spPr bwMode="auto">
          <a:xfrm>
            <a:off x="331788" y="1590675"/>
            <a:ext cx="4083050" cy="336550"/>
          </a:xfrm>
          <a:prstGeom prst="rect">
            <a:avLst/>
          </a:prstGeom>
          <a:noFill/>
          <a:ln w="9525">
            <a:noFill/>
            <a:miter lim="800000"/>
            <a:headEnd/>
            <a:tailEnd/>
          </a:ln>
        </p:spPr>
        <p:txBody>
          <a:bodyPr>
            <a:spAutoFit/>
          </a:bodyPr>
          <a:lstStyle/>
          <a:p>
            <a:pPr algn="ctr"/>
            <a:r>
              <a:rPr lang="ru-RU" sz="1600"/>
              <a:t>До</a:t>
            </a:r>
            <a:r>
              <a:rPr lang="en-US" sz="1600"/>
              <a:t> </a:t>
            </a:r>
            <a:r>
              <a:rPr lang="ru-RU" sz="1600"/>
              <a:t>возврата дисковых ресурсов </a:t>
            </a:r>
            <a:endParaRPr lang="en-US" sz="1600"/>
          </a:p>
        </p:txBody>
      </p:sp>
      <p:sp>
        <p:nvSpPr>
          <p:cNvPr id="450573" name="Text Box 6"/>
          <p:cNvSpPr txBox="1">
            <a:spLocks noChangeArrowheads="1"/>
          </p:cNvSpPr>
          <p:nvPr/>
        </p:nvSpPr>
        <p:spPr bwMode="auto">
          <a:xfrm>
            <a:off x="598488" y="2312988"/>
            <a:ext cx="1414462" cy="517525"/>
          </a:xfrm>
          <a:prstGeom prst="rect">
            <a:avLst/>
          </a:prstGeom>
          <a:noFill/>
          <a:ln w="12700" algn="ctr">
            <a:noFill/>
            <a:miter lim="800000"/>
            <a:headEnd/>
            <a:tailEnd/>
          </a:ln>
        </p:spPr>
        <p:txBody>
          <a:bodyPr anchor="ctr">
            <a:spAutoFit/>
          </a:bodyPr>
          <a:lstStyle/>
          <a:p>
            <a:pPr algn="r"/>
            <a:r>
              <a:rPr lang="en-US" sz="1400" b="1"/>
              <a:t>File System </a:t>
            </a:r>
            <a:r>
              <a:rPr lang="ru-RU" sz="1400" b="1"/>
              <a:t>на </a:t>
            </a:r>
            <a:r>
              <a:rPr lang="en-US" sz="1400" b="1"/>
              <a:t>LUN</a:t>
            </a:r>
          </a:p>
        </p:txBody>
      </p:sp>
      <p:sp>
        <p:nvSpPr>
          <p:cNvPr id="450574" name="Text Box 21"/>
          <p:cNvSpPr txBox="1">
            <a:spLocks noChangeArrowheads="1"/>
          </p:cNvSpPr>
          <p:nvPr/>
        </p:nvSpPr>
        <p:spPr bwMode="auto">
          <a:xfrm>
            <a:off x="252413" y="3333750"/>
            <a:ext cx="1760537" cy="487363"/>
          </a:xfrm>
          <a:prstGeom prst="rect">
            <a:avLst/>
          </a:prstGeom>
          <a:noFill/>
          <a:ln w="12700" algn="ctr">
            <a:noFill/>
            <a:miter lim="800000"/>
            <a:headEnd/>
            <a:tailEnd/>
          </a:ln>
        </p:spPr>
        <p:txBody>
          <a:bodyPr anchor="ctr">
            <a:spAutoFit/>
          </a:bodyPr>
          <a:lstStyle/>
          <a:p>
            <a:pPr algn="r"/>
            <a:r>
              <a:rPr lang="ru-RU" sz="1200" b="1"/>
              <a:t>Предоставленные ресурсы СХД</a:t>
            </a:r>
            <a:r>
              <a:rPr lang="ru-RU" sz="1400" b="1"/>
              <a:t> </a:t>
            </a:r>
            <a:r>
              <a:rPr lang="en-US" sz="1400" b="1"/>
              <a:t> </a:t>
            </a:r>
          </a:p>
        </p:txBody>
      </p:sp>
      <p:grpSp>
        <p:nvGrpSpPr>
          <p:cNvPr id="8" name="Group 82"/>
          <p:cNvGrpSpPr>
            <a:grpSpLocks/>
          </p:cNvGrpSpPr>
          <p:nvPr/>
        </p:nvGrpSpPr>
        <p:grpSpPr bwMode="auto">
          <a:xfrm>
            <a:off x="6915150" y="2335213"/>
            <a:ext cx="598488" cy="442912"/>
            <a:chOff x="3074148" y="2099734"/>
            <a:chExt cx="598578" cy="443656"/>
          </a:xfrm>
        </p:grpSpPr>
        <p:sp>
          <p:nvSpPr>
            <p:cNvPr id="450580" name="Oval 148"/>
            <p:cNvSpPr>
              <a:spLocks noChangeArrowheads="1"/>
            </p:cNvSpPr>
            <p:nvPr/>
          </p:nvSpPr>
          <p:spPr bwMode="auto">
            <a:xfrm>
              <a:off x="3074148" y="2319736"/>
              <a:ext cx="598578" cy="223654"/>
            </a:xfrm>
            <a:prstGeom prst="ellipse">
              <a:avLst/>
            </a:prstGeom>
            <a:solidFill>
              <a:srgbClr val="333333"/>
            </a:solidFill>
            <a:ln w="19050">
              <a:solidFill>
                <a:srgbClr val="333333"/>
              </a:solidFill>
              <a:round/>
              <a:headEnd/>
              <a:tailEnd/>
            </a:ln>
          </p:spPr>
          <p:txBody>
            <a:bodyPr/>
            <a:lstStyle/>
            <a:p>
              <a:endParaRPr lang="en-GB"/>
            </a:p>
          </p:txBody>
        </p:sp>
        <p:sp>
          <p:nvSpPr>
            <p:cNvPr id="450581" name="Rectangle 149"/>
            <p:cNvSpPr>
              <a:spLocks noChangeArrowheads="1"/>
            </p:cNvSpPr>
            <p:nvPr/>
          </p:nvSpPr>
          <p:spPr bwMode="auto">
            <a:xfrm>
              <a:off x="3074148" y="2211215"/>
              <a:ext cx="598578" cy="224378"/>
            </a:xfrm>
            <a:prstGeom prst="rect">
              <a:avLst/>
            </a:prstGeom>
            <a:solidFill>
              <a:srgbClr val="333333"/>
            </a:solidFill>
            <a:ln w="19050">
              <a:solidFill>
                <a:srgbClr val="333333"/>
              </a:solidFill>
              <a:round/>
              <a:headEnd/>
              <a:tailEnd/>
            </a:ln>
          </p:spPr>
          <p:txBody>
            <a:bodyPr/>
            <a:lstStyle/>
            <a:p>
              <a:endParaRPr lang="en-GB"/>
            </a:p>
          </p:txBody>
        </p:sp>
        <p:sp>
          <p:nvSpPr>
            <p:cNvPr id="450582" name="Oval 150"/>
            <p:cNvSpPr>
              <a:spLocks noChangeArrowheads="1"/>
            </p:cNvSpPr>
            <p:nvPr/>
          </p:nvSpPr>
          <p:spPr bwMode="auto">
            <a:xfrm>
              <a:off x="3074148" y="2099734"/>
              <a:ext cx="598578" cy="223654"/>
            </a:xfrm>
            <a:prstGeom prst="ellipse">
              <a:avLst/>
            </a:prstGeom>
            <a:solidFill>
              <a:srgbClr val="333333"/>
            </a:solidFill>
            <a:ln w="19050">
              <a:solidFill>
                <a:srgbClr val="333333"/>
              </a:solidFill>
              <a:round/>
              <a:headEnd/>
              <a:tailEnd/>
            </a:ln>
          </p:spPr>
          <p:txBody>
            <a:bodyPr/>
            <a:lstStyle/>
            <a:p>
              <a:endParaRPr lang="en-GB"/>
            </a:p>
          </p:txBody>
        </p:sp>
        <p:sp>
          <p:nvSpPr>
            <p:cNvPr id="450583" name="Oval 151"/>
            <p:cNvSpPr>
              <a:spLocks noChangeArrowheads="1"/>
            </p:cNvSpPr>
            <p:nvPr/>
          </p:nvSpPr>
          <p:spPr bwMode="auto">
            <a:xfrm>
              <a:off x="3074148" y="2319736"/>
              <a:ext cx="598578" cy="223654"/>
            </a:xfrm>
            <a:prstGeom prst="ellipse">
              <a:avLst/>
            </a:prstGeom>
            <a:gradFill rotWithShape="0">
              <a:gsLst>
                <a:gs pos="0">
                  <a:srgbClr val="FAA700"/>
                </a:gs>
                <a:gs pos="50000">
                  <a:srgbClr val="FFE38B"/>
                </a:gs>
                <a:gs pos="100000">
                  <a:srgbClr val="FAA700"/>
                </a:gs>
              </a:gsLst>
              <a:lin ang="0" scaled="1"/>
            </a:gradFill>
            <a:ln w="9525">
              <a:noFill/>
              <a:round/>
              <a:headEnd/>
              <a:tailEnd/>
            </a:ln>
          </p:spPr>
          <p:txBody>
            <a:bodyPr/>
            <a:lstStyle/>
            <a:p>
              <a:endParaRPr lang="en-GB"/>
            </a:p>
          </p:txBody>
        </p:sp>
        <p:sp>
          <p:nvSpPr>
            <p:cNvPr id="450584" name="Rectangle 152"/>
            <p:cNvSpPr>
              <a:spLocks noChangeArrowheads="1"/>
            </p:cNvSpPr>
            <p:nvPr/>
          </p:nvSpPr>
          <p:spPr bwMode="auto">
            <a:xfrm>
              <a:off x="3074148" y="2211215"/>
              <a:ext cx="598578" cy="224378"/>
            </a:xfrm>
            <a:prstGeom prst="rect">
              <a:avLst/>
            </a:prstGeom>
            <a:gradFill rotWithShape="0">
              <a:gsLst>
                <a:gs pos="0">
                  <a:srgbClr val="FAA700"/>
                </a:gs>
                <a:gs pos="50000">
                  <a:srgbClr val="FFE38B"/>
                </a:gs>
                <a:gs pos="100000">
                  <a:srgbClr val="FAA700"/>
                </a:gs>
              </a:gsLst>
              <a:lin ang="0" scaled="1"/>
            </a:gradFill>
            <a:ln w="9525">
              <a:noFill/>
              <a:round/>
              <a:headEnd/>
              <a:tailEnd/>
            </a:ln>
          </p:spPr>
          <p:txBody>
            <a:bodyPr/>
            <a:lstStyle/>
            <a:p>
              <a:endParaRPr lang="en-GB"/>
            </a:p>
          </p:txBody>
        </p:sp>
        <p:sp>
          <p:nvSpPr>
            <p:cNvPr id="450585" name="Oval 153"/>
            <p:cNvSpPr>
              <a:spLocks noChangeArrowheads="1"/>
            </p:cNvSpPr>
            <p:nvPr/>
          </p:nvSpPr>
          <p:spPr bwMode="auto">
            <a:xfrm>
              <a:off x="3074148" y="2099734"/>
              <a:ext cx="598578" cy="223654"/>
            </a:xfrm>
            <a:prstGeom prst="ellipse">
              <a:avLst/>
            </a:prstGeom>
            <a:solidFill>
              <a:srgbClr val="FFD581"/>
            </a:solidFill>
            <a:ln w="9525">
              <a:noFill/>
              <a:round/>
              <a:headEnd/>
              <a:tailEnd/>
            </a:ln>
          </p:spPr>
          <p:txBody>
            <a:bodyPr/>
            <a:lstStyle/>
            <a:p>
              <a:endParaRPr lang="en-GB"/>
            </a:p>
          </p:txBody>
        </p:sp>
      </p:grpSp>
      <p:sp>
        <p:nvSpPr>
          <p:cNvPr id="155" name="Can 154"/>
          <p:cNvSpPr/>
          <p:nvPr/>
        </p:nvSpPr>
        <p:spPr bwMode="auto">
          <a:xfrm>
            <a:off x="6537325" y="2093913"/>
            <a:ext cx="1352550" cy="873125"/>
          </a:xfrm>
          <a:prstGeom prst="can">
            <a:avLst>
              <a:gd name="adj" fmla="val 50000"/>
            </a:avLst>
          </a:prstGeom>
          <a:solidFill>
            <a:schemeClr val="bg1">
              <a:alpha val="50000"/>
            </a:schemeClr>
          </a:solidFill>
          <a:ln w="19050">
            <a:solidFill>
              <a:schemeClr val="bg1">
                <a:lumMod val="65000"/>
              </a:schemeClr>
            </a:solidFill>
            <a:prstDash val="solid"/>
            <a:round/>
            <a:headEnd/>
            <a:tailEnd/>
          </a:ln>
        </p:spPr>
        <p:txBody>
          <a:bodyPr/>
          <a:lstStyle/>
          <a:p>
            <a:pPr>
              <a:defRPr/>
            </a:pPr>
            <a:endParaRPr lang="en-US">
              <a:latin typeface="Arial" pitchFamily="34" charset="0"/>
              <a:cs typeface="Arial" pitchFamily="34" charset="0"/>
            </a:endParaRPr>
          </a:p>
        </p:txBody>
      </p:sp>
      <p:sp>
        <p:nvSpPr>
          <p:cNvPr id="156" name="Can 155"/>
          <p:cNvSpPr/>
          <p:nvPr/>
        </p:nvSpPr>
        <p:spPr bwMode="auto">
          <a:xfrm>
            <a:off x="6537325" y="3095625"/>
            <a:ext cx="1352550" cy="871538"/>
          </a:xfrm>
          <a:prstGeom prst="can">
            <a:avLst>
              <a:gd name="adj" fmla="val 50000"/>
            </a:avLst>
          </a:prstGeom>
          <a:solidFill>
            <a:srgbClr val="FFFFFF">
              <a:alpha val="20000"/>
            </a:srgbClr>
          </a:solidFill>
          <a:ln w="19050">
            <a:solidFill>
              <a:schemeClr val="bg1">
                <a:lumMod val="65000"/>
              </a:schemeClr>
            </a:solidFill>
            <a:prstDash val="sysDot"/>
            <a:round/>
            <a:headEnd/>
            <a:tailEnd/>
          </a:ln>
        </p:spPr>
        <p:txBody>
          <a:bodyPr/>
          <a:lstStyle/>
          <a:p>
            <a:pPr>
              <a:defRPr/>
            </a:pPr>
            <a:endParaRPr lang="en-US">
              <a:latin typeface="Arial" pitchFamily="34" charset="0"/>
              <a:cs typeface="Arial" pitchFamily="34" charset="0"/>
            </a:endParaRPr>
          </a:p>
        </p:txBody>
      </p:sp>
      <p:sp>
        <p:nvSpPr>
          <p:cNvPr id="157" name="Text Box 6"/>
          <p:cNvSpPr txBox="1">
            <a:spLocks noChangeArrowheads="1"/>
          </p:cNvSpPr>
          <p:nvPr/>
        </p:nvSpPr>
        <p:spPr bwMode="auto">
          <a:xfrm>
            <a:off x="4970463" y="2312988"/>
            <a:ext cx="1414462" cy="517525"/>
          </a:xfrm>
          <a:prstGeom prst="rect">
            <a:avLst/>
          </a:prstGeom>
          <a:noFill/>
          <a:ln w="12700" algn="ctr">
            <a:noFill/>
            <a:miter lim="800000"/>
            <a:headEnd/>
            <a:tailEnd/>
          </a:ln>
        </p:spPr>
        <p:txBody>
          <a:bodyPr anchor="ctr">
            <a:spAutoFit/>
          </a:bodyPr>
          <a:lstStyle/>
          <a:p>
            <a:pPr algn="r"/>
            <a:r>
              <a:rPr lang="en-US" sz="1400" b="1"/>
              <a:t>File System на LUN</a:t>
            </a:r>
          </a:p>
        </p:txBody>
      </p:sp>
      <p:sp>
        <p:nvSpPr>
          <p:cNvPr id="158" name="Text Box 21"/>
          <p:cNvSpPr txBox="1">
            <a:spLocks noChangeArrowheads="1"/>
          </p:cNvSpPr>
          <p:nvPr/>
        </p:nvSpPr>
        <p:spPr bwMode="auto">
          <a:xfrm>
            <a:off x="4713288" y="3349625"/>
            <a:ext cx="1824037" cy="457200"/>
          </a:xfrm>
          <a:prstGeom prst="rect">
            <a:avLst/>
          </a:prstGeom>
          <a:noFill/>
          <a:ln w="12700" algn="ctr">
            <a:noFill/>
            <a:miter lim="800000"/>
            <a:headEnd/>
            <a:tailEnd/>
          </a:ln>
        </p:spPr>
        <p:txBody>
          <a:bodyPr anchor="ctr">
            <a:spAutoFit/>
          </a:bodyPr>
          <a:lstStyle/>
          <a:p>
            <a:pPr algn="r"/>
            <a:r>
              <a:rPr lang="ru-RU" sz="1200" b="1"/>
              <a:t>Предоставленные ресурсы СХД</a:t>
            </a:r>
            <a:endParaRPr lang="en-US" sz="1200" b="1"/>
          </a:p>
        </p:txBody>
      </p:sp>
    </p:spTree>
  </p:cSld>
  <p:clrMapOvr>
    <a:masterClrMapping/>
  </p:clrMapOvr>
  <p:transition>
    <p:wipe dir="r"/>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35" grpId="0"/>
      <p:bldP spid="155" grpId="0" animBg="1"/>
      <p:bldP spid="156" grpId="0" animBg="1"/>
      <p:bldP spid="157" grpId="0"/>
      <p:bldP spid="1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609" name="Picture 88" descr="server.gif"/>
          <p:cNvPicPr>
            <a:picLocks noChangeAspect="1"/>
          </p:cNvPicPr>
          <p:nvPr/>
        </p:nvPicPr>
        <p:blipFill>
          <a:blip r:embed="rId3">
            <a:lum bright="18000" contrast="-68000"/>
          </a:blip>
          <a:srcRect/>
          <a:stretch>
            <a:fillRect/>
          </a:stretch>
        </p:blipFill>
        <p:spPr bwMode="auto">
          <a:xfrm>
            <a:off x="3124200" y="1717675"/>
            <a:ext cx="369888" cy="492125"/>
          </a:xfrm>
          <a:prstGeom prst="rect">
            <a:avLst/>
          </a:prstGeom>
          <a:noFill/>
          <a:ln w="9525">
            <a:noFill/>
            <a:miter lim="800000"/>
            <a:headEnd/>
            <a:tailEnd/>
          </a:ln>
        </p:spPr>
      </p:pic>
      <p:pic>
        <p:nvPicPr>
          <p:cNvPr id="452610" name="Picture 88" descr="server.gif"/>
          <p:cNvPicPr>
            <a:picLocks noChangeAspect="1"/>
          </p:cNvPicPr>
          <p:nvPr/>
        </p:nvPicPr>
        <p:blipFill>
          <a:blip r:embed="rId3">
            <a:lum bright="18000" contrast="-68000"/>
          </a:blip>
          <a:srcRect/>
          <a:stretch>
            <a:fillRect/>
          </a:stretch>
        </p:blipFill>
        <p:spPr bwMode="auto">
          <a:xfrm>
            <a:off x="2525713" y="1717675"/>
            <a:ext cx="369887" cy="492125"/>
          </a:xfrm>
          <a:prstGeom prst="rect">
            <a:avLst/>
          </a:prstGeom>
          <a:noFill/>
          <a:ln w="9525">
            <a:noFill/>
            <a:miter lim="800000"/>
            <a:headEnd/>
            <a:tailEnd/>
          </a:ln>
        </p:spPr>
      </p:pic>
      <p:pic>
        <p:nvPicPr>
          <p:cNvPr id="452611" name="Picture 88" descr="server.gif"/>
          <p:cNvPicPr>
            <a:picLocks noChangeAspect="1"/>
          </p:cNvPicPr>
          <p:nvPr/>
        </p:nvPicPr>
        <p:blipFill>
          <a:blip r:embed="rId3">
            <a:lum bright="18000" contrast="-68000"/>
          </a:blip>
          <a:srcRect/>
          <a:stretch>
            <a:fillRect/>
          </a:stretch>
        </p:blipFill>
        <p:spPr bwMode="auto">
          <a:xfrm>
            <a:off x="1905000" y="1717675"/>
            <a:ext cx="369888" cy="492125"/>
          </a:xfrm>
          <a:prstGeom prst="rect">
            <a:avLst/>
          </a:prstGeom>
          <a:noFill/>
          <a:ln w="9525">
            <a:noFill/>
            <a:miter lim="800000"/>
            <a:headEnd/>
            <a:tailEnd/>
          </a:ln>
        </p:spPr>
      </p:pic>
      <p:pic>
        <p:nvPicPr>
          <p:cNvPr id="452612" name="Picture 88" descr="server.gif"/>
          <p:cNvPicPr>
            <a:picLocks noChangeAspect="1"/>
          </p:cNvPicPr>
          <p:nvPr/>
        </p:nvPicPr>
        <p:blipFill>
          <a:blip r:embed="rId3">
            <a:lum bright="18000" contrast="-68000"/>
          </a:blip>
          <a:srcRect/>
          <a:stretch>
            <a:fillRect/>
          </a:stretch>
        </p:blipFill>
        <p:spPr bwMode="auto">
          <a:xfrm>
            <a:off x="1295400" y="1717675"/>
            <a:ext cx="369888" cy="492125"/>
          </a:xfrm>
          <a:prstGeom prst="rect">
            <a:avLst/>
          </a:prstGeom>
          <a:noFill/>
          <a:ln w="9525">
            <a:noFill/>
            <a:miter lim="800000"/>
            <a:headEnd/>
            <a:tailEnd/>
          </a:ln>
        </p:spPr>
      </p:pic>
      <p:sp>
        <p:nvSpPr>
          <p:cNvPr id="452613" name="Content Placeholder 150"/>
          <p:cNvSpPr>
            <a:spLocks noGrp="1"/>
          </p:cNvSpPr>
          <p:nvPr>
            <p:ph sz="half" idx="4294967295"/>
          </p:nvPr>
        </p:nvSpPr>
        <p:spPr>
          <a:xfrm>
            <a:off x="228600" y="3451225"/>
            <a:ext cx="4267200" cy="2689225"/>
          </a:xfrm>
        </p:spPr>
        <p:txBody>
          <a:bodyPr/>
          <a:lstStyle/>
          <a:p>
            <a:pPr eaLnBrk="1" hangingPunct="1"/>
            <a:r>
              <a:rPr lang="ru-RU" sz="1600" b="1" smtClean="0"/>
              <a:t>Проблема</a:t>
            </a:r>
            <a:r>
              <a:rPr lang="en-US" sz="1600" b="1" smtClean="0"/>
              <a:t>: </a:t>
            </a:r>
            <a:r>
              <a:rPr lang="ru-RU" sz="1600" b="1" smtClean="0"/>
              <a:t>Нужны дисковые ресурсы для</a:t>
            </a:r>
            <a:r>
              <a:rPr lang="en-US" sz="1600" b="1" smtClean="0"/>
              <a:t> </a:t>
            </a:r>
            <a:r>
              <a:rPr lang="ru-RU" sz="1600" b="1" smtClean="0"/>
              <a:t>серверов </a:t>
            </a:r>
            <a:r>
              <a:rPr lang="en-US" sz="1600" b="1" smtClean="0"/>
              <a:t>1 &amp; 2</a:t>
            </a:r>
          </a:p>
          <a:p>
            <a:pPr marL="457200" lvl="1" indent="-223838" eaLnBrk="1" hangingPunct="1"/>
            <a:r>
              <a:rPr lang="ru-RU" sz="1400" smtClean="0"/>
              <a:t>Они есть на</a:t>
            </a:r>
            <a:r>
              <a:rPr lang="en-US" sz="1400" smtClean="0"/>
              <a:t> 3 &amp; 4, </a:t>
            </a:r>
            <a:r>
              <a:rPr lang="ru-RU" sz="1400" smtClean="0"/>
              <a:t>но недоступны</a:t>
            </a:r>
            <a:r>
              <a:rPr lang="en-US" sz="1400" smtClean="0"/>
              <a:t> </a:t>
            </a:r>
            <a:r>
              <a:rPr lang="ru-RU" sz="1400" smtClean="0"/>
              <a:t>для</a:t>
            </a:r>
            <a:r>
              <a:rPr lang="en-US" sz="1400" smtClean="0"/>
              <a:t> 1 &amp; 2 = </a:t>
            </a:r>
            <a:r>
              <a:rPr lang="ru-RU" sz="1400" smtClean="0"/>
              <a:t>новое приобретение</a:t>
            </a:r>
            <a:endParaRPr lang="en-US" sz="1400" smtClean="0"/>
          </a:p>
          <a:p>
            <a:pPr marL="457200" lvl="1" indent="-223838" eaLnBrk="1" hangingPunct="1"/>
            <a:r>
              <a:rPr lang="ru-RU" sz="1400" smtClean="0"/>
              <a:t>4 резервных сервера</a:t>
            </a:r>
            <a:r>
              <a:rPr lang="en-US" sz="1400" smtClean="0"/>
              <a:t> = </a:t>
            </a:r>
            <a:r>
              <a:rPr lang="ru-RU" sz="1400" smtClean="0"/>
              <a:t>дополнительные расходы и низкая утилизация</a:t>
            </a:r>
            <a:endParaRPr lang="en-US" sz="1400" smtClean="0"/>
          </a:p>
        </p:txBody>
      </p:sp>
      <p:sp>
        <p:nvSpPr>
          <p:cNvPr id="452614" name="Title 1"/>
          <p:cNvSpPr>
            <a:spLocks noGrp="1"/>
          </p:cNvSpPr>
          <p:nvPr>
            <p:ph type="title" idx="4294967295"/>
          </p:nvPr>
        </p:nvSpPr>
        <p:spPr/>
        <p:txBody>
          <a:bodyPr anchor="ctr"/>
          <a:lstStyle/>
          <a:p>
            <a:pPr eaLnBrk="1" hangingPunct="1"/>
            <a:r>
              <a:rPr lang="en-US" sz="2400" smtClean="0"/>
              <a:t>SF Cluster File</a:t>
            </a:r>
            <a:r>
              <a:rPr lang="ru-RU" sz="2400" smtClean="0"/>
              <a:t> </a:t>
            </a:r>
            <a:r>
              <a:rPr lang="en-US" sz="2400" smtClean="0"/>
              <a:t>System </a:t>
            </a:r>
            <a:r>
              <a:rPr lang="ru-RU" sz="2400" smtClean="0"/>
              <a:t>(</a:t>
            </a:r>
            <a:r>
              <a:rPr lang="en-US" sz="2400" smtClean="0"/>
              <a:t>CFS) – </a:t>
            </a:r>
            <a:br>
              <a:rPr lang="en-US" sz="2400" smtClean="0"/>
            </a:br>
            <a:r>
              <a:rPr lang="ru-RU" sz="2000" smtClean="0"/>
              <a:t>одновременное использование ресурсов СХД</a:t>
            </a:r>
            <a:endParaRPr lang="en-US" sz="2000" smtClean="0"/>
          </a:p>
        </p:txBody>
      </p:sp>
      <p:sp>
        <p:nvSpPr>
          <p:cNvPr id="452615" name="Slide Number Placeholder 2"/>
          <p:cNvSpPr txBox="1">
            <a:spLocks noGrp="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algn="ctr" eaLnBrk="0" hangingPunct="0"/>
            <a:fld id="{4F096AF8-7D92-46A4-A3B9-C8EE161911EC}" type="slidenum">
              <a:rPr lang="en-US" sz="1000" b="1">
                <a:solidFill>
                  <a:srgbClr val="333333"/>
                </a:solidFill>
              </a:rPr>
              <a:pPr algn="ctr" eaLnBrk="0" hangingPunct="0"/>
              <a:t>18</a:t>
            </a:fld>
            <a:endParaRPr lang="en-US" sz="1000" b="1">
              <a:solidFill>
                <a:srgbClr val="333333"/>
              </a:solidFill>
            </a:endParaRPr>
          </a:p>
        </p:txBody>
      </p:sp>
      <p:grpSp>
        <p:nvGrpSpPr>
          <p:cNvPr id="452616" name="Group 184"/>
          <p:cNvGrpSpPr>
            <a:grpSpLocks/>
          </p:cNvGrpSpPr>
          <p:nvPr/>
        </p:nvGrpSpPr>
        <p:grpSpPr bwMode="auto">
          <a:xfrm>
            <a:off x="1117600" y="1219200"/>
            <a:ext cx="2516188" cy="1860550"/>
            <a:chOff x="701675" y="1600200"/>
            <a:chExt cx="2516188" cy="1860550"/>
          </a:xfrm>
        </p:grpSpPr>
        <p:grpSp>
          <p:nvGrpSpPr>
            <p:cNvPr id="452664" name="Group 176"/>
            <p:cNvGrpSpPr>
              <a:grpSpLocks/>
            </p:cNvGrpSpPr>
            <p:nvPr/>
          </p:nvGrpSpPr>
          <p:grpSpPr bwMode="auto">
            <a:xfrm>
              <a:off x="701675" y="1600200"/>
              <a:ext cx="2516188" cy="366712"/>
              <a:chOff x="3252" y="2484"/>
              <a:chExt cx="1957" cy="231"/>
            </a:xfrm>
          </p:grpSpPr>
          <p:sp>
            <p:nvSpPr>
              <p:cNvPr id="5" name="Rectangle 4"/>
              <p:cNvSpPr/>
              <p:nvPr/>
            </p:nvSpPr>
            <p:spPr bwMode="auto">
              <a:xfrm>
                <a:off x="3252" y="2484"/>
                <a:ext cx="1934" cy="231"/>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solidFill>
                    <a:schemeClr val="tx1"/>
                  </a:solidFill>
                </a:endParaRPr>
              </a:p>
            </p:txBody>
          </p:sp>
          <p:sp>
            <p:nvSpPr>
              <p:cNvPr id="452695" name="TextBox 134"/>
              <p:cNvSpPr txBox="1">
                <a:spLocks noChangeArrowheads="1"/>
              </p:cNvSpPr>
              <p:nvPr/>
            </p:nvSpPr>
            <p:spPr bwMode="auto">
              <a:xfrm>
                <a:off x="3255" y="2487"/>
                <a:ext cx="1954" cy="213"/>
              </a:xfrm>
              <a:prstGeom prst="rect">
                <a:avLst/>
              </a:prstGeom>
              <a:noFill/>
              <a:ln w="9525">
                <a:noFill/>
                <a:miter lim="800000"/>
                <a:headEnd/>
                <a:tailEnd/>
              </a:ln>
            </p:spPr>
            <p:txBody>
              <a:bodyPr>
                <a:spAutoFit/>
              </a:bodyPr>
              <a:lstStyle/>
              <a:p>
                <a:pPr algn="ctr"/>
                <a:r>
                  <a:rPr lang="ru-RU" sz="1600"/>
                  <a:t>СИТУАЦИЯ</a:t>
                </a:r>
                <a:endParaRPr lang="en-US" sz="1600"/>
              </a:p>
            </p:txBody>
          </p:sp>
        </p:grpSp>
        <p:grpSp>
          <p:nvGrpSpPr>
            <p:cNvPr id="452665" name="Group 85"/>
            <p:cNvGrpSpPr>
              <a:grpSpLocks/>
            </p:cNvGrpSpPr>
            <p:nvPr/>
          </p:nvGrpSpPr>
          <p:grpSpPr bwMode="auto">
            <a:xfrm>
              <a:off x="727075" y="2197100"/>
              <a:ext cx="2383760" cy="1263650"/>
              <a:chOff x="727075" y="2197100"/>
              <a:chExt cx="2383760" cy="1263650"/>
            </a:xfrm>
          </p:grpSpPr>
          <p:pic>
            <p:nvPicPr>
              <p:cNvPr id="452666" name="Picture 88" descr="server.gif"/>
              <p:cNvPicPr>
                <a:picLocks noChangeAspect="1"/>
              </p:cNvPicPr>
              <p:nvPr/>
            </p:nvPicPr>
            <p:blipFill>
              <a:blip r:embed="rId3"/>
              <a:srcRect/>
              <a:stretch>
                <a:fillRect/>
              </a:stretch>
            </p:blipFill>
            <p:spPr bwMode="auto">
              <a:xfrm>
                <a:off x="785813" y="2197100"/>
                <a:ext cx="369888" cy="492125"/>
              </a:xfrm>
              <a:prstGeom prst="rect">
                <a:avLst/>
              </a:prstGeom>
              <a:noFill/>
              <a:ln w="9525">
                <a:noFill/>
                <a:miter lim="800000"/>
                <a:headEnd/>
                <a:tailEnd/>
              </a:ln>
            </p:spPr>
          </p:pic>
          <p:pic>
            <p:nvPicPr>
              <p:cNvPr id="452667" name="Picture 89" descr="server.gif"/>
              <p:cNvPicPr>
                <a:picLocks noChangeAspect="1"/>
              </p:cNvPicPr>
              <p:nvPr/>
            </p:nvPicPr>
            <p:blipFill>
              <a:blip r:embed="rId3"/>
              <a:srcRect/>
              <a:stretch>
                <a:fillRect/>
              </a:stretch>
            </p:blipFill>
            <p:spPr bwMode="auto">
              <a:xfrm>
                <a:off x="1419225" y="2197100"/>
                <a:ext cx="369888" cy="492125"/>
              </a:xfrm>
              <a:prstGeom prst="rect">
                <a:avLst/>
              </a:prstGeom>
              <a:noFill/>
              <a:ln w="9525">
                <a:noFill/>
                <a:miter lim="800000"/>
                <a:headEnd/>
                <a:tailEnd/>
              </a:ln>
            </p:spPr>
          </p:pic>
          <p:pic>
            <p:nvPicPr>
              <p:cNvPr id="452668" name="Picture 90" descr="server.gif"/>
              <p:cNvPicPr>
                <a:picLocks noChangeAspect="1"/>
              </p:cNvPicPr>
              <p:nvPr/>
            </p:nvPicPr>
            <p:blipFill>
              <a:blip r:embed="rId3"/>
              <a:srcRect/>
              <a:stretch>
                <a:fillRect/>
              </a:stretch>
            </p:blipFill>
            <p:spPr bwMode="auto">
              <a:xfrm>
                <a:off x="2028825" y="2197100"/>
                <a:ext cx="369888" cy="492125"/>
              </a:xfrm>
              <a:prstGeom prst="rect">
                <a:avLst/>
              </a:prstGeom>
              <a:noFill/>
              <a:ln w="9525">
                <a:noFill/>
                <a:miter lim="800000"/>
                <a:headEnd/>
                <a:tailEnd/>
              </a:ln>
            </p:spPr>
          </p:pic>
          <p:pic>
            <p:nvPicPr>
              <p:cNvPr id="452669" name="Picture 91" descr="server.gif"/>
              <p:cNvPicPr>
                <a:picLocks noChangeAspect="1"/>
              </p:cNvPicPr>
              <p:nvPr/>
            </p:nvPicPr>
            <p:blipFill>
              <a:blip r:embed="rId3"/>
              <a:srcRect/>
              <a:stretch>
                <a:fillRect/>
              </a:stretch>
            </p:blipFill>
            <p:spPr bwMode="auto">
              <a:xfrm>
                <a:off x="2619375" y="2197100"/>
                <a:ext cx="371475" cy="492125"/>
              </a:xfrm>
              <a:prstGeom prst="rect">
                <a:avLst/>
              </a:prstGeom>
              <a:noFill/>
              <a:ln w="9525">
                <a:noFill/>
                <a:miter lim="800000"/>
                <a:headEnd/>
                <a:tailEnd/>
              </a:ln>
            </p:spPr>
          </p:pic>
          <p:sp>
            <p:nvSpPr>
              <p:cNvPr id="17" name="Rounded Rectangle 92"/>
              <p:cNvSpPr/>
              <p:nvPr/>
            </p:nvSpPr>
            <p:spPr bwMode="auto">
              <a:xfrm>
                <a:off x="785813" y="2398713"/>
                <a:ext cx="420687" cy="149225"/>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1100">
                  <a:solidFill>
                    <a:schemeClr val="tx1"/>
                  </a:solidFill>
                  <a:cs typeface="Arial" charset="0"/>
                </a:endParaRPr>
              </a:p>
            </p:txBody>
          </p:sp>
          <p:sp>
            <p:nvSpPr>
              <p:cNvPr id="452671" name="TextBox 93"/>
              <p:cNvSpPr txBox="1">
                <a:spLocks noChangeAspect="1" noChangeArrowheads="1"/>
              </p:cNvSpPr>
              <p:nvPr/>
            </p:nvSpPr>
            <p:spPr bwMode="auto">
              <a:xfrm>
                <a:off x="727075" y="2347912"/>
                <a:ext cx="577402" cy="261610"/>
              </a:xfrm>
              <a:prstGeom prst="rect">
                <a:avLst/>
              </a:prstGeom>
              <a:noFill/>
              <a:ln w="9525">
                <a:noFill/>
                <a:miter lim="800000"/>
                <a:headEnd/>
                <a:tailEnd/>
              </a:ln>
            </p:spPr>
            <p:txBody>
              <a:bodyPr wrap="none">
                <a:spAutoFit/>
              </a:bodyPr>
              <a:lstStyle/>
              <a:p>
                <a:pPr algn="ctr"/>
                <a:r>
                  <a:rPr lang="en-US" sz="1100" b="1"/>
                  <a:t>ORA1</a:t>
                </a:r>
              </a:p>
            </p:txBody>
          </p:sp>
          <p:sp>
            <p:nvSpPr>
              <p:cNvPr id="19" name="Rounded Rectangle 18"/>
              <p:cNvSpPr/>
              <p:nvPr/>
            </p:nvSpPr>
            <p:spPr bwMode="auto">
              <a:xfrm>
                <a:off x="1344613" y="2401888"/>
                <a:ext cx="546100" cy="14605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1100">
                  <a:solidFill>
                    <a:schemeClr val="tx1"/>
                  </a:solidFill>
                  <a:cs typeface="Arial" charset="0"/>
                </a:endParaRPr>
              </a:p>
            </p:txBody>
          </p:sp>
          <p:sp>
            <p:nvSpPr>
              <p:cNvPr id="452673" name="TextBox 95"/>
              <p:cNvSpPr txBox="1">
                <a:spLocks noChangeAspect="1" noChangeArrowheads="1"/>
              </p:cNvSpPr>
              <p:nvPr/>
            </p:nvSpPr>
            <p:spPr bwMode="auto">
              <a:xfrm>
                <a:off x="1203325" y="2347912"/>
                <a:ext cx="860425" cy="260350"/>
              </a:xfrm>
              <a:prstGeom prst="rect">
                <a:avLst/>
              </a:prstGeom>
              <a:noFill/>
              <a:ln w="9525">
                <a:noFill/>
                <a:miter lim="800000"/>
                <a:headEnd/>
                <a:tailEnd/>
              </a:ln>
            </p:spPr>
            <p:txBody>
              <a:bodyPr>
                <a:spAutoFit/>
              </a:bodyPr>
              <a:lstStyle/>
              <a:p>
                <a:pPr algn="ctr"/>
                <a:r>
                  <a:rPr lang="en-US" sz="1100" b="1"/>
                  <a:t>ORA2</a:t>
                </a:r>
              </a:p>
            </p:txBody>
          </p:sp>
          <p:sp>
            <p:nvSpPr>
              <p:cNvPr id="21" name="Rounded Rectangle 20"/>
              <p:cNvSpPr/>
              <p:nvPr/>
            </p:nvSpPr>
            <p:spPr bwMode="auto">
              <a:xfrm>
                <a:off x="2012950" y="2405063"/>
                <a:ext cx="419100" cy="14605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1100">
                  <a:solidFill>
                    <a:schemeClr val="tx1"/>
                  </a:solidFill>
                  <a:cs typeface="Arial" charset="0"/>
                </a:endParaRPr>
              </a:p>
            </p:txBody>
          </p:sp>
          <p:sp>
            <p:nvSpPr>
              <p:cNvPr id="452675" name="TextBox 97"/>
              <p:cNvSpPr txBox="1">
                <a:spLocks noChangeAspect="1" noChangeArrowheads="1"/>
              </p:cNvSpPr>
              <p:nvPr/>
            </p:nvSpPr>
            <p:spPr bwMode="auto">
              <a:xfrm>
                <a:off x="1946275" y="2347912"/>
                <a:ext cx="554960" cy="261610"/>
              </a:xfrm>
              <a:prstGeom prst="rect">
                <a:avLst/>
              </a:prstGeom>
              <a:noFill/>
              <a:ln w="9525">
                <a:noFill/>
                <a:miter lim="800000"/>
                <a:headEnd/>
                <a:tailEnd/>
              </a:ln>
            </p:spPr>
            <p:txBody>
              <a:bodyPr wrap="none">
                <a:spAutoFit/>
              </a:bodyPr>
              <a:lstStyle/>
              <a:p>
                <a:pPr algn="ctr"/>
                <a:r>
                  <a:rPr lang="en-US" sz="1100" b="1"/>
                  <a:t>SYB1</a:t>
                </a:r>
              </a:p>
            </p:txBody>
          </p:sp>
          <p:sp>
            <p:nvSpPr>
              <p:cNvPr id="23" name="Rounded Rectangle 22"/>
              <p:cNvSpPr/>
              <p:nvPr/>
            </p:nvSpPr>
            <p:spPr bwMode="auto">
              <a:xfrm>
                <a:off x="2608263" y="2398713"/>
                <a:ext cx="419100" cy="149225"/>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1100">
                  <a:solidFill>
                    <a:schemeClr val="tx1"/>
                  </a:solidFill>
                  <a:cs typeface="Arial" charset="0"/>
                </a:endParaRPr>
              </a:p>
            </p:txBody>
          </p:sp>
          <p:sp>
            <p:nvSpPr>
              <p:cNvPr id="452677" name="TextBox 101"/>
              <p:cNvSpPr txBox="1">
                <a:spLocks noChangeAspect="1" noChangeArrowheads="1"/>
              </p:cNvSpPr>
              <p:nvPr/>
            </p:nvSpPr>
            <p:spPr bwMode="auto">
              <a:xfrm>
                <a:off x="2555875" y="2347912"/>
                <a:ext cx="554960" cy="261610"/>
              </a:xfrm>
              <a:prstGeom prst="rect">
                <a:avLst/>
              </a:prstGeom>
              <a:noFill/>
              <a:ln w="9525">
                <a:noFill/>
                <a:miter lim="800000"/>
                <a:headEnd/>
                <a:tailEnd/>
              </a:ln>
            </p:spPr>
            <p:txBody>
              <a:bodyPr wrap="none">
                <a:spAutoFit/>
              </a:bodyPr>
              <a:lstStyle/>
              <a:p>
                <a:pPr algn="ctr"/>
                <a:r>
                  <a:rPr lang="en-US" sz="1100" b="1"/>
                  <a:t>SYB2</a:t>
                </a:r>
              </a:p>
            </p:txBody>
          </p:sp>
          <p:grpSp>
            <p:nvGrpSpPr>
              <p:cNvPr id="452678" name="Group 75"/>
              <p:cNvGrpSpPr>
                <a:grpSpLocks/>
              </p:cNvGrpSpPr>
              <p:nvPr/>
            </p:nvGrpSpPr>
            <p:grpSpPr bwMode="auto">
              <a:xfrm>
                <a:off x="828675" y="2689224"/>
                <a:ext cx="328613" cy="771526"/>
                <a:chOff x="533400" y="4829174"/>
                <a:chExt cx="328613" cy="771526"/>
              </a:xfrm>
            </p:grpSpPr>
            <p:cxnSp>
              <p:nvCxnSpPr>
                <p:cNvPr id="452691" name="Straight Connector 77"/>
                <p:cNvCxnSpPr>
                  <a:cxnSpLocks noChangeAspect="1" noChangeShapeType="1"/>
                  <a:endCxn id="452692" idx="1"/>
                </p:cNvCxnSpPr>
                <p:nvPr/>
              </p:nvCxnSpPr>
              <p:spPr bwMode="auto">
                <a:xfrm rot="16200000" flipH="1">
                  <a:off x="529432" y="4975224"/>
                  <a:ext cx="314325" cy="22225"/>
                </a:xfrm>
                <a:prstGeom prst="line">
                  <a:avLst/>
                </a:prstGeom>
                <a:noFill/>
                <a:ln w="28575" algn="ctr">
                  <a:solidFill>
                    <a:srgbClr val="C00000"/>
                  </a:solidFill>
                  <a:round/>
                  <a:headEnd/>
                  <a:tailEnd/>
                </a:ln>
              </p:spPr>
            </p:cxnSp>
            <p:sp>
              <p:nvSpPr>
                <p:cNvPr id="452692" name="Can 87"/>
                <p:cNvSpPr>
                  <a:spLocks noChangeAspect="1" noChangeArrowheads="1"/>
                </p:cNvSpPr>
                <p:nvPr/>
              </p:nvSpPr>
              <p:spPr bwMode="auto">
                <a:xfrm>
                  <a:off x="533400" y="5143500"/>
                  <a:ext cx="328613" cy="120650"/>
                </a:xfrm>
                <a:prstGeom prst="can">
                  <a:avLst>
                    <a:gd name="adj" fmla="val 24282"/>
                  </a:avLst>
                </a:prstGeom>
                <a:solidFill>
                  <a:schemeClr val="bg1"/>
                </a:solidFill>
                <a:ln w="12700" algn="ctr">
                  <a:solidFill>
                    <a:schemeClr val="tx1"/>
                  </a:solidFill>
                  <a:round/>
                  <a:headEnd/>
                  <a:tailEnd/>
                </a:ln>
              </p:spPr>
              <p:txBody>
                <a:bodyPr anchor="ctr"/>
                <a:lstStyle/>
                <a:p>
                  <a:pPr algn="ctr"/>
                  <a:endParaRPr lang="fr-FR" sz="1100"/>
                </a:p>
              </p:txBody>
            </p:sp>
            <p:sp>
              <p:nvSpPr>
                <p:cNvPr id="452693" name="Can 87"/>
                <p:cNvSpPr>
                  <a:spLocks noChangeAspect="1" noChangeArrowheads="1"/>
                </p:cNvSpPr>
                <p:nvPr/>
              </p:nvSpPr>
              <p:spPr bwMode="auto">
                <a:xfrm>
                  <a:off x="533400" y="5187950"/>
                  <a:ext cx="328613" cy="412750"/>
                </a:xfrm>
                <a:prstGeom prst="can">
                  <a:avLst>
                    <a:gd name="adj" fmla="val 24283"/>
                  </a:avLst>
                </a:prstGeom>
                <a:solidFill>
                  <a:srgbClr val="FF0000"/>
                </a:solidFill>
                <a:ln w="12700" algn="ctr">
                  <a:solidFill>
                    <a:schemeClr val="tx1"/>
                  </a:solidFill>
                  <a:round/>
                  <a:headEnd/>
                  <a:tailEnd/>
                </a:ln>
              </p:spPr>
              <p:txBody>
                <a:bodyPr anchor="ctr"/>
                <a:lstStyle/>
                <a:p>
                  <a:pPr algn="ctr"/>
                  <a:endParaRPr lang="fr-FR" sz="1100"/>
                </a:p>
              </p:txBody>
            </p:sp>
          </p:grpSp>
          <p:grpSp>
            <p:nvGrpSpPr>
              <p:cNvPr id="452679" name="Group 69"/>
              <p:cNvGrpSpPr>
                <a:grpSpLocks/>
              </p:cNvGrpSpPr>
              <p:nvPr/>
            </p:nvGrpSpPr>
            <p:grpSpPr bwMode="auto">
              <a:xfrm>
                <a:off x="2709862" y="2689224"/>
                <a:ext cx="328613" cy="733426"/>
                <a:chOff x="2414587" y="4914900"/>
                <a:chExt cx="328613" cy="733426"/>
              </a:xfrm>
            </p:grpSpPr>
            <p:cxnSp>
              <p:nvCxnSpPr>
                <p:cNvPr id="452688" name="Straight Connector 77"/>
                <p:cNvCxnSpPr>
                  <a:cxnSpLocks noChangeAspect="1" noChangeShapeType="1"/>
                  <a:endCxn id="452689" idx="1"/>
                </p:cNvCxnSpPr>
                <p:nvPr/>
              </p:nvCxnSpPr>
              <p:spPr bwMode="auto">
                <a:xfrm rot="16200000" flipH="1">
                  <a:off x="2406254" y="5018485"/>
                  <a:ext cx="276225" cy="69056"/>
                </a:xfrm>
                <a:prstGeom prst="line">
                  <a:avLst/>
                </a:prstGeom>
                <a:noFill/>
                <a:ln w="28575" algn="ctr">
                  <a:solidFill>
                    <a:srgbClr val="C00000"/>
                  </a:solidFill>
                  <a:round/>
                  <a:headEnd/>
                  <a:tailEnd/>
                </a:ln>
              </p:spPr>
            </p:cxnSp>
            <p:sp>
              <p:nvSpPr>
                <p:cNvPr id="452689" name="Can 87"/>
                <p:cNvSpPr>
                  <a:spLocks noChangeAspect="1" noChangeArrowheads="1"/>
                </p:cNvSpPr>
                <p:nvPr/>
              </p:nvSpPr>
              <p:spPr bwMode="auto">
                <a:xfrm>
                  <a:off x="2414587" y="5191126"/>
                  <a:ext cx="328613" cy="266700"/>
                </a:xfrm>
                <a:prstGeom prst="can">
                  <a:avLst>
                    <a:gd name="adj" fmla="val 24282"/>
                  </a:avLst>
                </a:prstGeom>
                <a:solidFill>
                  <a:schemeClr val="bg1"/>
                </a:solidFill>
                <a:ln w="12700" algn="ctr">
                  <a:solidFill>
                    <a:schemeClr val="tx1"/>
                  </a:solidFill>
                  <a:round/>
                  <a:headEnd/>
                  <a:tailEnd/>
                </a:ln>
              </p:spPr>
              <p:txBody>
                <a:bodyPr anchor="ctr"/>
                <a:lstStyle/>
                <a:p>
                  <a:pPr algn="ctr"/>
                  <a:endParaRPr lang="fr-FR" sz="1100"/>
                </a:p>
              </p:txBody>
            </p:sp>
            <p:sp>
              <p:nvSpPr>
                <p:cNvPr id="452690" name="Can 87"/>
                <p:cNvSpPr>
                  <a:spLocks noChangeAspect="1" noChangeArrowheads="1"/>
                </p:cNvSpPr>
                <p:nvPr/>
              </p:nvSpPr>
              <p:spPr bwMode="auto">
                <a:xfrm>
                  <a:off x="2414587" y="5381626"/>
                  <a:ext cx="328613" cy="266700"/>
                </a:xfrm>
                <a:prstGeom prst="can">
                  <a:avLst>
                    <a:gd name="adj" fmla="val 24282"/>
                  </a:avLst>
                </a:prstGeom>
                <a:solidFill>
                  <a:srgbClr val="FFC000"/>
                </a:solidFill>
                <a:ln w="12700" algn="ctr">
                  <a:solidFill>
                    <a:schemeClr val="tx1"/>
                  </a:solidFill>
                  <a:round/>
                  <a:headEnd/>
                  <a:tailEnd/>
                </a:ln>
              </p:spPr>
              <p:txBody>
                <a:bodyPr anchor="ctr"/>
                <a:lstStyle/>
                <a:p>
                  <a:pPr algn="ctr"/>
                  <a:endParaRPr lang="fr-FR" sz="1100"/>
                </a:p>
              </p:txBody>
            </p:sp>
          </p:grpSp>
          <p:grpSp>
            <p:nvGrpSpPr>
              <p:cNvPr id="452680" name="Group 71"/>
              <p:cNvGrpSpPr>
                <a:grpSpLocks/>
              </p:cNvGrpSpPr>
              <p:nvPr/>
            </p:nvGrpSpPr>
            <p:grpSpPr bwMode="auto">
              <a:xfrm>
                <a:off x="2082799" y="2689224"/>
                <a:ext cx="328613" cy="746126"/>
                <a:chOff x="2414587" y="4914900"/>
                <a:chExt cx="328613" cy="746126"/>
              </a:xfrm>
            </p:grpSpPr>
            <p:cxnSp>
              <p:nvCxnSpPr>
                <p:cNvPr id="452685" name="Straight Connector 77"/>
                <p:cNvCxnSpPr>
                  <a:cxnSpLocks noChangeAspect="1" noChangeShapeType="1"/>
                  <a:endCxn id="452686" idx="1"/>
                </p:cNvCxnSpPr>
                <p:nvPr/>
              </p:nvCxnSpPr>
              <p:spPr bwMode="auto">
                <a:xfrm rot="16200000" flipH="1">
                  <a:off x="2424113" y="5036344"/>
                  <a:ext cx="276225" cy="33337"/>
                </a:xfrm>
                <a:prstGeom prst="line">
                  <a:avLst/>
                </a:prstGeom>
                <a:noFill/>
                <a:ln w="28575" algn="ctr">
                  <a:solidFill>
                    <a:srgbClr val="C00000"/>
                  </a:solidFill>
                  <a:round/>
                  <a:headEnd/>
                  <a:tailEnd/>
                </a:ln>
              </p:spPr>
            </p:cxnSp>
            <p:sp>
              <p:nvSpPr>
                <p:cNvPr id="452686" name="Can 87"/>
                <p:cNvSpPr>
                  <a:spLocks noChangeAspect="1" noChangeArrowheads="1"/>
                </p:cNvSpPr>
                <p:nvPr/>
              </p:nvSpPr>
              <p:spPr bwMode="auto">
                <a:xfrm>
                  <a:off x="2414587" y="5191126"/>
                  <a:ext cx="328613" cy="266700"/>
                </a:xfrm>
                <a:prstGeom prst="can">
                  <a:avLst>
                    <a:gd name="adj" fmla="val 24282"/>
                  </a:avLst>
                </a:prstGeom>
                <a:solidFill>
                  <a:schemeClr val="bg1"/>
                </a:solidFill>
                <a:ln w="12700" algn="ctr">
                  <a:solidFill>
                    <a:schemeClr val="tx1"/>
                  </a:solidFill>
                  <a:round/>
                  <a:headEnd/>
                  <a:tailEnd/>
                </a:ln>
              </p:spPr>
              <p:txBody>
                <a:bodyPr anchor="ctr"/>
                <a:lstStyle/>
                <a:p>
                  <a:pPr algn="ctr"/>
                  <a:endParaRPr lang="fr-FR" sz="1100"/>
                </a:p>
              </p:txBody>
            </p:sp>
            <p:sp>
              <p:nvSpPr>
                <p:cNvPr id="452687" name="Can 87"/>
                <p:cNvSpPr>
                  <a:spLocks noChangeAspect="1" noChangeArrowheads="1"/>
                </p:cNvSpPr>
                <p:nvPr/>
              </p:nvSpPr>
              <p:spPr bwMode="auto">
                <a:xfrm>
                  <a:off x="2414587" y="5394326"/>
                  <a:ext cx="328613" cy="266700"/>
                </a:xfrm>
                <a:prstGeom prst="can">
                  <a:avLst>
                    <a:gd name="adj" fmla="val 24282"/>
                  </a:avLst>
                </a:prstGeom>
                <a:solidFill>
                  <a:srgbClr val="FFC000"/>
                </a:solidFill>
                <a:ln w="12700" algn="ctr">
                  <a:solidFill>
                    <a:schemeClr val="tx1"/>
                  </a:solidFill>
                  <a:round/>
                  <a:headEnd/>
                  <a:tailEnd/>
                </a:ln>
              </p:spPr>
              <p:txBody>
                <a:bodyPr anchor="ctr"/>
                <a:lstStyle/>
                <a:p>
                  <a:pPr algn="ctr"/>
                  <a:endParaRPr lang="fr-FR" sz="1100"/>
                </a:p>
              </p:txBody>
            </p:sp>
          </p:grpSp>
          <p:grpSp>
            <p:nvGrpSpPr>
              <p:cNvPr id="452681" name="Group 77"/>
              <p:cNvGrpSpPr>
                <a:grpSpLocks/>
              </p:cNvGrpSpPr>
              <p:nvPr/>
            </p:nvGrpSpPr>
            <p:grpSpPr bwMode="auto">
              <a:xfrm>
                <a:off x="1455737" y="2689224"/>
                <a:ext cx="328613" cy="746126"/>
                <a:chOff x="2414587" y="4914900"/>
                <a:chExt cx="328613" cy="746126"/>
              </a:xfrm>
            </p:grpSpPr>
            <p:cxnSp>
              <p:nvCxnSpPr>
                <p:cNvPr id="452682" name="Straight Connector 77"/>
                <p:cNvCxnSpPr>
                  <a:cxnSpLocks noChangeAspect="1" noChangeShapeType="1"/>
                  <a:endCxn id="452683" idx="1"/>
                </p:cNvCxnSpPr>
                <p:nvPr/>
              </p:nvCxnSpPr>
              <p:spPr bwMode="auto">
                <a:xfrm rot="16200000" flipH="1">
                  <a:off x="2429669" y="5048250"/>
                  <a:ext cx="282575" cy="15875"/>
                </a:xfrm>
                <a:prstGeom prst="line">
                  <a:avLst/>
                </a:prstGeom>
                <a:noFill/>
                <a:ln w="28575" algn="ctr">
                  <a:solidFill>
                    <a:srgbClr val="C00000"/>
                  </a:solidFill>
                  <a:round/>
                  <a:headEnd/>
                  <a:tailEnd/>
                </a:ln>
              </p:spPr>
            </p:cxnSp>
            <p:sp>
              <p:nvSpPr>
                <p:cNvPr id="452683" name="Can 87"/>
                <p:cNvSpPr>
                  <a:spLocks noChangeAspect="1" noChangeArrowheads="1"/>
                </p:cNvSpPr>
                <p:nvPr/>
              </p:nvSpPr>
              <p:spPr bwMode="auto">
                <a:xfrm>
                  <a:off x="2414587" y="5197476"/>
                  <a:ext cx="328613" cy="141644"/>
                </a:xfrm>
                <a:prstGeom prst="can">
                  <a:avLst>
                    <a:gd name="adj" fmla="val 24282"/>
                  </a:avLst>
                </a:prstGeom>
                <a:solidFill>
                  <a:schemeClr val="bg1"/>
                </a:solidFill>
                <a:ln w="12700" algn="ctr">
                  <a:solidFill>
                    <a:schemeClr val="tx1"/>
                  </a:solidFill>
                  <a:round/>
                  <a:headEnd/>
                  <a:tailEnd/>
                </a:ln>
              </p:spPr>
              <p:txBody>
                <a:bodyPr anchor="ctr"/>
                <a:lstStyle/>
                <a:p>
                  <a:pPr algn="ctr"/>
                  <a:endParaRPr lang="fr-FR" sz="1100"/>
                </a:p>
              </p:txBody>
            </p:sp>
            <p:sp>
              <p:nvSpPr>
                <p:cNvPr id="452684" name="Can 87"/>
                <p:cNvSpPr>
                  <a:spLocks noChangeAspect="1" noChangeArrowheads="1"/>
                </p:cNvSpPr>
                <p:nvPr/>
              </p:nvSpPr>
              <p:spPr bwMode="auto">
                <a:xfrm>
                  <a:off x="2414587" y="5252164"/>
                  <a:ext cx="328613" cy="408862"/>
                </a:xfrm>
                <a:prstGeom prst="can">
                  <a:avLst>
                    <a:gd name="adj" fmla="val 24279"/>
                  </a:avLst>
                </a:prstGeom>
                <a:solidFill>
                  <a:srgbClr val="FF0000"/>
                </a:solidFill>
                <a:ln w="12700" algn="ctr">
                  <a:solidFill>
                    <a:schemeClr val="tx1"/>
                  </a:solidFill>
                  <a:round/>
                  <a:headEnd/>
                  <a:tailEnd/>
                </a:ln>
              </p:spPr>
              <p:txBody>
                <a:bodyPr anchor="ctr"/>
                <a:lstStyle/>
                <a:p>
                  <a:pPr algn="ctr"/>
                  <a:endParaRPr lang="fr-FR" sz="1100"/>
                </a:p>
              </p:txBody>
            </p:sp>
          </p:grpSp>
        </p:grpSp>
      </p:grpSp>
      <p:sp>
        <p:nvSpPr>
          <p:cNvPr id="452617" name="Content Placeholder 150"/>
          <p:cNvSpPr txBox="1">
            <a:spLocks/>
          </p:cNvSpPr>
          <p:nvPr/>
        </p:nvSpPr>
        <p:spPr bwMode="auto">
          <a:xfrm>
            <a:off x="4648200" y="3429000"/>
            <a:ext cx="4267200" cy="2209800"/>
          </a:xfrm>
          <a:prstGeom prst="rect">
            <a:avLst/>
          </a:prstGeom>
          <a:noFill/>
          <a:ln w="9525">
            <a:noFill/>
            <a:miter lim="800000"/>
            <a:headEnd/>
            <a:tailEnd/>
          </a:ln>
        </p:spPr>
        <p:txBody>
          <a:bodyPr lIns="91419" tIns="45710" rIns="91419" bIns="45710"/>
          <a:lstStyle/>
          <a:p>
            <a:pPr marL="231775" indent="-231775">
              <a:lnSpc>
                <a:spcPct val="95000"/>
              </a:lnSpc>
              <a:spcAft>
                <a:spcPts val="1200"/>
              </a:spcAft>
              <a:buClr>
                <a:srgbClr val="678BA8"/>
              </a:buClr>
              <a:buFontTx/>
              <a:buChar char="•"/>
            </a:pPr>
            <a:r>
              <a:rPr lang="ru-RU" sz="1800"/>
              <a:t>Решение</a:t>
            </a:r>
            <a:r>
              <a:rPr lang="en-US" sz="1800"/>
              <a:t>: </a:t>
            </a:r>
            <a:r>
              <a:rPr lang="ru-RU" sz="1800"/>
              <a:t>Переход на </a:t>
            </a:r>
            <a:r>
              <a:rPr lang="en-US" sz="1800"/>
              <a:t>CFS </a:t>
            </a:r>
            <a:r>
              <a:rPr lang="ru-RU" sz="1800"/>
              <a:t>кластер</a:t>
            </a:r>
            <a:endParaRPr lang="en-US" sz="1800"/>
          </a:p>
          <a:p>
            <a:pPr marL="457200" lvl="1" indent="-223838">
              <a:lnSpc>
                <a:spcPct val="95000"/>
              </a:lnSpc>
              <a:spcAft>
                <a:spcPts val="1000"/>
              </a:spcAft>
              <a:buClr>
                <a:schemeClr val="folHlink"/>
              </a:buClr>
              <a:buFont typeface="Arial" charset="0"/>
              <a:buChar char="–"/>
            </a:pPr>
            <a:r>
              <a:rPr lang="ru-RU" sz="1400"/>
              <a:t>Пул </a:t>
            </a:r>
            <a:r>
              <a:rPr lang="en-US" sz="1400"/>
              <a:t>CFS </a:t>
            </a:r>
            <a:r>
              <a:rPr lang="ru-RU" sz="1400"/>
              <a:t>доступен всем приложениям и базам данных (БД)</a:t>
            </a:r>
            <a:endParaRPr lang="en-US" sz="1400"/>
          </a:p>
          <a:p>
            <a:pPr marL="457200" lvl="1" indent="-223838">
              <a:lnSpc>
                <a:spcPct val="95000"/>
              </a:lnSpc>
              <a:spcAft>
                <a:spcPts val="1000"/>
              </a:spcAft>
              <a:buClr>
                <a:schemeClr val="folHlink"/>
              </a:buClr>
              <a:buFont typeface="Arial" charset="0"/>
              <a:buChar char="–"/>
            </a:pPr>
            <a:r>
              <a:rPr lang="ru-RU" sz="1400"/>
              <a:t>Новые приложения и БД</a:t>
            </a:r>
            <a:r>
              <a:rPr lang="en-US" sz="1400"/>
              <a:t> </a:t>
            </a:r>
            <a:r>
              <a:rPr lang="ru-RU" sz="1400"/>
              <a:t>просто добавляются в кластер без выделения дополнительного дисковых ресурсов</a:t>
            </a:r>
            <a:endParaRPr lang="en-US" sz="1400"/>
          </a:p>
          <a:p>
            <a:pPr marL="457200" lvl="1" indent="-223838">
              <a:lnSpc>
                <a:spcPct val="95000"/>
              </a:lnSpc>
              <a:spcAft>
                <a:spcPts val="1000"/>
              </a:spcAft>
              <a:buClr>
                <a:schemeClr val="folHlink"/>
              </a:buClr>
              <a:buFont typeface="Arial" charset="0"/>
              <a:buChar char="–"/>
            </a:pPr>
            <a:r>
              <a:rPr lang="ru-RU" sz="1400"/>
              <a:t>Более быстрое переключение в кластере, централизованное управление </a:t>
            </a:r>
            <a:r>
              <a:rPr lang="en-US" sz="1400"/>
              <a:t>CFS</a:t>
            </a:r>
          </a:p>
        </p:txBody>
      </p:sp>
      <p:grpSp>
        <p:nvGrpSpPr>
          <p:cNvPr id="452618" name="Group 185"/>
          <p:cNvGrpSpPr>
            <a:grpSpLocks/>
          </p:cNvGrpSpPr>
          <p:nvPr/>
        </p:nvGrpSpPr>
        <p:grpSpPr bwMode="auto">
          <a:xfrm>
            <a:off x="5410200" y="1219200"/>
            <a:ext cx="3124200" cy="1752600"/>
            <a:chOff x="4804523" y="1600200"/>
            <a:chExt cx="3124245" cy="1752600"/>
          </a:xfrm>
        </p:grpSpPr>
        <p:grpSp>
          <p:nvGrpSpPr>
            <p:cNvPr id="452642" name="Group 176"/>
            <p:cNvGrpSpPr>
              <a:grpSpLocks/>
            </p:cNvGrpSpPr>
            <p:nvPr/>
          </p:nvGrpSpPr>
          <p:grpSpPr bwMode="auto">
            <a:xfrm>
              <a:off x="4804523" y="1600200"/>
              <a:ext cx="2819622" cy="366712"/>
              <a:chOff x="3118" y="2484"/>
              <a:chExt cx="2193" cy="231"/>
            </a:xfrm>
          </p:grpSpPr>
          <p:sp>
            <p:nvSpPr>
              <p:cNvPr id="118" name="Rectangle 117"/>
              <p:cNvSpPr/>
              <p:nvPr/>
            </p:nvSpPr>
            <p:spPr bwMode="auto">
              <a:xfrm>
                <a:off x="3177" y="2484"/>
                <a:ext cx="2073" cy="231"/>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solidFill>
                    <a:schemeClr val="tx1"/>
                  </a:solidFill>
                </a:endParaRPr>
              </a:p>
            </p:txBody>
          </p:sp>
          <p:sp>
            <p:nvSpPr>
              <p:cNvPr id="452663" name="TextBox 134"/>
              <p:cNvSpPr txBox="1">
                <a:spLocks noChangeArrowheads="1"/>
              </p:cNvSpPr>
              <p:nvPr/>
            </p:nvSpPr>
            <p:spPr bwMode="auto">
              <a:xfrm>
                <a:off x="3118" y="2487"/>
                <a:ext cx="2193" cy="213"/>
              </a:xfrm>
              <a:prstGeom prst="rect">
                <a:avLst/>
              </a:prstGeom>
              <a:noFill/>
              <a:ln w="9525">
                <a:noFill/>
                <a:miter lim="800000"/>
                <a:headEnd/>
                <a:tailEnd/>
              </a:ln>
            </p:spPr>
            <p:txBody>
              <a:bodyPr>
                <a:spAutoFit/>
              </a:bodyPr>
              <a:lstStyle/>
              <a:p>
                <a:pPr algn="ctr"/>
                <a:r>
                  <a:rPr lang="ru-RU" sz="1600"/>
                  <a:t>РЕШЕНИЕ</a:t>
                </a:r>
                <a:endParaRPr lang="en-US" sz="1600"/>
              </a:p>
            </p:txBody>
          </p:sp>
        </p:grpSp>
        <p:sp>
          <p:nvSpPr>
            <p:cNvPr id="121" name="Left-Right Arrow 70"/>
            <p:cNvSpPr/>
            <p:nvPr/>
          </p:nvSpPr>
          <p:spPr bwMode="auto">
            <a:xfrm>
              <a:off x="4888662" y="2151063"/>
              <a:ext cx="3040106" cy="596900"/>
            </a:xfrm>
            <a:prstGeom prst="lef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100">
                <a:solidFill>
                  <a:schemeClr val="tx1"/>
                </a:solidFill>
                <a:cs typeface="Arial" charset="0"/>
              </a:endParaRPr>
            </a:p>
          </p:txBody>
        </p:sp>
        <p:pic>
          <p:nvPicPr>
            <p:cNvPr id="452644" name="Picture 88" descr="server.gif"/>
            <p:cNvPicPr>
              <a:picLocks noChangeAspect="1"/>
            </p:cNvPicPr>
            <p:nvPr/>
          </p:nvPicPr>
          <p:blipFill>
            <a:blip r:embed="rId3"/>
            <a:srcRect/>
            <a:stretch>
              <a:fillRect/>
            </a:stretch>
          </p:blipFill>
          <p:spPr bwMode="auto">
            <a:xfrm>
              <a:off x="5060950" y="2197100"/>
              <a:ext cx="369888" cy="492125"/>
            </a:xfrm>
            <a:prstGeom prst="rect">
              <a:avLst/>
            </a:prstGeom>
            <a:noFill/>
            <a:ln w="9525">
              <a:noFill/>
              <a:miter lim="800000"/>
              <a:headEnd/>
              <a:tailEnd/>
            </a:ln>
          </p:spPr>
        </p:pic>
        <p:pic>
          <p:nvPicPr>
            <p:cNvPr id="452645" name="Picture 89" descr="server.gif"/>
            <p:cNvPicPr>
              <a:picLocks noChangeAspect="1"/>
            </p:cNvPicPr>
            <p:nvPr/>
          </p:nvPicPr>
          <p:blipFill>
            <a:blip r:embed="rId3"/>
            <a:srcRect/>
            <a:stretch>
              <a:fillRect/>
            </a:stretch>
          </p:blipFill>
          <p:spPr bwMode="auto">
            <a:xfrm>
              <a:off x="5694362" y="2197100"/>
              <a:ext cx="369888" cy="492125"/>
            </a:xfrm>
            <a:prstGeom prst="rect">
              <a:avLst/>
            </a:prstGeom>
            <a:noFill/>
            <a:ln w="9525">
              <a:noFill/>
              <a:miter lim="800000"/>
              <a:headEnd/>
              <a:tailEnd/>
            </a:ln>
          </p:spPr>
        </p:pic>
        <p:pic>
          <p:nvPicPr>
            <p:cNvPr id="452646" name="Picture 90" descr="server.gif"/>
            <p:cNvPicPr>
              <a:picLocks noChangeAspect="1"/>
            </p:cNvPicPr>
            <p:nvPr/>
          </p:nvPicPr>
          <p:blipFill>
            <a:blip r:embed="rId3"/>
            <a:srcRect/>
            <a:stretch>
              <a:fillRect/>
            </a:stretch>
          </p:blipFill>
          <p:spPr bwMode="auto">
            <a:xfrm>
              <a:off x="6303962" y="2197100"/>
              <a:ext cx="369888" cy="492125"/>
            </a:xfrm>
            <a:prstGeom prst="rect">
              <a:avLst/>
            </a:prstGeom>
            <a:noFill/>
            <a:ln w="9525">
              <a:noFill/>
              <a:miter lim="800000"/>
              <a:headEnd/>
              <a:tailEnd/>
            </a:ln>
          </p:spPr>
        </p:pic>
        <p:pic>
          <p:nvPicPr>
            <p:cNvPr id="452647" name="Picture 91" descr="server.gif"/>
            <p:cNvPicPr>
              <a:picLocks noChangeAspect="1"/>
            </p:cNvPicPr>
            <p:nvPr/>
          </p:nvPicPr>
          <p:blipFill>
            <a:blip r:embed="rId3"/>
            <a:srcRect/>
            <a:stretch>
              <a:fillRect/>
            </a:stretch>
          </p:blipFill>
          <p:spPr bwMode="auto">
            <a:xfrm>
              <a:off x="6894512" y="2197100"/>
              <a:ext cx="371475" cy="492125"/>
            </a:xfrm>
            <a:prstGeom prst="rect">
              <a:avLst/>
            </a:prstGeom>
            <a:noFill/>
            <a:ln w="9525">
              <a:noFill/>
              <a:miter lim="800000"/>
              <a:headEnd/>
              <a:tailEnd/>
            </a:ln>
          </p:spPr>
        </p:pic>
        <p:sp>
          <p:nvSpPr>
            <p:cNvPr id="126" name="Rounded Rectangle 92"/>
            <p:cNvSpPr/>
            <p:nvPr/>
          </p:nvSpPr>
          <p:spPr bwMode="auto">
            <a:xfrm>
              <a:off x="5061702" y="2398713"/>
              <a:ext cx="420694" cy="149225"/>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1100">
                <a:solidFill>
                  <a:schemeClr val="tx1"/>
                </a:solidFill>
                <a:cs typeface="Arial" charset="0"/>
              </a:endParaRPr>
            </a:p>
          </p:txBody>
        </p:sp>
        <p:sp>
          <p:nvSpPr>
            <p:cNvPr id="452649" name="TextBox 93"/>
            <p:cNvSpPr txBox="1">
              <a:spLocks noChangeAspect="1" noChangeArrowheads="1"/>
            </p:cNvSpPr>
            <p:nvPr/>
          </p:nvSpPr>
          <p:spPr bwMode="auto">
            <a:xfrm>
              <a:off x="4989166" y="2329190"/>
              <a:ext cx="577402" cy="261610"/>
            </a:xfrm>
            <a:prstGeom prst="rect">
              <a:avLst/>
            </a:prstGeom>
            <a:noFill/>
            <a:ln w="9525">
              <a:noFill/>
              <a:miter lim="800000"/>
              <a:headEnd/>
              <a:tailEnd/>
            </a:ln>
          </p:spPr>
          <p:txBody>
            <a:bodyPr wrap="none">
              <a:spAutoFit/>
            </a:bodyPr>
            <a:lstStyle/>
            <a:p>
              <a:pPr algn="ctr"/>
              <a:r>
                <a:rPr lang="en-US" sz="1100" b="1"/>
                <a:t>ORA1</a:t>
              </a:r>
            </a:p>
          </p:txBody>
        </p:sp>
        <p:sp>
          <p:nvSpPr>
            <p:cNvPr id="128" name="Rounded Rectangle 127"/>
            <p:cNvSpPr/>
            <p:nvPr/>
          </p:nvSpPr>
          <p:spPr bwMode="auto">
            <a:xfrm>
              <a:off x="5620510" y="2401888"/>
              <a:ext cx="546108" cy="14605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1100">
                <a:solidFill>
                  <a:schemeClr val="tx1"/>
                </a:solidFill>
                <a:cs typeface="Arial" charset="0"/>
              </a:endParaRPr>
            </a:p>
          </p:txBody>
        </p:sp>
        <p:sp>
          <p:nvSpPr>
            <p:cNvPr id="452651" name="TextBox 95"/>
            <p:cNvSpPr txBox="1">
              <a:spLocks noChangeAspect="1" noChangeArrowheads="1"/>
            </p:cNvSpPr>
            <p:nvPr/>
          </p:nvSpPr>
          <p:spPr bwMode="auto">
            <a:xfrm>
              <a:off x="5478462" y="2347912"/>
              <a:ext cx="860425" cy="260350"/>
            </a:xfrm>
            <a:prstGeom prst="rect">
              <a:avLst/>
            </a:prstGeom>
            <a:noFill/>
            <a:ln w="9525">
              <a:noFill/>
              <a:miter lim="800000"/>
              <a:headEnd/>
              <a:tailEnd/>
            </a:ln>
          </p:spPr>
          <p:txBody>
            <a:bodyPr>
              <a:spAutoFit/>
            </a:bodyPr>
            <a:lstStyle/>
            <a:p>
              <a:pPr algn="ctr"/>
              <a:r>
                <a:rPr lang="en-US" sz="1100" b="1"/>
                <a:t>ORA2</a:t>
              </a:r>
            </a:p>
          </p:txBody>
        </p:sp>
        <p:sp>
          <p:nvSpPr>
            <p:cNvPr id="130" name="Rounded Rectangle 129"/>
            <p:cNvSpPr/>
            <p:nvPr/>
          </p:nvSpPr>
          <p:spPr bwMode="auto">
            <a:xfrm>
              <a:off x="6288857" y="2405063"/>
              <a:ext cx="419106" cy="14605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1100">
                <a:solidFill>
                  <a:schemeClr val="tx1"/>
                </a:solidFill>
                <a:cs typeface="Arial" charset="0"/>
              </a:endParaRPr>
            </a:p>
          </p:txBody>
        </p:sp>
        <p:sp>
          <p:nvSpPr>
            <p:cNvPr id="452653" name="TextBox 97"/>
            <p:cNvSpPr txBox="1">
              <a:spLocks noChangeAspect="1" noChangeArrowheads="1"/>
            </p:cNvSpPr>
            <p:nvPr/>
          </p:nvSpPr>
          <p:spPr bwMode="auto">
            <a:xfrm>
              <a:off x="6196012" y="2347912"/>
              <a:ext cx="554960" cy="261610"/>
            </a:xfrm>
            <a:prstGeom prst="rect">
              <a:avLst/>
            </a:prstGeom>
            <a:noFill/>
            <a:ln w="9525">
              <a:noFill/>
              <a:miter lim="800000"/>
              <a:headEnd/>
              <a:tailEnd/>
            </a:ln>
          </p:spPr>
          <p:txBody>
            <a:bodyPr wrap="none">
              <a:spAutoFit/>
            </a:bodyPr>
            <a:lstStyle/>
            <a:p>
              <a:pPr algn="ctr"/>
              <a:r>
                <a:rPr lang="en-US" sz="1100" b="1"/>
                <a:t>SYB1</a:t>
              </a:r>
            </a:p>
          </p:txBody>
        </p:sp>
        <p:sp>
          <p:nvSpPr>
            <p:cNvPr id="132" name="Rounded Rectangle 131"/>
            <p:cNvSpPr/>
            <p:nvPr/>
          </p:nvSpPr>
          <p:spPr bwMode="auto">
            <a:xfrm>
              <a:off x="6884178" y="2398713"/>
              <a:ext cx="419106" cy="149225"/>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1100">
                <a:solidFill>
                  <a:schemeClr val="tx1"/>
                </a:solidFill>
                <a:cs typeface="Arial" charset="0"/>
              </a:endParaRPr>
            </a:p>
          </p:txBody>
        </p:sp>
        <p:sp>
          <p:nvSpPr>
            <p:cNvPr id="452655" name="TextBox 101"/>
            <p:cNvSpPr txBox="1">
              <a:spLocks noChangeAspect="1" noChangeArrowheads="1"/>
            </p:cNvSpPr>
            <p:nvPr/>
          </p:nvSpPr>
          <p:spPr bwMode="auto">
            <a:xfrm>
              <a:off x="6840408" y="2347912"/>
              <a:ext cx="554960" cy="261610"/>
            </a:xfrm>
            <a:prstGeom prst="rect">
              <a:avLst/>
            </a:prstGeom>
            <a:noFill/>
            <a:ln w="9525">
              <a:noFill/>
              <a:miter lim="800000"/>
              <a:headEnd/>
              <a:tailEnd/>
            </a:ln>
          </p:spPr>
          <p:txBody>
            <a:bodyPr wrap="none">
              <a:spAutoFit/>
            </a:bodyPr>
            <a:lstStyle/>
            <a:p>
              <a:pPr algn="ctr"/>
              <a:r>
                <a:rPr lang="en-US" sz="1100" b="1"/>
                <a:t>SYB2</a:t>
              </a:r>
            </a:p>
          </p:txBody>
        </p:sp>
        <p:cxnSp>
          <p:nvCxnSpPr>
            <p:cNvPr id="452656" name="Straight Connector 77"/>
            <p:cNvCxnSpPr>
              <a:cxnSpLocks noChangeAspect="1" noChangeShapeType="1"/>
              <a:endCxn id="452657" idx="1"/>
            </p:cNvCxnSpPr>
            <p:nvPr/>
          </p:nvCxnSpPr>
          <p:spPr bwMode="auto">
            <a:xfrm rot="16200000" flipH="1">
              <a:off x="5567760" y="2367359"/>
              <a:ext cx="358774" cy="1002506"/>
            </a:xfrm>
            <a:prstGeom prst="line">
              <a:avLst/>
            </a:prstGeom>
            <a:noFill/>
            <a:ln w="28575" algn="ctr">
              <a:solidFill>
                <a:srgbClr val="C00000"/>
              </a:solidFill>
              <a:round/>
              <a:headEnd/>
              <a:tailEnd/>
            </a:ln>
          </p:spPr>
        </p:cxnSp>
        <p:sp>
          <p:nvSpPr>
            <p:cNvPr id="452657" name="Can 87"/>
            <p:cNvSpPr>
              <a:spLocks noChangeAspect="1" noChangeArrowheads="1"/>
            </p:cNvSpPr>
            <p:nvPr/>
          </p:nvSpPr>
          <p:spPr bwMode="auto">
            <a:xfrm>
              <a:off x="5791200" y="3047999"/>
              <a:ext cx="914400" cy="161731"/>
            </a:xfrm>
            <a:prstGeom prst="can">
              <a:avLst>
                <a:gd name="adj" fmla="val 24282"/>
              </a:avLst>
            </a:prstGeom>
            <a:solidFill>
              <a:schemeClr val="bg1"/>
            </a:solidFill>
            <a:ln w="12700" algn="ctr">
              <a:solidFill>
                <a:schemeClr val="tx1"/>
              </a:solidFill>
              <a:round/>
              <a:headEnd/>
              <a:tailEnd/>
            </a:ln>
          </p:spPr>
          <p:txBody>
            <a:bodyPr anchor="ctr"/>
            <a:lstStyle/>
            <a:p>
              <a:pPr algn="ctr"/>
              <a:endParaRPr lang="fr-FR" sz="1100"/>
            </a:p>
          </p:txBody>
        </p:sp>
        <p:cxnSp>
          <p:nvCxnSpPr>
            <p:cNvPr id="452658" name="Straight Connector 77"/>
            <p:cNvCxnSpPr>
              <a:cxnSpLocks noChangeAspect="1" noChangeShapeType="1"/>
              <a:endCxn id="452657" idx="1"/>
            </p:cNvCxnSpPr>
            <p:nvPr/>
          </p:nvCxnSpPr>
          <p:spPr bwMode="auto">
            <a:xfrm rot="16200000" flipH="1">
              <a:off x="5884466" y="2684065"/>
              <a:ext cx="358774" cy="369094"/>
            </a:xfrm>
            <a:prstGeom prst="line">
              <a:avLst/>
            </a:prstGeom>
            <a:noFill/>
            <a:ln w="28575" algn="ctr">
              <a:solidFill>
                <a:srgbClr val="C00000"/>
              </a:solidFill>
              <a:round/>
              <a:headEnd/>
              <a:tailEnd/>
            </a:ln>
          </p:spPr>
        </p:cxnSp>
        <p:cxnSp>
          <p:nvCxnSpPr>
            <p:cNvPr id="452659" name="Straight Connector 77"/>
            <p:cNvCxnSpPr>
              <a:cxnSpLocks noChangeAspect="1" noChangeShapeType="1"/>
              <a:endCxn id="452657" idx="1"/>
            </p:cNvCxnSpPr>
            <p:nvPr/>
          </p:nvCxnSpPr>
          <p:spPr bwMode="auto">
            <a:xfrm rot="5400000">
              <a:off x="6189266" y="2748359"/>
              <a:ext cx="358774" cy="240506"/>
            </a:xfrm>
            <a:prstGeom prst="line">
              <a:avLst/>
            </a:prstGeom>
            <a:noFill/>
            <a:ln w="28575" algn="ctr">
              <a:solidFill>
                <a:srgbClr val="C00000"/>
              </a:solidFill>
              <a:round/>
              <a:headEnd/>
              <a:tailEnd/>
            </a:ln>
          </p:spPr>
        </p:cxnSp>
        <p:cxnSp>
          <p:nvCxnSpPr>
            <p:cNvPr id="452660" name="Straight Connector 77"/>
            <p:cNvCxnSpPr>
              <a:cxnSpLocks noChangeAspect="1" noChangeShapeType="1"/>
              <a:endCxn id="452657" idx="1"/>
            </p:cNvCxnSpPr>
            <p:nvPr/>
          </p:nvCxnSpPr>
          <p:spPr bwMode="auto">
            <a:xfrm rot="5400000">
              <a:off x="6484938" y="2452687"/>
              <a:ext cx="358774" cy="831850"/>
            </a:xfrm>
            <a:prstGeom prst="line">
              <a:avLst/>
            </a:prstGeom>
            <a:noFill/>
            <a:ln w="28575" algn="ctr">
              <a:solidFill>
                <a:srgbClr val="C00000"/>
              </a:solidFill>
              <a:round/>
              <a:headEnd/>
              <a:tailEnd/>
            </a:ln>
          </p:spPr>
        </p:cxnSp>
        <p:sp>
          <p:nvSpPr>
            <p:cNvPr id="452661" name="Can 87"/>
            <p:cNvSpPr>
              <a:spLocks noChangeAspect="1" noChangeArrowheads="1"/>
            </p:cNvSpPr>
            <p:nvPr/>
          </p:nvSpPr>
          <p:spPr bwMode="auto">
            <a:xfrm>
              <a:off x="5791200" y="3163078"/>
              <a:ext cx="914400" cy="189722"/>
            </a:xfrm>
            <a:prstGeom prst="can">
              <a:avLst>
                <a:gd name="adj" fmla="val 24282"/>
              </a:avLst>
            </a:prstGeom>
            <a:solidFill>
              <a:srgbClr val="FFC000"/>
            </a:solidFill>
            <a:ln w="12700" algn="ctr">
              <a:solidFill>
                <a:schemeClr val="tx1"/>
              </a:solidFill>
              <a:round/>
              <a:headEnd/>
              <a:tailEnd/>
            </a:ln>
          </p:spPr>
          <p:txBody>
            <a:bodyPr anchor="ctr"/>
            <a:lstStyle/>
            <a:p>
              <a:pPr algn="ctr"/>
              <a:endParaRPr lang="fr-FR" sz="1100"/>
            </a:p>
          </p:txBody>
        </p:sp>
      </p:grpSp>
      <p:sp>
        <p:nvSpPr>
          <p:cNvPr id="452619" name="TextBox 186"/>
          <p:cNvSpPr txBox="1">
            <a:spLocks noChangeArrowheads="1"/>
          </p:cNvSpPr>
          <p:nvPr/>
        </p:nvSpPr>
        <p:spPr bwMode="auto">
          <a:xfrm>
            <a:off x="1244600" y="2662238"/>
            <a:ext cx="355600" cy="461962"/>
          </a:xfrm>
          <a:prstGeom prst="rect">
            <a:avLst/>
          </a:prstGeom>
          <a:noFill/>
          <a:ln w="9525">
            <a:noFill/>
            <a:miter lim="800000"/>
            <a:headEnd/>
            <a:tailEnd/>
          </a:ln>
        </p:spPr>
        <p:txBody>
          <a:bodyPr>
            <a:spAutoFit/>
          </a:bodyPr>
          <a:lstStyle/>
          <a:p>
            <a:r>
              <a:rPr lang="en-US"/>
              <a:t>1</a:t>
            </a:r>
          </a:p>
        </p:txBody>
      </p:sp>
      <p:sp>
        <p:nvSpPr>
          <p:cNvPr id="452620" name="TextBox 187"/>
          <p:cNvSpPr txBox="1">
            <a:spLocks noChangeArrowheads="1"/>
          </p:cNvSpPr>
          <p:nvPr/>
        </p:nvSpPr>
        <p:spPr bwMode="auto">
          <a:xfrm>
            <a:off x="1854200" y="2662238"/>
            <a:ext cx="355600" cy="461962"/>
          </a:xfrm>
          <a:prstGeom prst="rect">
            <a:avLst/>
          </a:prstGeom>
          <a:noFill/>
          <a:ln w="9525">
            <a:noFill/>
            <a:miter lim="800000"/>
            <a:headEnd/>
            <a:tailEnd/>
          </a:ln>
        </p:spPr>
        <p:txBody>
          <a:bodyPr>
            <a:spAutoFit/>
          </a:bodyPr>
          <a:lstStyle/>
          <a:p>
            <a:r>
              <a:rPr lang="en-US"/>
              <a:t>2</a:t>
            </a:r>
          </a:p>
        </p:txBody>
      </p:sp>
      <p:sp>
        <p:nvSpPr>
          <p:cNvPr id="452621" name="TextBox 188"/>
          <p:cNvSpPr txBox="1">
            <a:spLocks noChangeArrowheads="1"/>
          </p:cNvSpPr>
          <p:nvPr/>
        </p:nvSpPr>
        <p:spPr bwMode="auto">
          <a:xfrm>
            <a:off x="2514600" y="2662238"/>
            <a:ext cx="355600" cy="461962"/>
          </a:xfrm>
          <a:prstGeom prst="rect">
            <a:avLst/>
          </a:prstGeom>
          <a:noFill/>
          <a:ln w="9525">
            <a:noFill/>
            <a:miter lim="800000"/>
            <a:headEnd/>
            <a:tailEnd/>
          </a:ln>
        </p:spPr>
        <p:txBody>
          <a:bodyPr>
            <a:spAutoFit/>
          </a:bodyPr>
          <a:lstStyle/>
          <a:p>
            <a:r>
              <a:rPr lang="en-US"/>
              <a:t>3</a:t>
            </a:r>
          </a:p>
        </p:txBody>
      </p:sp>
      <p:sp>
        <p:nvSpPr>
          <p:cNvPr id="452622" name="TextBox 189"/>
          <p:cNvSpPr txBox="1">
            <a:spLocks noChangeArrowheads="1"/>
          </p:cNvSpPr>
          <p:nvPr/>
        </p:nvSpPr>
        <p:spPr bwMode="auto">
          <a:xfrm>
            <a:off x="3124200" y="2667000"/>
            <a:ext cx="355600" cy="461963"/>
          </a:xfrm>
          <a:prstGeom prst="rect">
            <a:avLst/>
          </a:prstGeom>
          <a:noFill/>
          <a:ln w="9525">
            <a:noFill/>
            <a:miter lim="800000"/>
            <a:headEnd/>
            <a:tailEnd/>
          </a:ln>
        </p:spPr>
        <p:txBody>
          <a:bodyPr>
            <a:spAutoFit/>
          </a:bodyPr>
          <a:lstStyle/>
          <a:p>
            <a:r>
              <a:rPr lang="en-US"/>
              <a:t>4</a:t>
            </a:r>
          </a:p>
        </p:txBody>
      </p:sp>
      <p:pic>
        <p:nvPicPr>
          <p:cNvPr id="452623" name="Picture 88" descr="server.gif"/>
          <p:cNvPicPr>
            <a:picLocks noChangeAspect="1"/>
          </p:cNvPicPr>
          <p:nvPr/>
        </p:nvPicPr>
        <p:blipFill>
          <a:blip r:embed="rId3">
            <a:lum bright="18000" contrast="-68000"/>
          </a:blip>
          <a:srcRect/>
          <a:stretch>
            <a:fillRect/>
          </a:stretch>
        </p:blipFill>
        <p:spPr bwMode="auto">
          <a:xfrm>
            <a:off x="8023225" y="1819275"/>
            <a:ext cx="369888" cy="492125"/>
          </a:xfrm>
          <a:prstGeom prst="rect">
            <a:avLst/>
          </a:prstGeom>
          <a:noFill/>
          <a:ln w="9525">
            <a:noFill/>
            <a:miter lim="800000"/>
            <a:headEnd/>
            <a:tailEnd/>
          </a:ln>
        </p:spPr>
      </p:pic>
      <p:cxnSp>
        <p:nvCxnSpPr>
          <p:cNvPr id="452624" name="Straight Connector 77"/>
          <p:cNvCxnSpPr>
            <a:cxnSpLocks noChangeAspect="1" noChangeShapeType="1"/>
          </p:cNvCxnSpPr>
          <p:nvPr/>
        </p:nvCxnSpPr>
        <p:spPr bwMode="auto">
          <a:xfrm rot="5400000">
            <a:off x="7353300" y="1812925"/>
            <a:ext cx="355600" cy="1352550"/>
          </a:xfrm>
          <a:prstGeom prst="line">
            <a:avLst/>
          </a:prstGeom>
          <a:noFill/>
          <a:ln w="28575" algn="ctr">
            <a:solidFill>
              <a:srgbClr val="C00000"/>
            </a:solidFill>
            <a:prstDash val="dash"/>
            <a:round/>
            <a:headEnd/>
            <a:tailEnd/>
          </a:ln>
        </p:spPr>
      </p:cxnSp>
      <p:grpSp>
        <p:nvGrpSpPr>
          <p:cNvPr id="452625" name="Group 202"/>
          <p:cNvGrpSpPr>
            <a:grpSpLocks/>
          </p:cNvGrpSpPr>
          <p:nvPr/>
        </p:nvGrpSpPr>
        <p:grpSpPr bwMode="auto">
          <a:xfrm>
            <a:off x="7956550" y="1947863"/>
            <a:ext cx="674688" cy="261937"/>
            <a:chOff x="7956998" y="2329190"/>
            <a:chExt cx="673582" cy="261610"/>
          </a:xfrm>
        </p:grpSpPr>
        <p:sp>
          <p:nvSpPr>
            <p:cNvPr id="202" name="Rounded Rectangle 92"/>
            <p:cNvSpPr/>
            <p:nvPr/>
          </p:nvSpPr>
          <p:spPr bwMode="auto">
            <a:xfrm>
              <a:off x="8001375" y="2383098"/>
              <a:ext cx="532526" cy="153795"/>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1100">
                <a:solidFill>
                  <a:schemeClr val="tx1"/>
                </a:solidFill>
                <a:cs typeface="Arial" charset="0"/>
              </a:endParaRPr>
            </a:p>
          </p:txBody>
        </p:sp>
        <p:sp>
          <p:nvSpPr>
            <p:cNvPr id="452641" name="TextBox 93"/>
            <p:cNvSpPr txBox="1">
              <a:spLocks noChangeAspect="1" noChangeArrowheads="1"/>
            </p:cNvSpPr>
            <p:nvPr/>
          </p:nvSpPr>
          <p:spPr bwMode="auto">
            <a:xfrm>
              <a:off x="7956998" y="2329190"/>
              <a:ext cx="673582" cy="261610"/>
            </a:xfrm>
            <a:prstGeom prst="rect">
              <a:avLst/>
            </a:prstGeom>
            <a:noFill/>
            <a:ln w="9525">
              <a:noFill/>
              <a:miter lim="800000"/>
              <a:headEnd/>
              <a:tailEnd/>
            </a:ln>
          </p:spPr>
          <p:txBody>
            <a:bodyPr wrap="none">
              <a:spAutoFit/>
            </a:bodyPr>
            <a:lstStyle/>
            <a:p>
              <a:pPr algn="ctr"/>
              <a:r>
                <a:rPr lang="en-US" sz="1100" b="1"/>
                <a:t>SPARE</a:t>
              </a:r>
            </a:p>
          </p:txBody>
        </p:sp>
      </p:grpSp>
      <p:grpSp>
        <p:nvGrpSpPr>
          <p:cNvPr id="452626" name="Group 203"/>
          <p:cNvGrpSpPr>
            <a:grpSpLocks/>
          </p:cNvGrpSpPr>
          <p:nvPr/>
        </p:nvGrpSpPr>
        <p:grpSpPr bwMode="auto">
          <a:xfrm>
            <a:off x="3090863" y="1600200"/>
            <a:ext cx="490537" cy="200025"/>
            <a:chOff x="7956998" y="2329190"/>
            <a:chExt cx="490840" cy="200055"/>
          </a:xfrm>
        </p:grpSpPr>
        <p:sp>
          <p:nvSpPr>
            <p:cNvPr id="205" name="Rounded Rectangle 92"/>
            <p:cNvSpPr/>
            <p:nvPr/>
          </p:nvSpPr>
          <p:spPr bwMode="auto">
            <a:xfrm>
              <a:off x="8001475" y="2383173"/>
              <a:ext cx="379646" cy="88913"/>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700">
                <a:solidFill>
                  <a:schemeClr val="tx1"/>
                </a:solidFill>
                <a:cs typeface="Arial" charset="0"/>
              </a:endParaRPr>
            </a:p>
          </p:txBody>
        </p:sp>
        <p:sp>
          <p:nvSpPr>
            <p:cNvPr id="452639" name="TextBox 93"/>
            <p:cNvSpPr txBox="1">
              <a:spLocks noChangeAspect="1" noChangeArrowheads="1"/>
            </p:cNvSpPr>
            <p:nvPr/>
          </p:nvSpPr>
          <p:spPr bwMode="auto">
            <a:xfrm>
              <a:off x="7956998" y="2329190"/>
              <a:ext cx="490840" cy="200055"/>
            </a:xfrm>
            <a:prstGeom prst="rect">
              <a:avLst/>
            </a:prstGeom>
            <a:noFill/>
            <a:ln w="9525">
              <a:noFill/>
              <a:miter lim="800000"/>
              <a:headEnd/>
              <a:tailEnd/>
            </a:ln>
          </p:spPr>
          <p:txBody>
            <a:bodyPr wrap="none">
              <a:spAutoFit/>
            </a:bodyPr>
            <a:lstStyle/>
            <a:p>
              <a:pPr algn="ctr"/>
              <a:r>
                <a:rPr lang="en-US" sz="700" b="1"/>
                <a:t>SPARE</a:t>
              </a:r>
            </a:p>
          </p:txBody>
        </p:sp>
      </p:grpSp>
      <p:grpSp>
        <p:nvGrpSpPr>
          <p:cNvPr id="452627" name="Group 206"/>
          <p:cNvGrpSpPr>
            <a:grpSpLocks/>
          </p:cNvGrpSpPr>
          <p:nvPr/>
        </p:nvGrpSpPr>
        <p:grpSpPr bwMode="auto">
          <a:xfrm>
            <a:off x="2514600" y="1600200"/>
            <a:ext cx="490538" cy="200025"/>
            <a:chOff x="7956998" y="2329190"/>
            <a:chExt cx="490840" cy="200055"/>
          </a:xfrm>
        </p:grpSpPr>
        <p:sp>
          <p:nvSpPr>
            <p:cNvPr id="208" name="Rounded Rectangle 92"/>
            <p:cNvSpPr/>
            <p:nvPr/>
          </p:nvSpPr>
          <p:spPr bwMode="auto">
            <a:xfrm>
              <a:off x="8001475" y="2383173"/>
              <a:ext cx="379647" cy="88913"/>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700">
                <a:solidFill>
                  <a:schemeClr val="tx1"/>
                </a:solidFill>
                <a:cs typeface="Arial" charset="0"/>
              </a:endParaRPr>
            </a:p>
          </p:txBody>
        </p:sp>
        <p:sp>
          <p:nvSpPr>
            <p:cNvPr id="452637" name="TextBox 93"/>
            <p:cNvSpPr txBox="1">
              <a:spLocks noChangeAspect="1" noChangeArrowheads="1"/>
            </p:cNvSpPr>
            <p:nvPr/>
          </p:nvSpPr>
          <p:spPr bwMode="auto">
            <a:xfrm>
              <a:off x="7956998" y="2329190"/>
              <a:ext cx="490840" cy="200055"/>
            </a:xfrm>
            <a:prstGeom prst="rect">
              <a:avLst/>
            </a:prstGeom>
            <a:noFill/>
            <a:ln w="9525">
              <a:noFill/>
              <a:miter lim="800000"/>
              <a:headEnd/>
              <a:tailEnd/>
            </a:ln>
          </p:spPr>
          <p:txBody>
            <a:bodyPr wrap="none">
              <a:spAutoFit/>
            </a:bodyPr>
            <a:lstStyle/>
            <a:p>
              <a:pPr algn="ctr"/>
              <a:r>
                <a:rPr lang="en-US" sz="700" b="1"/>
                <a:t>SPARE</a:t>
              </a:r>
            </a:p>
          </p:txBody>
        </p:sp>
      </p:grpSp>
      <p:grpSp>
        <p:nvGrpSpPr>
          <p:cNvPr id="452628" name="Group 209"/>
          <p:cNvGrpSpPr>
            <a:grpSpLocks/>
          </p:cNvGrpSpPr>
          <p:nvPr/>
        </p:nvGrpSpPr>
        <p:grpSpPr bwMode="auto">
          <a:xfrm>
            <a:off x="1828800" y="1600200"/>
            <a:ext cx="490538" cy="200025"/>
            <a:chOff x="7956998" y="2329190"/>
            <a:chExt cx="490840" cy="200055"/>
          </a:xfrm>
        </p:grpSpPr>
        <p:sp>
          <p:nvSpPr>
            <p:cNvPr id="211" name="Rounded Rectangle 92"/>
            <p:cNvSpPr/>
            <p:nvPr/>
          </p:nvSpPr>
          <p:spPr bwMode="auto">
            <a:xfrm>
              <a:off x="8001475" y="2383173"/>
              <a:ext cx="379647" cy="88913"/>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700">
                <a:solidFill>
                  <a:schemeClr val="tx1"/>
                </a:solidFill>
                <a:cs typeface="Arial" charset="0"/>
              </a:endParaRPr>
            </a:p>
          </p:txBody>
        </p:sp>
        <p:sp>
          <p:nvSpPr>
            <p:cNvPr id="452635" name="TextBox 93"/>
            <p:cNvSpPr txBox="1">
              <a:spLocks noChangeAspect="1" noChangeArrowheads="1"/>
            </p:cNvSpPr>
            <p:nvPr/>
          </p:nvSpPr>
          <p:spPr bwMode="auto">
            <a:xfrm>
              <a:off x="7956998" y="2329190"/>
              <a:ext cx="490840" cy="200055"/>
            </a:xfrm>
            <a:prstGeom prst="rect">
              <a:avLst/>
            </a:prstGeom>
            <a:noFill/>
            <a:ln w="9525">
              <a:noFill/>
              <a:miter lim="800000"/>
              <a:headEnd/>
              <a:tailEnd/>
            </a:ln>
          </p:spPr>
          <p:txBody>
            <a:bodyPr wrap="none">
              <a:spAutoFit/>
            </a:bodyPr>
            <a:lstStyle/>
            <a:p>
              <a:pPr algn="ctr"/>
              <a:r>
                <a:rPr lang="en-US" sz="700" b="1"/>
                <a:t>SPARE</a:t>
              </a:r>
            </a:p>
          </p:txBody>
        </p:sp>
      </p:grpSp>
      <p:grpSp>
        <p:nvGrpSpPr>
          <p:cNvPr id="452629" name="Group 212"/>
          <p:cNvGrpSpPr>
            <a:grpSpLocks/>
          </p:cNvGrpSpPr>
          <p:nvPr/>
        </p:nvGrpSpPr>
        <p:grpSpPr bwMode="auto">
          <a:xfrm>
            <a:off x="1262063" y="1600200"/>
            <a:ext cx="490537" cy="200025"/>
            <a:chOff x="7956998" y="2329190"/>
            <a:chExt cx="490840" cy="200055"/>
          </a:xfrm>
        </p:grpSpPr>
        <p:sp>
          <p:nvSpPr>
            <p:cNvPr id="214" name="Rounded Rectangle 92"/>
            <p:cNvSpPr/>
            <p:nvPr/>
          </p:nvSpPr>
          <p:spPr bwMode="auto">
            <a:xfrm>
              <a:off x="8001475" y="2383173"/>
              <a:ext cx="379646" cy="88913"/>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700">
                <a:solidFill>
                  <a:schemeClr val="tx1"/>
                </a:solidFill>
                <a:cs typeface="Arial" charset="0"/>
              </a:endParaRPr>
            </a:p>
          </p:txBody>
        </p:sp>
        <p:sp>
          <p:nvSpPr>
            <p:cNvPr id="452633" name="TextBox 93"/>
            <p:cNvSpPr txBox="1">
              <a:spLocks noChangeAspect="1" noChangeArrowheads="1"/>
            </p:cNvSpPr>
            <p:nvPr/>
          </p:nvSpPr>
          <p:spPr bwMode="auto">
            <a:xfrm>
              <a:off x="7956998" y="2329190"/>
              <a:ext cx="490840" cy="200055"/>
            </a:xfrm>
            <a:prstGeom prst="rect">
              <a:avLst/>
            </a:prstGeom>
            <a:noFill/>
            <a:ln w="9525">
              <a:noFill/>
              <a:miter lim="800000"/>
              <a:headEnd/>
              <a:tailEnd/>
            </a:ln>
          </p:spPr>
          <p:txBody>
            <a:bodyPr wrap="none">
              <a:spAutoFit/>
            </a:bodyPr>
            <a:lstStyle/>
            <a:p>
              <a:pPr algn="ctr"/>
              <a:r>
                <a:rPr lang="en-US" sz="700" b="1"/>
                <a:t>SPARE</a:t>
              </a:r>
            </a:p>
          </p:txBody>
        </p:sp>
      </p:grpSp>
      <p:sp>
        <p:nvSpPr>
          <p:cNvPr id="219" name="Left-Right Arrow 70"/>
          <p:cNvSpPr/>
          <p:nvPr/>
        </p:nvSpPr>
        <p:spPr bwMode="auto">
          <a:xfrm>
            <a:off x="1143000" y="3048000"/>
            <a:ext cx="2362200" cy="304800"/>
          </a:xfrm>
          <a:prstGeom prst="lef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a:solidFill>
                  <a:schemeClr val="tx1"/>
                </a:solidFill>
                <a:cs typeface="Arial" charset="0"/>
              </a:rPr>
              <a:t>4x500GB ISLANDS = 2TB</a:t>
            </a:r>
          </a:p>
        </p:txBody>
      </p:sp>
      <p:sp>
        <p:nvSpPr>
          <p:cNvPr id="220" name="Left-Right Arrow 70"/>
          <p:cNvSpPr/>
          <p:nvPr/>
        </p:nvSpPr>
        <p:spPr bwMode="auto">
          <a:xfrm>
            <a:off x="6324600" y="3048000"/>
            <a:ext cx="1066800" cy="304800"/>
          </a:xfrm>
          <a:prstGeom prst="lef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a:solidFill>
                  <a:schemeClr val="tx1"/>
                </a:solidFill>
                <a:cs typeface="Arial" charset="0"/>
              </a:rPr>
              <a:t>2TB POOL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Rectangle 2"/>
          <p:cNvSpPr>
            <a:spLocks noGrp="1" noChangeArrowheads="1"/>
          </p:cNvSpPr>
          <p:nvPr>
            <p:ph type="title" idx="4294967295"/>
          </p:nvPr>
        </p:nvSpPr>
        <p:spPr>
          <a:xfrm>
            <a:off x="152400" y="85725"/>
            <a:ext cx="6753225" cy="952500"/>
          </a:xfrm>
        </p:spPr>
        <p:txBody>
          <a:bodyPr/>
          <a:lstStyle/>
          <a:p>
            <a:r>
              <a:rPr lang="en-US" sz="2400" smtClean="0"/>
              <a:t>SF</a:t>
            </a:r>
            <a:r>
              <a:rPr lang="ru-RU" sz="2400" smtClean="0"/>
              <a:t> </a:t>
            </a:r>
            <a:r>
              <a:rPr lang="en-US" sz="2400" smtClean="0"/>
              <a:t>Dynamic Storage Tiering</a:t>
            </a:r>
            <a:r>
              <a:rPr lang="ru-RU" sz="2400" smtClean="0"/>
              <a:t> </a:t>
            </a:r>
            <a:r>
              <a:rPr lang="en-US" sz="2400" smtClean="0"/>
              <a:t>(DST) </a:t>
            </a:r>
            <a:r>
              <a:rPr lang="ru-RU" sz="2400" smtClean="0"/>
              <a:t>-</a:t>
            </a:r>
            <a:br>
              <a:rPr lang="ru-RU" sz="2400" smtClean="0"/>
            </a:br>
            <a:r>
              <a:rPr lang="ru-RU" sz="2000" smtClean="0"/>
              <a:t>уровневое хранение данных</a:t>
            </a:r>
            <a:endParaRPr lang="en-US" sz="2000" smtClean="0"/>
          </a:p>
        </p:txBody>
      </p:sp>
      <p:sp>
        <p:nvSpPr>
          <p:cNvPr id="454658" name="Rectangle 3"/>
          <p:cNvSpPr>
            <a:spLocks noGrp="1" noChangeArrowheads="1"/>
          </p:cNvSpPr>
          <p:nvPr>
            <p:ph idx="4294967295"/>
          </p:nvPr>
        </p:nvSpPr>
        <p:spPr>
          <a:xfrm>
            <a:off x="230188" y="1427163"/>
            <a:ext cx="3994150" cy="4845050"/>
          </a:xfrm>
        </p:spPr>
        <p:txBody>
          <a:bodyPr/>
          <a:lstStyle/>
          <a:p>
            <a:pPr>
              <a:lnSpc>
                <a:spcPct val="105000"/>
              </a:lnSpc>
            </a:pPr>
            <a:r>
              <a:rPr lang="ru-RU" sz="1600" smtClean="0"/>
              <a:t>Объединение нескольких томов в набор томов</a:t>
            </a:r>
            <a:endParaRPr lang="en-US" sz="1600" smtClean="0"/>
          </a:p>
          <a:p>
            <a:pPr>
              <a:lnSpc>
                <a:spcPct val="105000"/>
              </a:lnSpc>
            </a:pPr>
            <a:r>
              <a:rPr lang="ru-RU" sz="1600" smtClean="0"/>
              <a:t>Одна файловая система для набора томов</a:t>
            </a:r>
          </a:p>
          <a:p>
            <a:pPr>
              <a:lnSpc>
                <a:spcPct val="105000"/>
              </a:lnSpc>
            </a:pPr>
            <a:r>
              <a:rPr lang="ru-RU" sz="1600" smtClean="0"/>
              <a:t>Группировка томов по различным признакам (стоимость хранения, производительность, надежность)</a:t>
            </a:r>
          </a:p>
          <a:p>
            <a:pPr>
              <a:lnSpc>
                <a:spcPct val="105000"/>
              </a:lnSpc>
            </a:pPr>
            <a:r>
              <a:rPr lang="ru-RU" sz="1600" smtClean="0"/>
              <a:t>Политики для создания и перемещения файлов (время доступа, время изменения, размер, имя)</a:t>
            </a:r>
          </a:p>
          <a:p>
            <a:pPr>
              <a:lnSpc>
                <a:spcPct val="105000"/>
              </a:lnSpc>
            </a:pPr>
            <a:r>
              <a:rPr lang="ru-RU" sz="1600" smtClean="0"/>
              <a:t>Перемещение файлов вручную или автоматически</a:t>
            </a:r>
          </a:p>
          <a:p>
            <a:pPr>
              <a:lnSpc>
                <a:spcPct val="105000"/>
              </a:lnSpc>
            </a:pPr>
            <a:r>
              <a:rPr lang="ru-RU" sz="1600" smtClean="0"/>
              <a:t>Использование </a:t>
            </a:r>
            <a:r>
              <a:rPr lang="en-US" sz="1600" smtClean="0"/>
              <a:t>DST </a:t>
            </a:r>
            <a:r>
              <a:rPr lang="ru-RU" sz="1600" smtClean="0"/>
              <a:t>как для приложений, так и для баз данных</a:t>
            </a:r>
            <a:endParaRPr lang="en-US" sz="1600" smtClean="0"/>
          </a:p>
        </p:txBody>
      </p:sp>
      <p:sp>
        <p:nvSpPr>
          <p:cNvPr id="454659" name="Rectangle 4"/>
          <p:cNvSpPr>
            <a:spLocks noChangeArrowheads="1"/>
          </p:cNvSpPr>
          <p:nvPr/>
        </p:nvSpPr>
        <p:spPr bwMode="auto">
          <a:xfrm>
            <a:off x="4314825" y="2971800"/>
            <a:ext cx="4648200" cy="279400"/>
          </a:xfrm>
          <a:prstGeom prst="rect">
            <a:avLst/>
          </a:prstGeom>
          <a:solidFill>
            <a:srgbClr val="CC9900"/>
          </a:solidFill>
          <a:ln w="9525" algn="ctr">
            <a:noFill/>
            <a:miter lim="800000"/>
            <a:headEnd/>
            <a:tailEnd/>
          </a:ln>
        </p:spPr>
        <p:txBody>
          <a:bodyPr wrap="none" anchor="ctr"/>
          <a:lstStyle/>
          <a:p>
            <a:pPr algn="ctr">
              <a:lnSpc>
                <a:spcPct val="75000"/>
              </a:lnSpc>
              <a:spcAft>
                <a:spcPct val="35000"/>
              </a:spcAft>
            </a:pPr>
            <a:r>
              <a:rPr lang="en-US" sz="2000" b="1">
                <a:solidFill>
                  <a:schemeClr val="bg1"/>
                </a:solidFill>
                <a:latin typeface="SymantecSans" pitchFamily="34" charset="0"/>
              </a:rPr>
              <a:t>Multi</a:t>
            </a:r>
            <a:r>
              <a:rPr lang="ru-RU" sz="2000" b="1">
                <a:solidFill>
                  <a:schemeClr val="bg1"/>
                </a:solidFill>
              </a:rPr>
              <a:t>-</a:t>
            </a:r>
            <a:r>
              <a:rPr lang="en-US" sz="2000" b="1">
                <a:solidFill>
                  <a:schemeClr val="bg1"/>
                </a:solidFill>
                <a:latin typeface="SymantecSans" pitchFamily="34" charset="0"/>
              </a:rPr>
              <a:t>Volume File System</a:t>
            </a:r>
          </a:p>
        </p:txBody>
      </p:sp>
      <p:sp>
        <p:nvSpPr>
          <p:cNvPr id="454660" name="AutoShape 5"/>
          <p:cNvSpPr>
            <a:spLocks noChangeArrowheads="1"/>
          </p:cNvSpPr>
          <p:nvPr/>
        </p:nvSpPr>
        <p:spPr bwMode="auto">
          <a:xfrm>
            <a:off x="4238625" y="3352800"/>
            <a:ext cx="4800600" cy="793750"/>
          </a:xfrm>
          <a:prstGeom prst="can">
            <a:avLst>
              <a:gd name="adj" fmla="val 7398"/>
            </a:avLst>
          </a:prstGeom>
          <a:noFill/>
          <a:ln w="38100">
            <a:solidFill>
              <a:schemeClr val="accent2"/>
            </a:solidFill>
            <a:round/>
            <a:headEnd/>
            <a:tailEnd/>
          </a:ln>
        </p:spPr>
        <p:txBody>
          <a:bodyPr wrap="none" anchor="ctr"/>
          <a:lstStyle/>
          <a:p>
            <a:pPr algn="ctr">
              <a:lnSpc>
                <a:spcPct val="75000"/>
              </a:lnSpc>
              <a:spcAft>
                <a:spcPct val="35000"/>
              </a:spcAft>
            </a:pPr>
            <a:endParaRPr lang="ru-RU" sz="2000" b="1">
              <a:latin typeface="SymantecSans" pitchFamily="34" charset="0"/>
            </a:endParaRPr>
          </a:p>
        </p:txBody>
      </p:sp>
      <p:sp>
        <p:nvSpPr>
          <p:cNvPr id="454661" name="AutoShape 6"/>
          <p:cNvSpPr>
            <a:spLocks noChangeArrowheads="1"/>
          </p:cNvSpPr>
          <p:nvPr/>
        </p:nvSpPr>
        <p:spPr bwMode="auto">
          <a:xfrm>
            <a:off x="4314825" y="3505200"/>
            <a:ext cx="609600" cy="463550"/>
          </a:xfrm>
          <a:prstGeom prst="can">
            <a:avLst>
              <a:gd name="adj" fmla="val 17736"/>
            </a:avLst>
          </a:prstGeom>
          <a:solidFill>
            <a:schemeClr val="hlink">
              <a:alpha val="67058"/>
            </a:schemeClr>
          </a:solidFill>
          <a:ln w="9525">
            <a:solidFill>
              <a:schemeClr val="bg1"/>
            </a:solidFill>
            <a:round/>
            <a:headEnd/>
            <a:tailEnd/>
          </a:ln>
        </p:spPr>
        <p:txBody>
          <a:bodyPr wrap="none" anchor="ctr"/>
          <a:lstStyle/>
          <a:p>
            <a:pPr algn="ctr">
              <a:lnSpc>
                <a:spcPct val="75000"/>
              </a:lnSpc>
              <a:spcAft>
                <a:spcPct val="35000"/>
              </a:spcAft>
            </a:pPr>
            <a:r>
              <a:rPr lang="en-US" sz="2000" b="1">
                <a:solidFill>
                  <a:schemeClr val="bg1"/>
                </a:solidFill>
                <a:latin typeface="SymantecSans" pitchFamily="34" charset="0"/>
              </a:rPr>
              <a:t>V1</a:t>
            </a:r>
          </a:p>
        </p:txBody>
      </p:sp>
      <p:sp>
        <p:nvSpPr>
          <p:cNvPr id="454662" name="AutoShape 7"/>
          <p:cNvSpPr>
            <a:spLocks noChangeArrowheads="1"/>
          </p:cNvSpPr>
          <p:nvPr/>
        </p:nvSpPr>
        <p:spPr bwMode="auto">
          <a:xfrm>
            <a:off x="4924425" y="3505200"/>
            <a:ext cx="609600" cy="463550"/>
          </a:xfrm>
          <a:prstGeom prst="can">
            <a:avLst>
              <a:gd name="adj" fmla="val 17736"/>
            </a:avLst>
          </a:prstGeom>
          <a:solidFill>
            <a:schemeClr val="hlink">
              <a:alpha val="67058"/>
            </a:schemeClr>
          </a:solidFill>
          <a:ln w="9525">
            <a:solidFill>
              <a:schemeClr val="bg1"/>
            </a:solidFill>
            <a:round/>
            <a:headEnd/>
            <a:tailEnd/>
          </a:ln>
        </p:spPr>
        <p:txBody>
          <a:bodyPr wrap="none" anchor="ctr"/>
          <a:lstStyle/>
          <a:p>
            <a:pPr algn="ctr">
              <a:lnSpc>
                <a:spcPct val="75000"/>
              </a:lnSpc>
              <a:spcAft>
                <a:spcPct val="35000"/>
              </a:spcAft>
            </a:pPr>
            <a:r>
              <a:rPr lang="en-US" sz="2000" b="1">
                <a:solidFill>
                  <a:schemeClr val="bg1"/>
                </a:solidFill>
                <a:latin typeface="SymantecSans" pitchFamily="34" charset="0"/>
              </a:rPr>
              <a:t>V2</a:t>
            </a:r>
          </a:p>
        </p:txBody>
      </p:sp>
      <p:sp>
        <p:nvSpPr>
          <p:cNvPr id="454663" name="AutoShape 8"/>
          <p:cNvSpPr>
            <a:spLocks noChangeArrowheads="1"/>
          </p:cNvSpPr>
          <p:nvPr/>
        </p:nvSpPr>
        <p:spPr bwMode="auto">
          <a:xfrm>
            <a:off x="5686425" y="3505200"/>
            <a:ext cx="609600" cy="463550"/>
          </a:xfrm>
          <a:prstGeom prst="can">
            <a:avLst>
              <a:gd name="adj" fmla="val 17736"/>
            </a:avLst>
          </a:prstGeom>
          <a:solidFill>
            <a:schemeClr val="accent1">
              <a:alpha val="67058"/>
            </a:schemeClr>
          </a:solidFill>
          <a:ln w="9525">
            <a:solidFill>
              <a:schemeClr val="bg1"/>
            </a:solidFill>
            <a:round/>
            <a:headEnd/>
            <a:tailEnd/>
          </a:ln>
        </p:spPr>
        <p:txBody>
          <a:bodyPr wrap="none" anchor="ctr"/>
          <a:lstStyle/>
          <a:p>
            <a:pPr algn="ctr">
              <a:lnSpc>
                <a:spcPct val="75000"/>
              </a:lnSpc>
              <a:spcAft>
                <a:spcPct val="35000"/>
              </a:spcAft>
            </a:pPr>
            <a:r>
              <a:rPr lang="en-US" sz="2000" b="1">
                <a:solidFill>
                  <a:schemeClr val="bg1"/>
                </a:solidFill>
                <a:latin typeface="SymantecSans" pitchFamily="34" charset="0"/>
              </a:rPr>
              <a:t>V1</a:t>
            </a:r>
          </a:p>
        </p:txBody>
      </p:sp>
      <p:sp>
        <p:nvSpPr>
          <p:cNvPr id="454664" name="AutoShape 9"/>
          <p:cNvSpPr>
            <a:spLocks noChangeArrowheads="1"/>
          </p:cNvSpPr>
          <p:nvPr/>
        </p:nvSpPr>
        <p:spPr bwMode="auto">
          <a:xfrm>
            <a:off x="6296025" y="3505200"/>
            <a:ext cx="609600" cy="463550"/>
          </a:xfrm>
          <a:prstGeom prst="can">
            <a:avLst>
              <a:gd name="adj" fmla="val 17736"/>
            </a:avLst>
          </a:prstGeom>
          <a:solidFill>
            <a:schemeClr val="accent1">
              <a:alpha val="67058"/>
            </a:schemeClr>
          </a:solidFill>
          <a:ln w="9525">
            <a:solidFill>
              <a:schemeClr val="bg1"/>
            </a:solidFill>
            <a:round/>
            <a:headEnd/>
            <a:tailEnd/>
          </a:ln>
        </p:spPr>
        <p:txBody>
          <a:bodyPr wrap="none" anchor="ctr"/>
          <a:lstStyle/>
          <a:p>
            <a:pPr algn="ctr">
              <a:lnSpc>
                <a:spcPct val="75000"/>
              </a:lnSpc>
              <a:spcAft>
                <a:spcPct val="35000"/>
              </a:spcAft>
            </a:pPr>
            <a:r>
              <a:rPr lang="en-US" sz="2000" b="1">
                <a:solidFill>
                  <a:schemeClr val="bg1"/>
                </a:solidFill>
                <a:latin typeface="SymantecSans" pitchFamily="34" charset="0"/>
              </a:rPr>
              <a:t>V2</a:t>
            </a:r>
          </a:p>
        </p:txBody>
      </p:sp>
      <p:sp>
        <p:nvSpPr>
          <p:cNvPr id="454665" name="AutoShape 10"/>
          <p:cNvSpPr>
            <a:spLocks noChangeArrowheads="1"/>
          </p:cNvSpPr>
          <p:nvPr/>
        </p:nvSpPr>
        <p:spPr bwMode="auto">
          <a:xfrm>
            <a:off x="6905625" y="3505200"/>
            <a:ext cx="609600" cy="463550"/>
          </a:xfrm>
          <a:prstGeom prst="can">
            <a:avLst>
              <a:gd name="adj" fmla="val 17736"/>
            </a:avLst>
          </a:prstGeom>
          <a:solidFill>
            <a:schemeClr val="accent1">
              <a:alpha val="67058"/>
            </a:schemeClr>
          </a:solidFill>
          <a:ln w="9525">
            <a:solidFill>
              <a:schemeClr val="bg1"/>
            </a:solidFill>
            <a:round/>
            <a:headEnd/>
            <a:tailEnd/>
          </a:ln>
        </p:spPr>
        <p:txBody>
          <a:bodyPr wrap="none" anchor="ctr"/>
          <a:lstStyle/>
          <a:p>
            <a:pPr algn="ctr">
              <a:lnSpc>
                <a:spcPct val="75000"/>
              </a:lnSpc>
              <a:spcAft>
                <a:spcPct val="35000"/>
              </a:spcAft>
            </a:pPr>
            <a:r>
              <a:rPr lang="en-US" sz="2000" b="1">
                <a:solidFill>
                  <a:schemeClr val="bg1"/>
                </a:solidFill>
                <a:latin typeface="SymantecSans" pitchFamily="34" charset="0"/>
              </a:rPr>
              <a:t>V3</a:t>
            </a:r>
          </a:p>
        </p:txBody>
      </p:sp>
      <p:sp>
        <p:nvSpPr>
          <p:cNvPr id="454666" name="AutoShape 11"/>
          <p:cNvSpPr>
            <a:spLocks noChangeArrowheads="1"/>
          </p:cNvSpPr>
          <p:nvPr/>
        </p:nvSpPr>
        <p:spPr bwMode="auto">
          <a:xfrm>
            <a:off x="7667625" y="3505200"/>
            <a:ext cx="609600" cy="463550"/>
          </a:xfrm>
          <a:prstGeom prst="can">
            <a:avLst>
              <a:gd name="adj" fmla="val 17736"/>
            </a:avLst>
          </a:prstGeom>
          <a:solidFill>
            <a:srgbClr val="B25A0A">
              <a:alpha val="67058"/>
            </a:srgbClr>
          </a:solidFill>
          <a:ln w="9525">
            <a:solidFill>
              <a:schemeClr val="bg1"/>
            </a:solidFill>
            <a:round/>
            <a:headEnd/>
            <a:tailEnd/>
          </a:ln>
        </p:spPr>
        <p:txBody>
          <a:bodyPr wrap="none" anchor="ctr"/>
          <a:lstStyle/>
          <a:p>
            <a:pPr algn="ctr">
              <a:lnSpc>
                <a:spcPct val="75000"/>
              </a:lnSpc>
              <a:spcAft>
                <a:spcPct val="35000"/>
              </a:spcAft>
            </a:pPr>
            <a:r>
              <a:rPr lang="en-US" sz="2000" b="1">
                <a:solidFill>
                  <a:schemeClr val="bg1"/>
                </a:solidFill>
                <a:latin typeface="SymantecSans" pitchFamily="34" charset="0"/>
              </a:rPr>
              <a:t>V1</a:t>
            </a:r>
          </a:p>
        </p:txBody>
      </p:sp>
      <p:sp>
        <p:nvSpPr>
          <p:cNvPr id="454667" name="AutoShape 12"/>
          <p:cNvSpPr>
            <a:spLocks noChangeArrowheads="1"/>
          </p:cNvSpPr>
          <p:nvPr/>
        </p:nvSpPr>
        <p:spPr bwMode="auto">
          <a:xfrm>
            <a:off x="8277225" y="3505200"/>
            <a:ext cx="609600" cy="463550"/>
          </a:xfrm>
          <a:prstGeom prst="can">
            <a:avLst>
              <a:gd name="adj" fmla="val 17736"/>
            </a:avLst>
          </a:prstGeom>
          <a:solidFill>
            <a:srgbClr val="B25A0A">
              <a:alpha val="67058"/>
            </a:srgbClr>
          </a:solidFill>
          <a:ln w="9525">
            <a:solidFill>
              <a:schemeClr val="bg1"/>
            </a:solidFill>
            <a:round/>
            <a:headEnd/>
            <a:tailEnd/>
          </a:ln>
        </p:spPr>
        <p:txBody>
          <a:bodyPr wrap="none" anchor="ctr"/>
          <a:lstStyle/>
          <a:p>
            <a:pPr algn="ctr">
              <a:lnSpc>
                <a:spcPct val="75000"/>
              </a:lnSpc>
              <a:spcAft>
                <a:spcPct val="35000"/>
              </a:spcAft>
            </a:pPr>
            <a:r>
              <a:rPr lang="en-US" sz="2000" b="1">
                <a:solidFill>
                  <a:schemeClr val="bg1"/>
                </a:solidFill>
                <a:latin typeface="SymantecSans" pitchFamily="34" charset="0"/>
              </a:rPr>
              <a:t>V2</a:t>
            </a:r>
          </a:p>
        </p:txBody>
      </p:sp>
      <p:grpSp>
        <p:nvGrpSpPr>
          <p:cNvPr id="454668" name="Group 13"/>
          <p:cNvGrpSpPr>
            <a:grpSpLocks/>
          </p:cNvGrpSpPr>
          <p:nvPr/>
        </p:nvGrpSpPr>
        <p:grpSpPr bwMode="auto">
          <a:xfrm>
            <a:off x="4619625" y="2095500"/>
            <a:ext cx="4114800" cy="777875"/>
            <a:chOff x="2544" y="1104"/>
            <a:chExt cx="2592" cy="490"/>
          </a:xfrm>
        </p:grpSpPr>
        <p:sp>
          <p:nvSpPr>
            <p:cNvPr id="454691" name="Text Box 14"/>
            <p:cNvSpPr txBox="1">
              <a:spLocks noChangeArrowheads="1"/>
            </p:cNvSpPr>
            <p:nvPr/>
          </p:nvSpPr>
          <p:spPr bwMode="auto">
            <a:xfrm>
              <a:off x="2544" y="1440"/>
              <a:ext cx="528" cy="154"/>
            </a:xfrm>
            <a:prstGeom prst="rect">
              <a:avLst/>
            </a:prstGeom>
            <a:solidFill>
              <a:schemeClr val="hlink">
                <a:alpha val="45097"/>
              </a:schemeClr>
            </a:solidFill>
            <a:ln w="6350">
              <a:noFill/>
              <a:miter lim="800000"/>
              <a:headEnd/>
              <a:tailEnd/>
            </a:ln>
          </p:spPr>
          <p:txBody>
            <a:bodyPr lIns="0" tIns="0" rIns="0" bIns="0">
              <a:spAutoFit/>
            </a:bodyPr>
            <a:lstStyle/>
            <a:p>
              <a:pPr algn="ctr" eaLnBrk="0" hangingPunct="0">
                <a:spcBef>
                  <a:spcPct val="50000"/>
                </a:spcBef>
              </a:pPr>
              <a:r>
                <a:rPr lang="en-US" sz="1600" b="1">
                  <a:latin typeface="SymantecSans" pitchFamily="34" charset="0"/>
                </a:rPr>
                <a:t>/FY07</a:t>
              </a:r>
              <a:endParaRPr lang="en-US" sz="1600" b="1" i="1">
                <a:latin typeface="SymantecSans" pitchFamily="34" charset="0"/>
              </a:endParaRPr>
            </a:p>
          </p:txBody>
        </p:sp>
        <p:sp>
          <p:nvSpPr>
            <p:cNvPr id="454692" name="Text Box 15"/>
            <p:cNvSpPr txBox="1">
              <a:spLocks noChangeArrowheads="1"/>
            </p:cNvSpPr>
            <p:nvPr/>
          </p:nvSpPr>
          <p:spPr bwMode="auto">
            <a:xfrm>
              <a:off x="3408" y="1104"/>
              <a:ext cx="761" cy="154"/>
            </a:xfrm>
            <a:prstGeom prst="rect">
              <a:avLst/>
            </a:prstGeom>
            <a:solidFill>
              <a:srgbClr val="DDDDDD"/>
            </a:solidFill>
            <a:ln w="6350">
              <a:noFill/>
              <a:miter lim="800000"/>
              <a:headEnd/>
              <a:tailEnd/>
            </a:ln>
          </p:spPr>
          <p:txBody>
            <a:bodyPr lIns="0" tIns="0" rIns="0" bIns="0">
              <a:spAutoFit/>
            </a:bodyPr>
            <a:lstStyle/>
            <a:p>
              <a:pPr algn="ctr" eaLnBrk="0" hangingPunct="0">
                <a:spcBef>
                  <a:spcPct val="50000"/>
                </a:spcBef>
              </a:pPr>
              <a:r>
                <a:rPr lang="en-US" sz="1600" b="1">
                  <a:latin typeface="SymantecSans" pitchFamily="34" charset="0"/>
                </a:rPr>
                <a:t>/</a:t>
              </a:r>
              <a:r>
                <a:rPr lang="en-US" sz="1600" b="1"/>
                <a:t>FileSystem</a:t>
              </a:r>
              <a:endParaRPr lang="en-US" sz="1600" b="1" i="1"/>
            </a:p>
          </p:txBody>
        </p:sp>
        <p:sp>
          <p:nvSpPr>
            <p:cNvPr id="454693" name="Text Box 16"/>
            <p:cNvSpPr txBox="1">
              <a:spLocks noChangeArrowheads="1"/>
            </p:cNvSpPr>
            <p:nvPr/>
          </p:nvSpPr>
          <p:spPr bwMode="auto">
            <a:xfrm>
              <a:off x="3552" y="1440"/>
              <a:ext cx="528" cy="154"/>
            </a:xfrm>
            <a:prstGeom prst="rect">
              <a:avLst/>
            </a:prstGeom>
            <a:solidFill>
              <a:schemeClr val="accent1">
                <a:alpha val="58823"/>
              </a:schemeClr>
            </a:solidFill>
            <a:ln w="6350">
              <a:noFill/>
              <a:miter lim="800000"/>
              <a:headEnd/>
              <a:tailEnd/>
            </a:ln>
          </p:spPr>
          <p:txBody>
            <a:bodyPr lIns="0" tIns="0" rIns="0" bIns="0">
              <a:spAutoFit/>
            </a:bodyPr>
            <a:lstStyle/>
            <a:p>
              <a:pPr algn="ctr" eaLnBrk="0" hangingPunct="0">
                <a:spcBef>
                  <a:spcPct val="50000"/>
                </a:spcBef>
              </a:pPr>
              <a:r>
                <a:rPr lang="en-US" sz="1600" b="1">
                  <a:latin typeface="SymantecSans" pitchFamily="34" charset="0"/>
                </a:rPr>
                <a:t>/FY06</a:t>
              </a:r>
              <a:endParaRPr lang="en-US" sz="1600" b="1" i="1">
                <a:latin typeface="SymantecSans" pitchFamily="34" charset="0"/>
              </a:endParaRPr>
            </a:p>
          </p:txBody>
        </p:sp>
        <p:sp>
          <p:nvSpPr>
            <p:cNvPr id="454694" name="Text Box 17"/>
            <p:cNvSpPr txBox="1">
              <a:spLocks noChangeArrowheads="1"/>
            </p:cNvSpPr>
            <p:nvPr/>
          </p:nvSpPr>
          <p:spPr bwMode="auto">
            <a:xfrm>
              <a:off x="4608" y="1440"/>
              <a:ext cx="528" cy="154"/>
            </a:xfrm>
            <a:prstGeom prst="rect">
              <a:avLst/>
            </a:prstGeom>
            <a:solidFill>
              <a:srgbClr val="CC6600">
                <a:alpha val="56862"/>
              </a:srgbClr>
            </a:solidFill>
            <a:ln w="6350">
              <a:noFill/>
              <a:miter lim="800000"/>
              <a:headEnd/>
              <a:tailEnd/>
            </a:ln>
          </p:spPr>
          <p:txBody>
            <a:bodyPr lIns="0" tIns="0" rIns="0" bIns="0">
              <a:spAutoFit/>
            </a:bodyPr>
            <a:lstStyle/>
            <a:p>
              <a:pPr algn="ctr" eaLnBrk="0" hangingPunct="0">
                <a:spcBef>
                  <a:spcPct val="50000"/>
                </a:spcBef>
              </a:pPr>
              <a:r>
                <a:rPr lang="en-US" sz="1600" b="1">
                  <a:latin typeface="SymantecSans" pitchFamily="34" charset="0"/>
                </a:rPr>
                <a:t>/Prev</a:t>
              </a:r>
              <a:endParaRPr lang="en-US" sz="1600" b="1" i="1">
                <a:latin typeface="SymantecSans" pitchFamily="34" charset="0"/>
              </a:endParaRPr>
            </a:p>
          </p:txBody>
        </p:sp>
        <p:grpSp>
          <p:nvGrpSpPr>
            <p:cNvPr id="454695" name="Group 18"/>
            <p:cNvGrpSpPr>
              <a:grpSpLocks/>
            </p:cNvGrpSpPr>
            <p:nvPr/>
          </p:nvGrpSpPr>
          <p:grpSpPr bwMode="auto">
            <a:xfrm>
              <a:off x="2832" y="1296"/>
              <a:ext cx="2016" cy="112"/>
              <a:chOff x="2832" y="1296"/>
              <a:chExt cx="2016" cy="112"/>
            </a:xfrm>
          </p:grpSpPr>
          <p:sp>
            <p:nvSpPr>
              <p:cNvPr id="454696" name="Freeform 19"/>
              <p:cNvSpPr>
                <a:spLocks/>
              </p:cNvSpPr>
              <p:nvPr/>
            </p:nvSpPr>
            <p:spPr bwMode="auto">
              <a:xfrm>
                <a:off x="2832" y="1296"/>
                <a:ext cx="955" cy="112"/>
              </a:xfrm>
              <a:custGeom>
                <a:avLst/>
                <a:gdLst>
                  <a:gd name="T0" fmla="*/ 684351 w 460"/>
                  <a:gd name="T1" fmla="*/ 0 h 115"/>
                  <a:gd name="T2" fmla="*/ 684351 w 460"/>
                  <a:gd name="T3" fmla="*/ 47 h 115"/>
                  <a:gd name="T4" fmla="*/ 0 w 460"/>
                  <a:gd name="T5" fmla="*/ 47 h 115"/>
                  <a:gd name="T6" fmla="*/ 0 w 460"/>
                  <a:gd name="T7" fmla="*/ 88 h 115"/>
                  <a:gd name="T8" fmla="*/ 0 60000 65536"/>
                  <a:gd name="T9" fmla="*/ 0 60000 65536"/>
                  <a:gd name="T10" fmla="*/ 0 60000 65536"/>
                  <a:gd name="T11" fmla="*/ 0 60000 65536"/>
                  <a:gd name="T12" fmla="*/ 0 w 460"/>
                  <a:gd name="T13" fmla="*/ 0 h 115"/>
                  <a:gd name="T14" fmla="*/ 460 w 460"/>
                  <a:gd name="T15" fmla="*/ 115 h 115"/>
                </a:gdLst>
                <a:ahLst/>
                <a:cxnLst>
                  <a:cxn ang="T8">
                    <a:pos x="T0" y="T1"/>
                  </a:cxn>
                  <a:cxn ang="T9">
                    <a:pos x="T2" y="T3"/>
                  </a:cxn>
                  <a:cxn ang="T10">
                    <a:pos x="T4" y="T5"/>
                  </a:cxn>
                  <a:cxn ang="T11">
                    <a:pos x="T6" y="T7"/>
                  </a:cxn>
                </a:cxnLst>
                <a:rect l="T12" t="T13" r="T14" b="T15"/>
                <a:pathLst>
                  <a:path w="460" h="115">
                    <a:moveTo>
                      <a:pt x="460" y="0"/>
                    </a:moveTo>
                    <a:lnTo>
                      <a:pt x="460" y="58"/>
                    </a:lnTo>
                    <a:lnTo>
                      <a:pt x="0" y="58"/>
                    </a:lnTo>
                    <a:lnTo>
                      <a:pt x="0" y="115"/>
                    </a:lnTo>
                  </a:path>
                </a:pathLst>
              </a:custGeom>
              <a:noFill/>
              <a:ln w="28575">
                <a:solidFill>
                  <a:schemeClr val="bg2"/>
                </a:solidFill>
                <a:round/>
                <a:headEnd/>
                <a:tailEnd/>
              </a:ln>
            </p:spPr>
            <p:txBody>
              <a:bodyPr lIns="0" tIns="0" rIns="0" bIns="0"/>
              <a:lstStyle/>
              <a:p>
                <a:endParaRPr lang="ru-RU"/>
              </a:p>
            </p:txBody>
          </p:sp>
          <p:sp>
            <p:nvSpPr>
              <p:cNvPr id="454697" name="Freeform 20"/>
              <p:cNvSpPr>
                <a:spLocks/>
              </p:cNvSpPr>
              <p:nvPr/>
            </p:nvSpPr>
            <p:spPr bwMode="auto">
              <a:xfrm flipH="1">
                <a:off x="3788" y="1296"/>
                <a:ext cx="1060" cy="112"/>
              </a:xfrm>
              <a:custGeom>
                <a:avLst/>
                <a:gdLst>
                  <a:gd name="T0" fmla="*/ 1942326 w 460"/>
                  <a:gd name="T1" fmla="*/ 0 h 115"/>
                  <a:gd name="T2" fmla="*/ 1942326 w 460"/>
                  <a:gd name="T3" fmla="*/ 47 h 115"/>
                  <a:gd name="T4" fmla="*/ 0 w 460"/>
                  <a:gd name="T5" fmla="*/ 47 h 115"/>
                  <a:gd name="T6" fmla="*/ 0 w 460"/>
                  <a:gd name="T7" fmla="*/ 88 h 115"/>
                  <a:gd name="T8" fmla="*/ 0 60000 65536"/>
                  <a:gd name="T9" fmla="*/ 0 60000 65536"/>
                  <a:gd name="T10" fmla="*/ 0 60000 65536"/>
                  <a:gd name="T11" fmla="*/ 0 60000 65536"/>
                  <a:gd name="T12" fmla="*/ 0 w 460"/>
                  <a:gd name="T13" fmla="*/ 0 h 115"/>
                  <a:gd name="T14" fmla="*/ 460 w 460"/>
                  <a:gd name="T15" fmla="*/ 115 h 115"/>
                </a:gdLst>
                <a:ahLst/>
                <a:cxnLst>
                  <a:cxn ang="T8">
                    <a:pos x="T0" y="T1"/>
                  </a:cxn>
                  <a:cxn ang="T9">
                    <a:pos x="T2" y="T3"/>
                  </a:cxn>
                  <a:cxn ang="T10">
                    <a:pos x="T4" y="T5"/>
                  </a:cxn>
                  <a:cxn ang="T11">
                    <a:pos x="T6" y="T7"/>
                  </a:cxn>
                </a:cxnLst>
                <a:rect l="T12" t="T13" r="T14" b="T15"/>
                <a:pathLst>
                  <a:path w="460" h="115">
                    <a:moveTo>
                      <a:pt x="460" y="0"/>
                    </a:moveTo>
                    <a:lnTo>
                      <a:pt x="460" y="58"/>
                    </a:lnTo>
                    <a:lnTo>
                      <a:pt x="0" y="58"/>
                    </a:lnTo>
                    <a:lnTo>
                      <a:pt x="0" y="115"/>
                    </a:lnTo>
                  </a:path>
                </a:pathLst>
              </a:custGeom>
              <a:noFill/>
              <a:ln w="28575">
                <a:solidFill>
                  <a:schemeClr val="bg2"/>
                </a:solidFill>
                <a:round/>
                <a:headEnd/>
                <a:tailEnd/>
              </a:ln>
            </p:spPr>
            <p:txBody>
              <a:bodyPr lIns="0" tIns="0" rIns="0" bIns="0"/>
              <a:lstStyle/>
              <a:p>
                <a:endParaRPr lang="ru-RU"/>
              </a:p>
            </p:txBody>
          </p:sp>
          <p:sp>
            <p:nvSpPr>
              <p:cNvPr id="454698" name="Line 21"/>
              <p:cNvSpPr>
                <a:spLocks noChangeShapeType="1"/>
              </p:cNvSpPr>
              <p:nvPr/>
            </p:nvSpPr>
            <p:spPr bwMode="auto">
              <a:xfrm>
                <a:off x="3792" y="1296"/>
                <a:ext cx="0" cy="96"/>
              </a:xfrm>
              <a:prstGeom prst="line">
                <a:avLst/>
              </a:prstGeom>
              <a:noFill/>
              <a:ln w="28575">
                <a:solidFill>
                  <a:schemeClr val="bg2"/>
                </a:solidFill>
                <a:round/>
                <a:headEnd/>
                <a:tailEnd/>
              </a:ln>
            </p:spPr>
            <p:txBody>
              <a:bodyPr anchor="ctr"/>
              <a:lstStyle/>
              <a:p>
                <a:endParaRPr lang="en-US"/>
              </a:p>
            </p:txBody>
          </p:sp>
        </p:grpSp>
      </p:grpSp>
      <p:sp>
        <p:nvSpPr>
          <p:cNvPr id="454669" name="Rectangle 22"/>
          <p:cNvSpPr>
            <a:spLocks noChangeArrowheads="1"/>
          </p:cNvSpPr>
          <p:nvPr/>
        </p:nvSpPr>
        <p:spPr bwMode="auto">
          <a:xfrm>
            <a:off x="4233863" y="4356100"/>
            <a:ext cx="1252537" cy="471488"/>
          </a:xfrm>
          <a:prstGeom prst="rect">
            <a:avLst/>
          </a:prstGeom>
          <a:noFill/>
          <a:ln w="12700" algn="ctr">
            <a:noFill/>
            <a:miter lim="800000"/>
            <a:headEnd/>
            <a:tailEnd/>
          </a:ln>
        </p:spPr>
        <p:txBody>
          <a:bodyPr wrap="none" bIns="137160" anchor="ctr">
            <a:spAutoFit/>
          </a:bodyPr>
          <a:lstStyle/>
          <a:p>
            <a:pPr algn="ctr"/>
            <a:r>
              <a:rPr lang="en-US" baseline="-25000">
                <a:latin typeface="SymantecSans" pitchFamily="34" charset="0"/>
              </a:rPr>
              <a:t>tag = </a:t>
            </a:r>
            <a:r>
              <a:rPr lang="en-US" sz="2800" b="1" baseline="-25000">
                <a:latin typeface="SymantecSans" pitchFamily="34" charset="0"/>
              </a:rPr>
              <a:t>Tier1</a:t>
            </a:r>
          </a:p>
        </p:txBody>
      </p:sp>
      <p:sp>
        <p:nvSpPr>
          <p:cNvPr id="454670" name="Rectangle 23"/>
          <p:cNvSpPr>
            <a:spLocks noChangeArrowheads="1"/>
          </p:cNvSpPr>
          <p:nvPr/>
        </p:nvSpPr>
        <p:spPr bwMode="auto">
          <a:xfrm>
            <a:off x="6003925" y="4365625"/>
            <a:ext cx="1252538" cy="471488"/>
          </a:xfrm>
          <a:prstGeom prst="rect">
            <a:avLst/>
          </a:prstGeom>
          <a:noFill/>
          <a:ln w="12700" algn="ctr">
            <a:noFill/>
            <a:miter lim="800000"/>
            <a:headEnd/>
            <a:tailEnd/>
          </a:ln>
        </p:spPr>
        <p:txBody>
          <a:bodyPr wrap="none" bIns="137160" anchor="ctr">
            <a:spAutoFit/>
          </a:bodyPr>
          <a:lstStyle/>
          <a:p>
            <a:pPr algn="ctr"/>
            <a:r>
              <a:rPr lang="en-US" baseline="-25000">
                <a:latin typeface="SymantecSans" pitchFamily="34" charset="0"/>
              </a:rPr>
              <a:t>tag = </a:t>
            </a:r>
            <a:r>
              <a:rPr lang="en-US" sz="2800" b="1" baseline="-25000">
                <a:latin typeface="SymantecSans" pitchFamily="34" charset="0"/>
              </a:rPr>
              <a:t>Tier2</a:t>
            </a:r>
          </a:p>
        </p:txBody>
      </p:sp>
      <p:sp>
        <p:nvSpPr>
          <p:cNvPr id="454671" name="Rectangle 24"/>
          <p:cNvSpPr>
            <a:spLocks noChangeArrowheads="1"/>
          </p:cNvSpPr>
          <p:nvPr/>
        </p:nvSpPr>
        <p:spPr bwMode="auto">
          <a:xfrm>
            <a:off x="7737475" y="4384675"/>
            <a:ext cx="1252538" cy="471488"/>
          </a:xfrm>
          <a:prstGeom prst="rect">
            <a:avLst/>
          </a:prstGeom>
          <a:noFill/>
          <a:ln w="12700" algn="ctr">
            <a:noFill/>
            <a:miter lim="800000"/>
            <a:headEnd/>
            <a:tailEnd/>
          </a:ln>
        </p:spPr>
        <p:txBody>
          <a:bodyPr wrap="none" bIns="137160" anchor="ctr">
            <a:spAutoFit/>
          </a:bodyPr>
          <a:lstStyle/>
          <a:p>
            <a:pPr algn="ctr"/>
            <a:r>
              <a:rPr lang="en-US" baseline="-25000">
                <a:latin typeface="SymantecSans" pitchFamily="34" charset="0"/>
              </a:rPr>
              <a:t>tag = </a:t>
            </a:r>
            <a:r>
              <a:rPr lang="en-US" sz="2800" b="1" baseline="-25000">
                <a:latin typeface="SymantecSans" pitchFamily="34" charset="0"/>
              </a:rPr>
              <a:t>Tier3</a:t>
            </a:r>
          </a:p>
        </p:txBody>
      </p:sp>
      <p:grpSp>
        <p:nvGrpSpPr>
          <p:cNvPr id="454672" name="Group 25"/>
          <p:cNvGrpSpPr>
            <a:grpSpLocks/>
          </p:cNvGrpSpPr>
          <p:nvPr/>
        </p:nvGrpSpPr>
        <p:grpSpPr bwMode="auto">
          <a:xfrm>
            <a:off x="4600575" y="3962400"/>
            <a:ext cx="523875" cy="533400"/>
            <a:chOff x="1542" y="2220"/>
            <a:chExt cx="330" cy="336"/>
          </a:xfrm>
        </p:grpSpPr>
        <p:sp>
          <p:nvSpPr>
            <p:cNvPr id="454689" name="Line 26"/>
            <p:cNvSpPr>
              <a:spLocks noChangeShapeType="1"/>
            </p:cNvSpPr>
            <p:nvPr/>
          </p:nvSpPr>
          <p:spPr bwMode="auto">
            <a:xfrm>
              <a:off x="1542" y="2226"/>
              <a:ext cx="0" cy="330"/>
            </a:xfrm>
            <a:prstGeom prst="line">
              <a:avLst/>
            </a:prstGeom>
            <a:noFill/>
            <a:ln w="38100">
              <a:solidFill>
                <a:srgbClr val="808080"/>
              </a:solidFill>
              <a:round/>
              <a:headEnd/>
              <a:tailEnd/>
            </a:ln>
          </p:spPr>
          <p:txBody>
            <a:bodyPr anchor="ctr"/>
            <a:lstStyle/>
            <a:p>
              <a:endParaRPr lang="en-US"/>
            </a:p>
          </p:txBody>
        </p:sp>
        <p:sp>
          <p:nvSpPr>
            <p:cNvPr id="454690" name="Line 27"/>
            <p:cNvSpPr>
              <a:spLocks noChangeShapeType="1"/>
            </p:cNvSpPr>
            <p:nvPr/>
          </p:nvSpPr>
          <p:spPr bwMode="auto">
            <a:xfrm flipH="1">
              <a:off x="1590" y="2220"/>
              <a:ext cx="282" cy="330"/>
            </a:xfrm>
            <a:prstGeom prst="line">
              <a:avLst/>
            </a:prstGeom>
            <a:noFill/>
            <a:ln w="38100">
              <a:solidFill>
                <a:srgbClr val="808080"/>
              </a:solidFill>
              <a:round/>
              <a:headEnd/>
              <a:tailEnd/>
            </a:ln>
          </p:spPr>
          <p:txBody>
            <a:bodyPr anchor="ctr"/>
            <a:lstStyle/>
            <a:p>
              <a:endParaRPr lang="en-US"/>
            </a:p>
          </p:txBody>
        </p:sp>
      </p:grpSp>
      <p:grpSp>
        <p:nvGrpSpPr>
          <p:cNvPr id="454673" name="Group 28"/>
          <p:cNvGrpSpPr>
            <a:grpSpLocks/>
          </p:cNvGrpSpPr>
          <p:nvPr/>
        </p:nvGrpSpPr>
        <p:grpSpPr bwMode="auto">
          <a:xfrm>
            <a:off x="6000750" y="3990975"/>
            <a:ext cx="1152525" cy="533400"/>
            <a:chOff x="2424" y="2238"/>
            <a:chExt cx="726" cy="336"/>
          </a:xfrm>
        </p:grpSpPr>
        <p:sp>
          <p:nvSpPr>
            <p:cNvPr id="454686" name="Line 29"/>
            <p:cNvSpPr>
              <a:spLocks noChangeShapeType="1"/>
            </p:cNvSpPr>
            <p:nvPr/>
          </p:nvSpPr>
          <p:spPr bwMode="auto">
            <a:xfrm>
              <a:off x="2820" y="2244"/>
              <a:ext cx="0" cy="330"/>
            </a:xfrm>
            <a:prstGeom prst="line">
              <a:avLst/>
            </a:prstGeom>
            <a:noFill/>
            <a:ln w="38100">
              <a:solidFill>
                <a:srgbClr val="808080"/>
              </a:solidFill>
              <a:round/>
              <a:headEnd/>
              <a:tailEnd/>
            </a:ln>
          </p:spPr>
          <p:txBody>
            <a:bodyPr anchor="ctr"/>
            <a:lstStyle/>
            <a:p>
              <a:endParaRPr lang="en-US"/>
            </a:p>
          </p:txBody>
        </p:sp>
        <p:sp>
          <p:nvSpPr>
            <p:cNvPr id="454687" name="Line 30"/>
            <p:cNvSpPr>
              <a:spLocks noChangeShapeType="1"/>
            </p:cNvSpPr>
            <p:nvPr/>
          </p:nvSpPr>
          <p:spPr bwMode="auto">
            <a:xfrm flipH="1">
              <a:off x="2868" y="2238"/>
              <a:ext cx="282" cy="330"/>
            </a:xfrm>
            <a:prstGeom prst="line">
              <a:avLst/>
            </a:prstGeom>
            <a:noFill/>
            <a:ln w="38100">
              <a:solidFill>
                <a:srgbClr val="808080"/>
              </a:solidFill>
              <a:round/>
              <a:headEnd/>
              <a:tailEnd/>
            </a:ln>
          </p:spPr>
          <p:txBody>
            <a:bodyPr anchor="ctr"/>
            <a:lstStyle/>
            <a:p>
              <a:endParaRPr lang="en-US"/>
            </a:p>
          </p:txBody>
        </p:sp>
        <p:sp>
          <p:nvSpPr>
            <p:cNvPr id="454688" name="Line 31"/>
            <p:cNvSpPr>
              <a:spLocks noChangeShapeType="1"/>
            </p:cNvSpPr>
            <p:nvPr/>
          </p:nvSpPr>
          <p:spPr bwMode="auto">
            <a:xfrm>
              <a:off x="2424" y="2244"/>
              <a:ext cx="342" cy="330"/>
            </a:xfrm>
            <a:prstGeom prst="line">
              <a:avLst/>
            </a:prstGeom>
            <a:noFill/>
            <a:ln w="38100">
              <a:solidFill>
                <a:srgbClr val="808080"/>
              </a:solidFill>
              <a:round/>
              <a:headEnd/>
              <a:tailEnd/>
            </a:ln>
          </p:spPr>
          <p:txBody>
            <a:bodyPr anchor="ctr"/>
            <a:lstStyle/>
            <a:p>
              <a:endParaRPr lang="en-US"/>
            </a:p>
          </p:txBody>
        </p:sp>
      </p:grpSp>
      <p:grpSp>
        <p:nvGrpSpPr>
          <p:cNvPr id="454674" name="Group 32"/>
          <p:cNvGrpSpPr>
            <a:grpSpLocks/>
          </p:cNvGrpSpPr>
          <p:nvPr/>
        </p:nvGrpSpPr>
        <p:grpSpPr bwMode="auto">
          <a:xfrm>
            <a:off x="8039100" y="4010025"/>
            <a:ext cx="628650" cy="523875"/>
            <a:chOff x="3708" y="2250"/>
            <a:chExt cx="396" cy="330"/>
          </a:xfrm>
        </p:grpSpPr>
        <p:sp>
          <p:nvSpPr>
            <p:cNvPr id="454684" name="Line 33"/>
            <p:cNvSpPr>
              <a:spLocks noChangeShapeType="1"/>
            </p:cNvSpPr>
            <p:nvPr/>
          </p:nvSpPr>
          <p:spPr bwMode="auto">
            <a:xfrm>
              <a:off x="4104" y="2250"/>
              <a:ext cx="0" cy="330"/>
            </a:xfrm>
            <a:prstGeom prst="line">
              <a:avLst/>
            </a:prstGeom>
            <a:noFill/>
            <a:ln w="38100">
              <a:solidFill>
                <a:srgbClr val="808080"/>
              </a:solidFill>
              <a:round/>
              <a:headEnd/>
              <a:tailEnd/>
            </a:ln>
          </p:spPr>
          <p:txBody>
            <a:bodyPr anchor="ctr"/>
            <a:lstStyle/>
            <a:p>
              <a:endParaRPr lang="en-US"/>
            </a:p>
          </p:txBody>
        </p:sp>
        <p:sp>
          <p:nvSpPr>
            <p:cNvPr id="454685" name="Line 34"/>
            <p:cNvSpPr>
              <a:spLocks noChangeShapeType="1"/>
            </p:cNvSpPr>
            <p:nvPr/>
          </p:nvSpPr>
          <p:spPr bwMode="auto">
            <a:xfrm>
              <a:off x="3708" y="2250"/>
              <a:ext cx="342" cy="330"/>
            </a:xfrm>
            <a:prstGeom prst="line">
              <a:avLst/>
            </a:prstGeom>
            <a:noFill/>
            <a:ln w="38100">
              <a:solidFill>
                <a:srgbClr val="808080"/>
              </a:solidFill>
              <a:round/>
              <a:headEnd/>
              <a:tailEnd/>
            </a:ln>
          </p:spPr>
          <p:txBody>
            <a:bodyPr anchor="ctr"/>
            <a:lstStyle/>
            <a:p>
              <a:endParaRPr lang="en-US"/>
            </a:p>
          </p:txBody>
        </p:sp>
      </p:grpSp>
      <p:sp>
        <p:nvSpPr>
          <p:cNvPr id="454675" name="AutoShape 35"/>
          <p:cNvSpPr>
            <a:spLocks noChangeArrowheads="1"/>
          </p:cNvSpPr>
          <p:nvPr/>
        </p:nvSpPr>
        <p:spPr bwMode="auto">
          <a:xfrm rot="10800000">
            <a:off x="4257675" y="4845050"/>
            <a:ext cx="1295400" cy="1258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276 w 21600"/>
              <a:gd name="T13" fmla="*/ 2276 h 21600"/>
              <a:gd name="T14" fmla="*/ 19324 w 21600"/>
              <a:gd name="T15" fmla="*/ 19324 h 21600"/>
            </a:gdLst>
            <a:ahLst/>
            <a:cxnLst>
              <a:cxn ang="T8">
                <a:pos x="T0" y="T1"/>
              </a:cxn>
              <a:cxn ang="T9">
                <a:pos x="T2" y="T3"/>
              </a:cxn>
              <a:cxn ang="T10">
                <a:pos x="T4" y="T5"/>
              </a:cxn>
              <a:cxn ang="T11">
                <a:pos x="T6" y="T7"/>
              </a:cxn>
            </a:cxnLst>
            <a:rect l="T12" t="T13" r="T14" b="T15"/>
            <a:pathLst>
              <a:path w="21600" h="21600">
                <a:moveTo>
                  <a:pt x="0" y="0"/>
                </a:moveTo>
                <a:lnTo>
                  <a:pt x="952" y="21600"/>
                </a:lnTo>
                <a:lnTo>
                  <a:pt x="20648" y="21600"/>
                </a:lnTo>
                <a:lnTo>
                  <a:pt x="21600" y="0"/>
                </a:lnTo>
                <a:close/>
              </a:path>
            </a:pathLst>
          </a:custGeom>
          <a:gradFill rotWithShape="1">
            <a:gsLst>
              <a:gs pos="0">
                <a:schemeClr val="bg1"/>
              </a:gs>
              <a:gs pos="100000">
                <a:schemeClr val="hlink">
                  <a:alpha val="40999"/>
                </a:schemeClr>
              </a:gs>
            </a:gsLst>
            <a:lin ang="5400000" scaled="1"/>
          </a:gradFill>
          <a:ln w="9525" algn="ctr">
            <a:noFill/>
            <a:miter lim="800000"/>
            <a:headEnd/>
            <a:tailEnd/>
          </a:ln>
        </p:spPr>
        <p:txBody>
          <a:bodyPr wrap="none" anchor="ctr"/>
          <a:lstStyle/>
          <a:p>
            <a:endParaRPr lang="ru-RU"/>
          </a:p>
        </p:txBody>
      </p:sp>
      <p:sp>
        <p:nvSpPr>
          <p:cNvPr id="454676" name="Text Box 36"/>
          <p:cNvSpPr txBox="1">
            <a:spLocks noChangeArrowheads="1"/>
          </p:cNvSpPr>
          <p:nvPr/>
        </p:nvSpPr>
        <p:spPr bwMode="auto">
          <a:xfrm>
            <a:off x="4333875" y="4849813"/>
            <a:ext cx="1079500" cy="638175"/>
          </a:xfrm>
          <a:prstGeom prst="rect">
            <a:avLst/>
          </a:prstGeom>
          <a:noFill/>
          <a:ln w="12700">
            <a:noFill/>
            <a:miter lim="800000"/>
            <a:headEnd/>
            <a:tailEnd/>
          </a:ln>
        </p:spPr>
        <p:txBody>
          <a:bodyPr lIns="0" tIns="0" rIns="0" bIns="0">
            <a:spAutoFit/>
          </a:bodyPr>
          <a:lstStyle/>
          <a:p>
            <a:pPr algn="ctr" eaLnBrk="0" hangingPunct="0">
              <a:spcBef>
                <a:spcPct val="50000"/>
              </a:spcBef>
            </a:pPr>
            <a:r>
              <a:rPr lang="en-US" sz="1400" b="1">
                <a:latin typeface="SymantecSans" pitchFamily="34" charset="0"/>
              </a:rPr>
              <a:t>High-End Storage</a:t>
            </a:r>
            <a:br>
              <a:rPr lang="en-US" sz="1400" b="1">
                <a:latin typeface="SymantecSans" pitchFamily="34" charset="0"/>
              </a:rPr>
            </a:br>
            <a:r>
              <a:rPr lang="en-US" sz="1400" b="1">
                <a:latin typeface="SymantecSans" pitchFamily="34" charset="0"/>
              </a:rPr>
              <a:t>eg. EMC DMX</a:t>
            </a:r>
          </a:p>
        </p:txBody>
      </p:sp>
      <p:sp>
        <p:nvSpPr>
          <p:cNvPr id="454677" name="AutoShape 37"/>
          <p:cNvSpPr>
            <a:spLocks noChangeArrowheads="1"/>
          </p:cNvSpPr>
          <p:nvPr/>
        </p:nvSpPr>
        <p:spPr bwMode="auto">
          <a:xfrm rot="10800000">
            <a:off x="5816600" y="4848225"/>
            <a:ext cx="1336675" cy="1257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98 w 21600"/>
              <a:gd name="T13" fmla="*/ 2698 h 21600"/>
              <a:gd name="T14" fmla="*/ 18902 w 21600"/>
              <a:gd name="T15" fmla="*/ 18902 h 21600"/>
            </a:gdLst>
            <a:ahLst/>
            <a:cxnLst>
              <a:cxn ang="T8">
                <a:pos x="T0" y="T1"/>
              </a:cxn>
              <a:cxn ang="T9">
                <a:pos x="T2" y="T3"/>
              </a:cxn>
              <a:cxn ang="T10">
                <a:pos x="T4" y="T5"/>
              </a:cxn>
              <a:cxn ang="T11">
                <a:pos x="T6" y="T7"/>
              </a:cxn>
            </a:cxnLst>
            <a:rect l="T12" t="T13" r="T14" b="T15"/>
            <a:pathLst>
              <a:path w="21600" h="21600">
                <a:moveTo>
                  <a:pt x="0" y="0"/>
                </a:moveTo>
                <a:lnTo>
                  <a:pt x="1795" y="21600"/>
                </a:lnTo>
                <a:lnTo>
                  <a:pt x="19805" y="21600"/>
                </a:lnTo>
                <a:lnTo>
                  <a:pt x="21600" y="0"/>
                </a:lnTo>
                <a:close/>
              </a:path>
            </a:pathLst>
          </a:custGeom>
          <a:gradFill rotWithShape="1">
            <a:gsLst>
              <a:gs pos="0">
                <a:schemeClr val="bg1"/>
              </a:gs>
              <a:gs pos="100000">
                <a:schemeClr val="accent1">
                  <a:alpha val="57001"/>
                </a:schemeClr>
              </a:gs>
            </a:gsLst>
            <a:lin ang="5400000" scaled="1"/>
          </a:gradFill>
          <a:ln w="9525" algn="ctr">
            <a:noFill/>
            <a:miter lim="800000"/>
            <a:headEnd/>
            <a:tailEnd/>
          </a:ln>
        </p:spPr>
        <p:txBody>
          <a:bodyPr wrap="none" anchor="ctr"/>
          <a:lstStyle/>
          <a:p>
            <a:endParaRPr lang="ru-RU"/>
          </a:p>
        </p:txBody>
      </p:sp>
      <p:sp>
        <p:nvSpPr>
          <p:cNvPr id="454678" name="Text Box 38"/>
          <p:cNvSpPr txBox="1">
            <a:spLocks noChangeArrowheads="1"/>
          </p:cNvSpPr>
          <p:nvPr/>
        </p:nvSpPr>
        <p:spPr bwMode="auto">
          <a:xfrm>
            <a:off x="5934075" y="4848225"/>
            <a:ext cx="1079500" cy="849313"/>
          </a:xfrm>
          <a:prstGeom prst="rect">
            <a:avLst/>
          </a:prstGeom>
          <a:noFill/>
          <a:ln w="12700">
            <a:noFill/>
            <a:miter lim="800000"/>
            <a:headEnd/>
            <a:tailEnd/>
          </a:ln>
        </p:spPr>
        <p:txBody>
          <a:bodyPr lIns="0" tIns="0" rIns="0" bIns="0">
            <a:spAutoFit/>
          </a:bodyPr>
          <a:lstStyle/>
          <a:p>
            <a:pPr algn="ctr" eaLnBrk="0" hangingPunct="0">
              <a:spcBef>
                <a:spcPct val="50000"/>
              </a:spcBef>
            </a:pPr>
            <a:r>
              <a:rPr lang="en-US" sz="1400" b="1">
                <a:latin typeface="SymantecSans" pitchFamily="34" charset="0"/>
              </a:rPr>
              <a:t>Mid-Range Storage</a:t>
            </a:r>
            <a:br>
              <a:rPr lang="en-US" sz="1400" b="1">
                <a:latin typeface="SymantecSans" pitchFamily="34" charset="0"/>
              </a:rPr>
            </a:br>
            <a:r>
              <a:rPr lang="en-US" sz="1400" b="1">
                <a:latin typeface="SymantecSans" pitchFamily="34" charset="0"/>
              </a:rPr>
              <a:t>eg. EMC Clariion</a:t>
            </a:r>
          </a:p>
        </p:txBody>
      </p:sp>
      <p:sp>
        <p:nvSpPr>
          <p:cNvPr id="454679" name="AutoShape 39"/>
          <p:cNvSpPr>
            <a:spLocks noChangeArrowheads="1"/>
          </p:cNvSpPr>
          <p:nvPr/>
        </p:nvSpPr>
        <p:spPr bwMode="auto">
          <a:xfrm rot="10800000">
            <a:off x="7534275" y="4848225"/>
            <a:ext cx="1295400" cy="1258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515 w 21600"/>
              <a:gd name="T13" fmla="*/ 2515 h 21600"/>
              <a:gd name="T14" fmla="*/ 19085 w 21600"/>
              <a:gd name="T15" fmla="*/ 19085 h 21600"/>
            </a:gdLst>
            <a:ahLst/>
            <a:cxnLst>
              <a:cxn ang="T8">
                <a:pos x="T0" y="T1"/>
              </a:cxn>
              <a:cxn ang="T9">
                <a:pos x="T2" y="T3"/>
              </a:cxn>
              <a:cxn ang="T10">
                <a:pos x="T4" y="T5"/>
              </a:cxn>
              <a:cxn ang="T11">
                <a:pos x="T6" y="T7"/>
              </a:cxn>
            </a:cxnLst>
            <a:rect l="T12" t="T13" r="T14" b="T15"/>
            <a:pathLst>
              <a:path w="21600" h="21600">
                <a:moveTo>
                  <a:pt x="0" y="0"/>
                </a:moveTo>
                <a:lnTo>
                  <a:pt x="1429" y="21600"/>
                </a:lnTo>
                <a:lnTo>
                  <a:pt x="20171" y="21600"/>
                </a:lnTo>
                <a:lnTo>
                  <a:pt x="21600" y="0"/>
                </a:lnTo>
                <a:close/>
              </a:path>
            </a:pathLst>
          </a:custGeom>
          <a:gradFill rotWithShape="1">
            <a:gsLst>
              <a:gs pos="0">
                <a:schemeClr val="bg1"/>
              </a:gs>
              <a:gs pos="100000">
                <a:srgbClr val="B25A0A">
                  <a:alpha val="48000"/>
                </a:srgbClr>
              </a:gs>
            </a:gsLst>
            <a:lin ang="5400000" scaled="1"/>
          </a:gradFill>
          <a:ln w="9525" algn="ctr">
            <a:noFill/>
            <a:miter lim="800000"/>
            <a:headEnd/>
            <a:tailEnd/>
          </a:ln>
        </p:spPr>
        <p:txBody>
          <a:bodyPr rot="10800000" wrap="none" anchor="ctr"/>
          <a:lstStyle/>
          <a:p>
            <a:pPr algn="ctr"/>
            <a:endParaRPr lang="ru-RU" baseline="-25000"/>
          </a:p>
        </p:txBody>
      </p:sp>
      <p:sp>
        <p:nvSpPr>
          <p:cNvPr id="454680" name="Text Box 40"/>
          <p:cNvSpPr txBox="1">
            <a:spLocks noChangeArrowheads="1"/>
          </p:cNvSpPr>
          <p:nvPr/>
        </p:nvSpPr>
        <p:spPr bwMode="auto">
          <a:xfrm>
            <a:off x="7686675" y="4848225"/>
            <a:ext cx="1079500" cy="1063625"/>
          </a:xfrm>
          <a:prstGeom prst="rect">
            <a:avLst/>
          </a:prstGeom>
          <a:noFill/>
          <a:ln w="12700">
            <a:noFill/>
            <a:miter lim="800000"/>
            <a:headEnd/>
            <a:tailEnd/>
          </a:ln>
        </p:spPr>
        <p:txBody>
          <a:bodyPr lIns="0" tIns="0" rIns="0" bIns="0">
            <a:spAutoFit/>
          </a:bodyPr>
          <a:lstStyle/>
          <a:p>
            <a:pPr algn="ctr" eaLnBrk="0" hangingPunct="0">
              <a:spcBef>
                <a:spcPct val="50000"/>
              </a:spcBef>
            </a:pPr>
            <a:r>
              <a:rPr lang="en-US" sz="1400" b="1">
                <a:latin typeface="SymantecSans" pitchFamily="34" charset="0"/>
              </a:rPr>
              <a:t>Low-End Storage</a:t>
            </a:r>
            <a:br>
              <a:rPr lang="en-US" sz="1400" b="1">
                <a:latin typeface="SymantecSans" pitchFamily="34" charset="0"/>
              </a:rPr>
            </a:br>
            <a:r>
              <a:rPr lang="en-US" sz="1400" b="1">
                <a:latin typeface="SymantecSans" pitchFamily="34" charset="0"/>
              </a:rPr>
              <a:t>e.g. Other SATA based array</a:t>
            </a:r>
          </a:p>
        </p:txBody>
      </p:sp>
      <p:sp>
        <p:nvSpPr>
          <p:cNvPr id="454681" name="AutoShape 41"/>
          <p:cNvSpPr>
            <a:spLocks noChangeArrowheads="1"/>
          </p:cNvSpPr>
          <p:nvPr/>
        </p:nvSpPr>
        <p:spPr bwMode="auto">
          <a:xfrm>
            <a:off x="4111625" y="1384300"/>
            <a:ext cx="2120900" cy="827088"/>
          </a:xfrm>
          <a:prstGeom prst="foldedCorner">
            <a:avLst>
              <a:gd name="adj" fmla="val 37847"/>
            </a:avLst>
          </a:prstGeom>
          <a:solidFill>
            <a:schemeClr val="accent2"/>
          </a:solidFill>
          <a:ln w="9525">
            <a:noFill/>
            <a:round/>
            <a:headEnd/>
            <a:tailEnd/>
          </a:ln>
        </p:spPr>
        <p:txBody>
          <a:bodyPr wrap="none" tIns="0" bIns="0" anchor="b"/>
          <a:lstStyle/>
          <a:p>
            <a:pPr>
              <a:lnSpc>
                <a:spcPct val="75000"/>
              </a:lnSpc>
              <a:spcAft>
                <a:spcPct val="35000"/>
              </a:spcAft>
            </a:pPr>
            <a:r>
              <a:rPr lang="ru-RU" sz="1800" b="1"/>
              <a:t>Политика</a:t>
            </a:r>
            <a:endParaRPr lang="en-US" sz="1800" b="1"/>
          </a:p>
          <a:p>
            <a:pPr>
              <a:lnSpc>
                <a:spcPct val="75000"/>
              </a:lnSpc>
              <a:spcAft>
                <a:spcPct val="35000"/>
              </a:spcAft>
            </a:pPr>
            <a:r>
              <a:rPr lang="ru-RU" sz="1400"/>
              <a:t>Правило</a:t>
            </a:r>
            <a:r>
              <a:rPr lang="en-US" sz="1400">
                <a:latin typeface="SymantecSans" pitchFamily="34" charset="0"/>
              </a:rPr>
              <a:t>1</a:t>
            </a:r>
            <a:r>
              <a:rPr lang="ru-RU" sz="1400"/>
              <a:t> …</a:t>
            </a:r>
            <a:r>
              <a:rPr lang="en-US" sz="1400">
                <a:latin typeface="SymantecSans" pitchFamily="34" charset="0"/>
              </a:rPr>
              <a:t> </a:t>
            </a:r>
            <a:r>
              <a:rPr lang="ru-RU" sz="1400"/>
              <a:t>Правило</a:t>
            </a:r>
            <a:r>
              <a:rPr lang="en-US" sz="1400">
                <a:latin typeface="SymantecSans" pitchFamily="34" charset="0"/>
              </a:rPr>
              <a:t>N</a:t>
            </a:r>
          </a:p>
        </p:txBody>
      </p:sp>
      <p:sp>
        <p:nvSpPr>
          <p:cNvPr id="454682" name="Line 42"/>
          <p:cNvSpPr>
            <a:spLocks noChangeShapeType="1"/>
          </p:cNvSpPr>
          <p:nvPr/>
        </p:nvSpPr>
        <p:spPr bwMode="auto">
          <a:xfrm>
            <a:off x="4429125" y="2209800"/>
            <a:ext cx="0" cy="752475"/>
          </a:xfrm>
          <a:prstGeom prst="line">
            <a:avLst/>
          </a:prstGeom>
          <a:noFill/>
          <a:ln w="57150">
            <a:solidFill>
              <a:srgbClr val="CC9900"/>
            </a:solidFill>
            <a:round/>
            <a:headEnd/>
            <a:tailEnd type="triangle" w="med" len="med"/>
          </a:ln>
        </p:spPr>
        <p:txBody>
          <a:bodyPr anchor="ctr"/>
          <a:lstStyle/>
          <a:p>
            <a:endParaRPr lang="en-US"/>
          </a:p>
        </p:txBody>
      </p:sp>
      <p:sp>
        <p:nvSpPr>
          <p:cNvPr id="454683" name="Text Box 43"/>
          <p:cNvSpPr txBox="1">
            <a:spLocks noChangeArrowheads="1"/>
          </p:cNvSpPr>
          <p:nvPr/>
        </p:nvSpPr>
        <p:spPr bwMode="auto">
          <a:xfrm>
            <a:off x="1588" y="6643688"/>
            <a:ext cx="401637" cy="215900"/>
          </a:xfrm>
          <a:prstGeom prst="rect">
            <a:avLst/>
          </a:prstGeom>
          <a:noFill/>
          <a:ln w="9525">
            <a:noFill/>
            <a:miter lim="800000"/>
            <a:headEnd/>
            <a:tailEnd/>
          </a:ln>
        </p:spPr>
        <p:txBody>
          <a:bodyPr wrap="none">
            <a:spAutoFit/>
          </a:bodyPr>
          <a:lstStyle/>
          <a:p>
            <a:r>
              <a:rPr lang="en-US" sz="800"/>
              <a:t>mvfs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Rectangle 17"/>
          <p:cNvSpPr>
            <a:spLocks noChangeArrowheads="1"/>
          </p:cNvSpPr>
          <p:nvPr/>
        </p:nvSpPr>
        <p:spPr bwMode="ltGray">
          <a:xfrm flipV="1">
            <a:off x="0" y="6608763"/>
            <a:ext cx="9144000" cy="252412"/>
          </a:xfrm>
          <a:prstGeom prst="rect">
            <a:avLst/>
          </a:prstGeom>
          <a:solidFill>
            <a:srgbClr val="AFB9C1"/>
          </a:solidFill>
          <a:ln w="9525" algn="ctr">
            <a:noFill/>
            <a:miter lim="800000"/>
            <a:headEnd/>
            <a:tailEnd/>
          </a:ln>
        </p:spPr>
        <p:txBody>
          <a:bodyPr wrap="none" anchor="ctr"/>
          <a:lstStyle/>
          <a:p>
            <a:endParaRPr lang="en-GB"/>
          </a:p>
        </p:txBody>
      </p:sp>
      <p:grpSp>
        <p:nvGrpSpPr>
          <p:cNvPr id="418818" name="Group 3"/>
          <p:cNvGrpSpPr>
            <a:grpSpLocks/>
          </p:cNvGrpSpPr>
          <p:nvPr/>
        </p:nvGrpSpPr>
        <p:grpSpPr bwMode="auto">
          <a:xfrm>
            <a:off x="4618038" y="6588125"/>
            <a:ext cx="4521200" cy="273050"/>
            <a:chOff x="2909" y="4150"/>
            <a:chExt cx="2848" cy="172"/>
          </a:xfrm>
        </p:grpSpPr>
        <p:pic>
          <p:nvPicPr>
            <p:cNvPr id="418835" name="Picture 4" descr="SlideMasterTabShadow"/>
            <p:cNvPicPr>
              <a:picLocks noChangeAspect="1" noChangeArrowheads="1"/>
            </p:cNvPicPr>
            <p:nvPr/>
          </p:nvPicPr>
          <p:blipFill>
            <a:blip r:embed="rId2"/>
            <a:srcRect/>
            <a:stretch>
              <a:fillRect/>
            </a:stretch>
          </p:blipFill>
          <p:spPr bwMode="auto">
            <a:xfrm>
              <a:off x="2909" y="4162"/>
              <a:ext cx="2848" cy="160"/>
            </a:xfrm>
            <a:prstGeom prst="rect">
              <a:avLst/>
            </a:prstGeom>
            <a:noFill/>
            <a:ln w="9525">
              <a:noFill/>
              <a:miter lim="800000"/>
              <a:headEnd/>
              <a:tailEnd/>
            </a:ln>
          </p:spPr>
        </p:pic>
        <p:sp>
          <p:nvSpPr>
            <p:cNvPr id="418836" name="Freeform 5" descr="SlideMasterTab_92dpi"/>
            <p:cNvSpPr>
              <a:spLocks/>
            </p:cNvSpPr>
            <p:nvPr/>
          </p:nvSpPr>
          <p:spPr bwMode="auto">
            <a:xfrm>
              <a:off x="3099" y="4150"/>
              <a:ext cx="2468" cy="171"/>
            </a:xfrm>
            <a:custGeom>
              <a:avLst/>
              <a:gdLst>
                <a:gd name="T0" fmla="*/ 2480 w 2464"/>
                <a:gd name="T1" fmla="*/ 170 h 171"/>
                <a:gd name="T2" fmla="*/ 2480 w 2464"/>
                <a:gd name="T3" fmla="*/ 69 h 171"/>
                <a:gd name="T4" fmla="*/ 2413 w 2464"/>
                <a:gd name="T5" fmla="*/ 2 h 171"/>
                <a:gd name="T6" fmla="*/ 64 w 2464"/>
                <a:gd name="T7" fmla="*/ 0 h 171"/>
                <a:gd name="T8" fmla="*/ 0 w 2464"/>
                <a:gd name="T9" fmla="*/ 63 h 171"/>
                <a:gd name="T10" fmla="*/ 0 w 2464"/>
                <a:gd name="T11" fmla="*/ 171 h 171"/>
                <a:gd name="T12" fmla="*/ 2480 w 2464"/>
                <a:gd name="T13" fmla="*/ 170 h 171"/>
                <a:gd name="T14" fmla="*/ 0 60000 65536"/>
                <a:gd name="T15" fmla="*/ 0 60000 65536"/>
                <a:gd name="T16" fmla="*/ 0 60000 65536"/>
                <a:gd name="T17" fmla="*/ 0 60000 65536"/>
                <a:gd name="T18" fmla="*/ 0 60000 65536"/>
                <a:gd name="T19" fmla="*/ 0 60000 65536"/>
                <a:gd name="T20" fmla="*/ 0 60000 65536"/>
                <a:gd name="T21" fmla="*/ 0 w 2464"/>
                <a:gd name="T22" fmla="*/ 0 h 171"/>
                <a:gd name="T23" fmla="*/ 2464 w 2464"/>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4" h="171">
                  <a:moveTo>
                    <a:pt x="2464" y="170"/>
                  </a:moveTo>
                  <a:cubicBezTo>
                    <a:pt x="2464" y="170"/>
                    <a:pt x="2464" y="119"/>
                    <a:pt x="2464" y="69"/>
                  </a:cubicBezTo>
                  <a:cubicBezTo>
                    <a:pt x="2461" y="12"/>
                    <a:pt x="2416" y="2"/>
                    <a:pt x="2397" y="2"/>
                  </a:cubicBezTo>
                  <a:cubicBezTo>
                    <a:pt x="2397" y="2"/>
                    <a:pt x="1230" y="1"/>
                    <a:pt x="64" y="0"/>
                  </a:cubicBezTo>
                  <a:cubicBezTo>
                    <a:pt x="53" y="0"/>
                    <a:pt x="2" y="10"/>
                    <a:pt x="0" y="63"/>
                  </a:cubicBezTo>
                  <a:cubicBezTo>
                    <a:pt x="0" y="117"/>
                    <a:pt x="0" y="171"/>
                    <a:pt x="0" y="171"/>
                  </a:cubicBezTo>
                  <a:lnTo>
                    <a:pt x="2464" y="170"/>
                  </a:lnTo>
                  <a:close/>
                </a:path>
              </a:pathLst>
            </a:custGeom>
            <a:blipFill dpi="0" rotWithShape="1">
              <a:blip r:embed="rId3"/>
              <a:srcRect/>
              <a:stretch>
                <a:fillRect/>
              </a:stretch>
            </a:blipFill>
            <a:ln w="12700">
              <a:noFill/>
              <a:round/>
              <a:headEnd/>
              <a:tailEnd/>
            </a:ln>
          </p:spPr>
          <p:txBody>
            <a:bodyPr anchor="ctr"/>
            <a:lstStyle/>
            <a:p>
              <a:endParaRPr lang="ru-RU"/>
            </a:p>
          </p:txBody>
        </p:sp>
      </p:grpSp>
      <p:sp>
        <p:nvSpPr>
          <p:cNvPr id="418819" name="Footer Placeholder 137"/>
          <p:cNvSpPr>
            <a:spLocks noGrp="1"/>
          </p:cNvSpPr>
          <p:nvPr>
            <p:ph type="ftr" sz="quarter" idx="4294967295"/>
          </p:nvPr>
        </p:nvSpPr>
        <p:spPr>
          <a:xfrm>
            <a:off x="250825" y="6651625"/>
            <a:ext cx="3590925" cy="122238"/>
          </a:xfrm>
          <a:noFill/>
        </p:spPr>
        <p:txBody>
          <a:bodyPr/>
          <a:lstStyle/>
          <a:p>
            <a:r>
              <a:rPr lang="en-US" sz="700" smtClean="0"/>
              <a:t>SYMANTEC CONFIDENTIAL – NOT FOR UNCONTROLLED DISTRIBUTION</a:t>
            </a:r>
          </a:p>
        </p:txBody>
      </p:sp>
      <p:sp>
        <p:nvSpPr>
          <p:cNvPr id="8" name="Title 7"/>
          <p:cNvSpPr>
            <a:spLocks noGrp="1"/>
          </p:cNvSpPr>
          <p:nvPr>
            <p:ph type="title"/>
          </p:nvPr>
        </p:nvSpPr>
        <p:spPr/>
        <p:txBody>
          <a:bodyPr/>
          <a:lstStyle/>
          <a:p>
            <a:pPr eaLnBrk="1" hangingPunct="1"/>
            <a:r>
              <a:rPr lang="ru-RU" smtClean="0"/>
              <a:t>День, который изменил мир</a:t>
            </a:r>
            <a:endParaRPr lang="en-GB" smtClean="0"/>
          </a:p>
        </p:txBody>
      </p:sp>
      <p:pic>
        <p:nvPicPr>
          <p:cNvPr id="418821" name="Picture 8" descr="SEPT08.jpg"/>
          <p:cNvPicPr>
            <a:picLocks noChangeAspect="1"/>
          </p:cNvPicPr>
          <p:nvPr/>
        </p:nvPicPr>
        <p:blipFill>
          <a:blip r:embed="rId4"/>
          <a:srcRect/>
          <a:stretch>
            <a:fillRect/>
          </a:stretch>
        </p:blipFill>
        <p:spPr bwMode="auto">
          <a:xfrm>
            <a:off x="835025" y="1158875"/>
            <a:ext cx="7473950" cy="5408613"/>
          </a:xfrm>
          <a:prstGeom prst="rect">
            <a:avLst/>
          </a:prstGeom>
          <a:noFill/>
          <a:ln w="9525">
            <a:noFill/>
            <a:miter lim="800000"/>
            <a:headEnd/>
            <a:tailEnd/>
          </a:ln>
        </p:spPr>
      </p:pic>
      <p:sp>
        <p:nvSpPr>
          <p:cNvPr id="418822" name="Freeform 9"/>
          <p:cNvSpPr>
            <a:spLocks noChangeArrowheads="1"/>
          </p:cNvSpPr>
          <p:nvPr/>
        </p:nvSpPr>
        <p:spPr bwMode="auto">
          <a:xfrm rot="754417">
            <a:off x="3821113" y="3581400"/>
            <a:ext cx="1009650" cy="1020763"/>
          </a:xfrm>
          <a:custGeom>
            <a:avLst/>
            <a:gdLst>
              <a:gd name="T0" fmla="*/ 88738 w 1010715"/>
              <a:gd name="T1" fmla="*/ 92443 h 1045040"/>
              <a:gd name="T2" fmla="*/ 695648 w 1010715"/>
              <a:gd name="T3" fmla="*/ 198092 h 1045040"/>
              <a:gd name="T4" fmla="*/ 426620 w 1010715"/>
              <a:gd name="T5" fmla="*/ 792464 h 1045040"/>
              <a:gd name="T6" fmla="*/ 125745 w 1010715"/>
              <a:gd name="T7" fmla="*/ 369771 h 1045040"/>
              <a:gd name="T8" fmla="*/ 384792 w 1010715"/>
              <a:gd name="T9" fmla="*/ 171679 h 1045040"/>
              <a:gd name="T10" fmla="*/ 791864 w 1010715"/>
              <a:gd name="T11" fmla="*/ 0 h 1045040"/>
              <a:gd name="T12" fmla="*/ 791864 w 1010715"/>
              <a:gd name="T13" fmla="*/ 0 h 1045040"/>
              <a:gd name="T14" fmla="*/ 0 60000 65536"/>
              <a:gd name="T15" fmla="*/ 0 60000 65536"/>
              <a:gd name="T16" fmla="*/ 0 60000 65536"/>
              <a:gd name="T17" fmla="*/ 0 60000 65536"/>
              <a:gd name="T18" fmla="*/ 0 60000 65536"/>
              <a:gd name="T19" fmla="*/ 0 60000 65536"/>
              <a:gd name="T20" fmla="*/ 0 60000 65536"/>
              <a:gd name="T21" fmla="*/ 0 w 1010715"/>
              <a:gd name="T22" fmla="*/ 0 h 1045040"/>
              <a:gd name="T23" fmla="*/ 1010715 w 1010715"/>
              <a:gd name="T24" fmla="*/ 1045040 h 10450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0715" h="1045040">
                <a:moveTo>
                  <a:pt x="89133" y="104078"/>
                </a:moveTo>
                <a:cubicBezTo>
                  <a:pt x="323928" y="125141"/>
                  <a:pt x="586692" y="142646"/>
                  <a:pt x="698733" y="223024"/>
                </a:cubicBezTo>
                <a:cubicBezTo>
                  <a:pt x="757605" y="292495"/>
                  <a:pt x="1010715" y="655535"/>
                  <a:pt x="428512" y="892206"/>
                </a:cubicBezTo>
                <a:cubicBezTo>
                  <a:pt x="0" y="1045040"/>
                  <a:pt x="21486" y="513272"/>
                  <a:pt x="126303" y="416312"/>
                </a:cubicBezTo>
                <a:cubicBezTo>
                  <a:pt x="199144" y="292368"/>
                  <a:pt x="274987" y="262672"/>
                  <a:pt x="386499" y="193287"/>
                </a:cubicBezTo>
                <a:cubicBezTo>
                  <a:pt x="498011" y="123902"/>
                  <a:pt x="795377" y="0"/>
                  <a:pt x="795377" y="0"/>
                </a:cubicBezTo>
              </a:path>
            </a:pathLst>
          </a:custGeom>
          <a:noFill/>
          <a:ln w="127000" cap="rnd" algn="ctr">
            <a:solidFill>
              <a:srgbClr val="FF0000"/>
            </a:solidFill>
            <a:round/>
            <a:headEnd/>
            <a:tailEnd/>
          </a:ln>
        </p:spPr>
        <p:txBody>
          <a:bodyPr anchor="ctr"/>
          <a:lstStyle/>
          <a:p>
            <a:endParaRPr lang="ru-RU"/>
          </a:p>
        </p:txBody>
      </p:sp>
      <p:grpSp>
        <p:nvGrpSpPr>
          <p:cNvPr id="3" name="Group 35"/>
          <p:cNvGrpSpPr>
            <a:grpSpLocks/>
          </p:cNvGrpSpPr>
          <p:nvPr/>
        </p:nvGrpSpPr>
        <p:grpSpPr bwMode="auto">
          <a:xfrm>
            <a:off x="6397625" y="1308100"/>
            <a:ext cx="2436813" cy="3838575"/>
            <a:chOff x="5612778" y="1308409"/>
            <a:chExt cx="3010829" cy="4742986"/>
          </a:xfrm>
        </p:grpSpPr>
        <p:sp>
          <p:nvSpPr>
            <p:cNvPr id="25" name="Rectangle 24"/>
            <p:cNvSpPr/>
            <p:nvPr/>
          </p:nvSpPr>
          <p:spPr bwMode="auto">
            <a:xfrm>
              <a:off x="5612778" y="1308409"/>
              <a:ext cx="3010829" cy="4742986"/>
            </a:xfrm>
            <a:prstGeom prst="rect">
              <a:avLst/>
            </a:prstGeom>
            <a:solidFill>
              <a:schemeClr val="tx1">
                <a:lumMod val="50000"/>
                <a:lumOff val="50000"/>
              </a:schemeClr>
            </a:solidFill>
            <a:ln w="12700" cap="flat" cmpd="sng" algn="ctr">
              <a:noFill/>
              <a:prstDash val="solid"/>
              <a:round/>
              <a:headEnd type="none" w="med" len="med"/>
              <a:tailEnd type="none" w="med" len="med"/>
            </a:ln>
            <a:effectLst/>
          </p:spPr>
          <p:txBody>
            <a:bodyPr anchor="ctr"/>
            <a:lstStyle/>
            <a:p>
              <a:pPr algn="ctr">
                <a:defRPr/>
              </a:pPr>
              <a:endParaRPr lang="en-GB"/>
            </a:p>
          </p:txBody>
        </p:sp>
        <p:pic>
          <p:nvPicPr>
            <p:cNvPr id="418833" name="Picture 22" descr="wall st crop.jpg"/>
            <p:cNvPicPr>
              <a:picLocks noChangeAspect="1"/>
            </p:cNvPicPr>
            <p:nvPr/>
          </p:nvPicPr>
          <p:blipFill>
            <a:blip r:embed="rId5"/>
            <a:srcRect/>
            <a:stretch>
              <a:fillRect/>
            </a:stretch>
          </p:blipFill>
          <p:spPr bwMode="auto">
            <a:xfrm>
              <a:off x="5675967" y="1386611"/>
              <a:ext cx="2884450" cy="4586582"/>
            </a:xfrm>
            <a:prstGeom prst="rect">
              <a:avLst/>
            </a:prstGeom>
            <a:noFill/>
            <a:ln w="9525">
              <a:noFill/>
              <a:miter lim="800000"/>
              <a:headEnd/>
              <a:tailEnd/>
            </a:ln>
          </p:spPr>
        </p:pic>
        <p:sp>
          <p:nvSpPr>
            <p:cNvPr id="32" name="Rectangle 31"/>
            <p:cNvSpPr/>
            <p:nvPr/>
          </p:nvSpPr>
          <p:spPr>
            <a:xfrm>
              <a:off x="5695440" y="1554847"/>
              <a:ext cx="2845505" cy="912774"/>
            </a:xfrm>
            <a:prstGeom prst="rect">
              <a:avLst/>
            </a:prstGeom>
            <a:noFill/>
          </p:spPr>
          <p:txBody>
            <a:bodyPr lIns="0" tIns="0" rIns="0" bIns="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$47.24</a:t>
              </a:r>
            </a:p>
          </p:txBody>
        </p:sp>
      </p:grpSp>
      <p:cxnSp>
        <p:nvCxnSpPr>
          <p:cNvPr id="35" name="Straight Arrow Connector 34"/>
          <p:cNvCxnSpPr>
            <a:endCxn id="537602" idx="0"/>
          </p:cNvCxnSpPr>
          <p:nvPr/>
        </p:nvCxnSpPr>
        <p:spPr bwMode="auto">
          <a:xfrm rot="16200000" flipH="1">
            <a:off x="6035675" y="3932238"/>
            <a:ext cx="3435350" cy="25400"/>
          </a:xfrm>
          <a:prstGeom prst="straightConnector1">
            <a:avLst/>
          </a:prstGeom>
          <a:ln w="57150">
            <a:headEnd type="none" w="med" len="med"/>
            <a:tailEnd type="arrow"/>
          </a:ln>
        </p:spPr>
        <p:style>
          <a:lnRef idx="3">
            <a:schemeClr val="accent2"/>
          </a:lnRef>
          <a:fillRef idx="0">
            <a:schemeClr val="accent2"/>
          </a:fillRef>
          <a:effectRef idx="2">
            <a:schemeClr val="accent2"/>
          </a:effectRef>
          <a:fontRef idx="minor">
            <a:schemeClr val="tx1"/>
          </a:fontRef>
        </p:style>
      </p:cxnSp>
      <p:grpSp>
        <p:nvGrpSpPr>
          <p:cNvPr id="4" name="Group 35"/>
          <p:cNvGrpSpPr>
            <a:grpSpLocks/>
          </p:cNvGrpSpPr>
          <p:nvPr/>
        </p:nvGrpSpPr>
        <p:grpSpPr bwMode="auto">
          <a:xfrm>
            <a:off x="6053138" y="2781300"/>
            <a:ext cx="3090862" cy="631825"/>
            <a:chOff x="6053070" y="2781837"/>
            <a:chExt cx="3090930" cy="631064"/>
          </a:xfrm>
        </p:grpSpPr>
        <p:sp>
          <p:nvSpPr>
            <p:cNvPr id="418827" name="Rectangle 33"/>
            <p:cNvSpPr>
              <a:spLocks noChangeArrowheads="1"/>
            </p:cNvSpPr>
            <p:nvPr/>
          </p:nvSpPr>
          <p:spPr bwMode="auto">
            <a:xfrm>
              <a:off x="6053070" y="2781837"/>
              <a:ext cx="3090930" cy="631064"/>
            </a:xfrm>
            <a:prstGeom prst="rect">
              <a:avLst/>
            </a:prstGeom>
            <a:solidFill>
              <a:schemeClr val="accent1"/>
            </a:solidFill>
            <a:ln w="12700" algn="ctr">
              <a:solidFill>
                <a:schemeClr val="bg2"/>
              </a:solidFill>
              <a:round/>
              <a:headEnd/>
              <a:tailEnd/>
            </a:ln>
          </p:spPr>
          <p:txBody>
            <a:bodyPr anchor="ctr"/>
            <a:lstStyle/>
            <a:p>
              <a:pPr algn="ctr"/>
              <a:endParaRPr lang="ru-RU"/>
            </a:p>
          </p:txBody>
        </p:sp>
        <p:grpSp>
          <p:nvGrpSpPr>
            <p:cNvPr id="418828" name="Group 30"/>
            <p:cNvGrpSpPr>
              <a:grpSpLocks/>
            </p:cNvGrpSpPr>
            <p:nvPr/>
          </p:nvGrpSpPr>
          <p:grpSpPr bwMode="auto">
            <a:xfrm>
              <a:off x="6252490" y="2846545"/>
              <a:ext cx="2801357" cy="458788"/>
              <a:chOff x="5717514" y="5151863"/>
              <a:chExt cx="2801357" cy="458788"/>
            </a:xfrm>
          </p:grpSpPr>
          <p:grpSp>
            <p:nvGrpSpPr>
              <p:cNvPr id="6" name="Group 10"/>
              <p:cNvGrpSpPr/>
              <p:nvPr/>
            </p:nvGrpSpPr>
            <p:grpSpPr>
              <a:xfrm>
                <a:off x="5717514" y="5271578"/>
                <a:ext cx="2801357" cy="219358"/>
                <a:chOff x="2974976" y="3305176"/>
                <a:chExt cx="3182937" cy="249237"/>
              </a:xfrm>
              <a:solidFill>
                <a:schemeClr val="bg1"/>
              </a:solidFill>
            </p:grpSpPr>
            <p:sp>
              <p:nvSpPr>
                <p:cNvPr id="12" name="Freeform 7"/>
                <p:cNvSpPr>
                  <a:spLocks/>
                </p:cNvSpPr>
                <p:nvPr/>
              </p:nvSpPr>
              <p:spPr bwMode="auto">
                <a:xfrm>
                  <a:off x="3170238" y="3344863"/>
                  <a:ext cx="184150" cy="203200"/>
                </a:xfrm>
                <a:custGeom>
                  <a:avLst/>
                  <a:gdLst/>
                  <a:ahLst/>
                  <a:cxnLst>
                    <a:cxn ang="0">
                      <a:pos x="22" y="17"/>
                    </a:cxn>
                    <a:cxn ang="0">
                      <a:pos x="11" y="9"/>
                    </a:cxn>
                    <a:cxn ang="0">
                      <a:pos x="0" y="8"/>
                    </a:cxn>
                    <a:cxn ang="0">
                      <a:pos x="0" y="4"/>
                    </a:cxn>
                    <a:cxn ang="0">
                      <a:pos x="5" y="0"/>
                    </a:cxn>
                    <a:cxn ang="0">
                      <a:pos x="27" y="2"/>
                    </a:cxn>
                    <a:cxn ang="0">
                      <a:pos x="70" y="3"/>
                    </a:cxn>
                    <a:cxn ang="0">
                      <a:pos x="98" y="0"/>
                    </a:cxn>
                    <a:cxn ang="0">
                      <a:pos x="102" y="2"/>
                    </a:cxn>
                    <a:cxn ang="0">
                      <a:pos x="105" y="18"/>
                    </a:cxn>
                    <a:cxn ang="0">
                      <a:pos x="105" y="31"/>
                    </a:cxn>
                    <a:cxn ang="0">
                      <a:pos x="99" y="29"/>
                    </a:cxn>
                    <a:cxn ang="0">
                      <a:pos x="92" y="17"/>
                    </a:cxn>
                    <a:cxn ang="0">
                      <a:pos x="53" y="12"/>
                    </a:cxn>
                    <a:cxn ang="0">
                      <a:pos x="45" y="18"/>
                    </a:cxn>
                    <a:cxn ang="0">
                      <a:pos x="45" y="50"/>
                    </a:cxn>
                    <a:cxn ang="0">
                      <a:pos x="74" y="51"/>
                    </a:cxn>
                    <a:cxn ang="0">
                      <a:pos x="82" y="42"/>
                    </a:cxn>
                    <a:cxn ang="0">
                      <a:pos x="85" y="34"/>
                    </a:cxn>
                    <a:cxn ang="0">
                      <a:pos x="89" y="36"/>
                    </a:cxn>
                    <a:cxn ang="0">
                      <a:pos x="90" y="65"/>
                    </a:cxn>
                    <a:cxn ang="0">
                      <a:pos x="91" y="80"/>
                    </a:cxn>
                    <a:cxn ang="0">
                      <a:pos x="88" y="82"/>
                    </a:cxn>
                    <a:cxn ang="0">
                      <a:pos x="84" y="78"/>
                    </a:cxn>
                    <a:cxn ang="0">
                      <a:pos x="81" y="65"/>
                    </a:cxn>
                    <a:cxn ang="0">
                      <a:pos x="47" y="62"/>
                    </a:cxn>
                    <a:cxn ang="0">
                      <a:pos x="44" y="65"/>
                    </a:cxn>
                    <a:cxn ang="0">
                      <a:pos x="48" y="111"/>
                    </a:cxn>
                    <a:cxn ang="0">
                      <a:pos x="67" y="116"/>
                    </a:cxn>
                    <a:cxn ang="0">
                      <a:pos x="92" y="112"/>
                    </a:cxn>
                    <a:cxn ang="0">
                      <a:pos x="103" y="102"/>
                    </a:cxn>
                    <a:cxn ang="0">
                      <a:pos x="111" y="89"/>
                    </a:cxn>
                    <a:cxn ang="0">
                      <a:pos x="115" y="89"/>
                    </a:cxn>
                    <a:cxn ang="0">
                      <a:pos x="115" y="98"/>
                    </a:cxn>
                    <a:cxn ang="0">
                      <a:pos x="108" y="118"/>
                    </a:cxn>
                    <a:cxn ang="0">
                      <a:pos x="99" y="128"/>
                    </a:cxn>
                    <a:cxn ang="0">
                      <a:pos x="56" y="127"/>
                    </a:cxn>
                    <a:cxn ang="0">
                      <a:pos x="19" y="127"/>
                    </a:cxn>
                    <a:cxn ang="0">
                      <a:pos x="3" y="127"/>
                    </a:cxn>
                    <a:cxn ang="0">
                      <a:pos x="0" y="122"/>
                    </a:cxn>
                    <a:cxn ang="0">
                      <a:pos x="8" y="119"/>
                    </a:cxn>
                    <a:cxn ang="0">
                      <a:pos x="21" y="112"/>
                    </a:cxn>
                    <a:cxn ang="0">
                      <a:pos x="23" y="29"/>
                    </a:cxn>
                  </a:cxnLst>
                  <a:rect l="0" t="0" r="r" b="b"/>
                  <a:pathLst>
                    <a:path w="116" h="128">
                      <a:moveTo>
                        <a:pt x="23" y="29"/>
                      </a:moveTo>
                      <a:lnTo>
                        <a:pt x="23" y="23"/>
                      </a:lnTo>
                      <a:lnTo>
                        <a:pt x="22" y="17"/>
                      </a:lnTo>
                      <a:lnTo>
                        <a:pt x="20" y="13"/>
                      </a:lnTo>
                      <a:lnTo>
                        <a:pt x="17" y="11"/>
                      </a:lnTo>
                      <a:lnTo>
                        <a:pt x="11" y="9"/>
                      </a:lnTo>
                      <a:lnTo>
                        <a:pt x="6" y="9"/>
                      </a:lnTo>
                      <a:lnTo>
                        <a:pt x="2" y="9"/>
                      </a:lnTo>
                      <a:lnTo>
                        <a:pt x="0" y="8"/>
                      </a:lnTo>
                      <a:lnTo>
                        <a:pt x="0" y="6"/>
                      </a:lnTo>
                      <a:lnTo>
                        <a:pt x="0" y="5"/>
                      </a:lnTo>
                      <a:lnTo>
                        <a:pt x="0" y="4"/>
                      </a:lnTo>
                      <a:lnTo>
                        <a:pt x="2" y="2"/>
                      </a:lnTo>
                      <a:lnTo>
                        <a:pt x="3" y="1"/>
                      </a:lnTo>
                      <a:lnTo>
                        <a:pt x="5" y="0"/>
                      </a:lnTo>
                      <a:lnTo>
                        <a:pt x="12" y="0"/>
                      </a:lnTo>
                      <a:lnTo>
                        <a:pt x="19" y="1"/>
                      </a:lnTo>
                      <a:lnTo>
                        <a:pt x="27" y="2"/>
                      </a:lnTo>
                      <a:lnTo>
                        <a:pt x="35" y="2"/>
                      </a:lnTo>
                      <a:lnTo>
                        <a:pt x="41" y="2"/>
                      </a:lnTo>
                      <a:lnTo>
                        <a:pt x="70" y="3"/>
                      </a:lnTo>
                      <a:lnTo>
                        <a:pt x="81" y="2"/>
                      </a:lnTo>
                      <a:lnTo>
                        <a:pt x="90" y="1"/>
                      </a:lnTo>
                      <a:lnTo>
                        <a:pt x="98" y="0"/>
                      </a:lnTo>
                      <a:lnTo>
                        <a:pt x="100" y="0"/>
                      </a:lnTo>
                      <a:lnTo>
                        <a:pt x="101" y="1"/>
                      </a:lnTo>
                      <a:lnTo>
                        <a:pt x="102" y="2"/>
                      </a:lnTo>
                      <a:lnTo>
                        <a:pt x="102" y="4"/>
                      </a:lnTo>
                      <a:lnTo>
                        <a:pt x="104" y="11"/>
                      </a:lnTo>
                      <a:lnTo>
                        <a:pt x="105" y="18"/>
                      </a:lnTo>
                      <a:lnTo>
                        <a:pt x="106" y="27"/>
                      </a:lnTo>
                      <a:lnTo>
                        <a:pt x="106" y="29"/>
                      </a:lnTo>
                      <a:lnTo>
                        <a:pt x="105" y="31"/>
                      </a:lnTo>
                      <a:lnTo>
                        <a:pt x="102" y="31"/>
                      </a:lnTo>
                      <a:lnTo>
                        <a:pt x="101" y="31"/>
                      </a:lnTo>
                      <a:lnTo>
                        <a:pt x="99" y="29"/>
                      </a:lnTo>
                      <a:lnTo>
                        <a:pt x="99" y="27"/>
                      </a:lnTo>
                      <a:lnTo>
                        <a:pt x="95" y="21"/>
                      </a:lnTo>
                      <a:lnTo>
                        <a:pt x="92" y="17"/>
                      </a:lnTo>
                      <a:lnTo>
                        <a:pt x="87" y="15"/>
                      </a:lnTo>
                      <a:lnTo>
                        <a:pt x="78" y="12"/>
                      </a:lnTo>
                      <a:lnTo>
                        <a:pt x="53" y="12"/>
                      </a:lnTo>
                      <a:lnTo>
                        <a:pt x="49" y="13"/>
                      </a:lnTo>
                      <a:lnTo>
                        <a:pt x="46" y="15"/>
                      </a:lnTo>
                      <a:lnTo>
                        <a:pt x="45" y="18"/>
                      </a:lnTo>
                      <a:lnTo>
                        <a:pt x="44" y="24"/>
                      </a:lnTo>
                      <a:lnTo>
                        <a:pt x="44" y="49"/>
                      </a:lnTo>
                      <a:lnTo>
                        <a:pt x="45" y="50"/>
                      </a:lnTo>
                      <a:lnTo>
                        <a:pt x="47" y="52"/>
                      </a:lnTo>
                      <a:lnTo>
                        <a:pt x="68" y="52"/>
                      </a:lnTo>
                      <a:lnTo>
                        <a:pt x="74" y="51"/>
                      </a:lnTo>
                      <a:lnTo>
                        <a:pt x="78" y="49"/>
                      </a:lnTo>
                      <a:lnTo>
                        <a:pt x="81" y="46"/>
                      </a:lnTo>
                      <a:lnTo>
                        <a:pt x="82" y="42"/>
                      </a:lnTo>
                      <a:lnTo>
                        <a:pt x="83" y="36"/>
                      </a:lnTo>
                      <a:lnTo>
                        <a:pt x="84" y="35"/>
                      </a:lnTo>
                      <a:lnTo>
                        <a:pt x="85" y="34"/>
                      </a:lnTo>
                      <a:lnTo>
                        <a:pt x="86" y="34"/>
                      </a:lnTo>
                      <a:lnTo>
                        <a:pt x="88" y="35"/>
                      </a:lnTo>
                      <a:lnTo>
                        <a:pt x="89" y="36"/>
                      </a:lnTo>
                      <a:lnTo>
                        <a:pt x="90" y="37"/>
                      </a:lnTo>
                      <a:lnTo>
                        <a:pt x="90" y="57"/>
                      </a:lnTo>
                      <a:lnTo>
                        <a:pt x="90" y="65"/>
                      </a:lnTo>
                      <a:lnTo>
                        <a:pt x="90" y="73"/>
                      </a:lnTo>
                      <a:lnTo>
                        <a:pt x="91" y="79"/>
                      </a:lnTo>
                      <a:lnTo>
                        <a:pt x="91" y="80"/>
                      </a:lnTo>
                      <a:lnTo>
                        <a:pt x="90" y="81"/>
                      </a:lnTo>
                      <a:lnTo>
                        <a:pt x="89" y="82"/>
                      </a:lnTo>
                      <a:lnTo>
                        <a:pt x="88" y="82"/>
                      </a:lnTo>
                      <a:lnTo>
                        <a:pt x="86" y="80"/>
                      </a:lnTo>
                      <a:lnTo>
                        <a:pt x="85" y="80"/>
                      </a:lnTo>
                      <a:lnTo>
                        <a:pt x="84" y="78"/>
                      </a:lnTo>
                      <a:lnTo>
                        <a:pt x="83" y="75"/>
                      </a:lnTo>
                      <a:lnTo>
                        <a:pt x="82" y="67"/>
                      </a:lnTo>
                      <a:lnTo>
                        <a:pt x="81" y="65"/>
                      </a:lnTo>
                      <a:lnTo>
                        <a:pt x="79" y="63"/>
                      </a:lnTo>
                      <a:lnTo>
                        <a:pt x="76" y="62"/>
                      </a:lnTo>
                      <a:lnTo>
                        <a:pt x="47" y="62"/>
                      </a:lnTo>
                      <a:lnTo>
                        <a:pt x="46" y="63"/>
                      </a:lnTo>
                      <a:lnTo>
                        <a:pt x="45" y="63"/>
                      </a:lnTo>
                      <a:lnTo>
                        <a:pt x="44" y="65"/>
                      </a:lnTo>
                      <a:lnTo>
                        <a:pt x="44" y="101"/>
                      </a:lnTo>
                      <a:lnTo>
                        <a:pt x="46" y="107"/>
                      </a:lnTo>
                      <a:lnTo>
                        <a:pt x="48" y="111"/>
                      </a:lnTo>
                      <a:lnTo>
                        <a:pt x="53" y="114"/>
                      </a:lnTo>
                      <a:lnTo>
                        <a:pt x="59" y="116"/>
                      </a:lnTo>
                      <a:lnTo>
                        <a:pt x="67" y="116"/>
                      </a:lnTo>
                      <a:lnTo>
                        <a:pt x="76" y="116"/>
                      </a:lnTo>
                      <a:lnTo>
                        <a:pt x="85" y="114"/>
                      </a:lnTo>
                      <a:lnTo>
                        <a:pt x="92" y="112"/>
                      </a:lnTo>
                      <a:lnTo>
                        <a:pt x="96" y="110"/>
                      </a:lnTo>
                      <a:lnTo>
                        <a:pt x="99" y="107"/>
                      </a:lnTo>
                      <a:lnTo>
                        <a:pt x="103" y="102"/>
                      </a:lnTo>
                      <a:lnTo>
                        <a:pt x="107" y="96"/>
                      </a:lnTo>
                      <a:lnTo>
                        <a:pt x="109" y="93"/>
                      </a:lnTo>
                      <a:lnTo>
                        <a:pt x="111" y="89"/>
                      </a:lnTo>
                      <a:lnTo>
                        <a:pt x="113" y="89"/>
                      </a:lnTo>
                      <a:lnTo>
                        <a:pt x="114" y="88"/>
                      </a:lnTo>
                      <a:lnTo>
                        <a:pt x="115" y="89"/>
                      </a:lnTo>
                      <a:lnTo>
                        <a:pt x="116" y="92"/>
                      </a:lnTo>
                      <a:lnTo>
                        <a:pt x="115" y="95"/>
                      </a:lnTo>
                      <a:lnTo>
                        <a:pt x="115" y="98"/>
                      </a:lnTo>
                      <a:lnTo>
                        <a:pt x="113" y="103"/>
                      </a:lnTo>
                      <a:lnTo>
                        <a:pt x="111" y="110"/>
                      </a:lnTo>
                      <a:lnTo>
                        <a:pt x="108" y="118"/>
                      </a:lnTo>
                      <a:lnTo>
                        <a:pt x="105" y="123"/>
                      </a:lnTo>
                      <a:lnTo>
                        <a:pt x="103" y="126"/>
                      </a:lnTo>
                      <a:lnTo>
                        <a:pt x="99" y="128"/>
                      </a:lnTo>
                      <a:lnTo>
                        <a:pt x="76" y="128"/>
                      </a:lnTo>
                      <a:lnTo>
                        <a:pt x="66" y="127"/>
                      </a:lnTo>
                      <a:lnTo>
                        <a:pt x="56" y="127"/>
                      </a:lnTo>
                      <a:lnTo>
                        <a:pt x="34" y="126"/>
                      </a:lnTo>
                      <a:lnTo>
                        <a:pt x="26" y="126"/>
                      </a:lnTo>
                      <a:lnTo>
                        <a:pt x="19" y="127"/>
                      </a:lnTo>
                      <a:lnTo>
                        <a:pt x="12" y="128"/>
                      </a:lnTo>
                      <a:lnTo>
                        <a:pt x="5" y="128"/>
                      </a:lnTo>
                      <a:lnTo>
                        <a:pt x="3" y="127"/>
                      </a:lnTo>
                      <a:lnTo>
                        <a:pt x="2" y="126"/>
                      </a:lnTo>
                      <a:lnTo>
                        <a:pt x="0" y="125"/>
                      </a:lnTo>
                      <a:lnTo>
                        <a:pt x="0" y="122"/>
                      </a:lnTo>
                      <a:lnTo>
                        <a:pt x="1" y="121"/>
                      </a:lnTo>
                      <a:lnTo>
                        <a:pt x="5" y="120"/>
                      </a:lnTo>
                      <a:lnTo>
                        <a:pt x="8" y="119"/>
                      </a:lnTo>
                      <a:lnTo>
                        <a:pt x="13" y="118"/>
                      </a:lnTo>
                      <a:lnTo>
                        <a:pt x="18" y="115"/>
                      </a:lnTo>
                      <a:lnTo>
                        <a:pt x="21" y="112"/>
                      </a:lnTo>
                      <a:lnTo>
                        <a:pt x="22" y="107"/>
                      </a:lnTo>
                      <a:lnTo>
                        <a:pt x="23" y="99"/>
                      </a:lnTo>
                      <a:lnTo>
                        <a:pt x="23" y="29"/>
                      </a:lnTo>
                      <a:close/>
                    </a:path>
                  </a:pathLst>
                </a:custGeom>
                <a:grpFill/>
                <a:ln w="0">
                  <a:noFill/>
                  <a:prstDash val="solid"/>
                  <a:round/>
                  <a:headEnd/>
                  <a:tailEnd/>
                </a:ln>
              </p:spPr>
              <p:txBody>
                <a:bodyPr/>
                <a:lstStyle/>
                <a:p>
                  <a:pPr>
                    <a:defRPr/>
                  </a:pPr>
                  <a:endParaRPr lang="en-GB"/>
                </a:p>
              </p:txBody>
            </p:sp>
            <p:sp>
              <p:nvSpPr>
                <p:cNvPr id="13" name="Freeform 8"/>
                <p:cNvSpPr>
                  <a:spLocks noEditPoints="1"/>
                </p:cNvSpPr>
                <p:nvPr/>
              </p:nvSpPr>
              <p:spPr bwMode="auto">
                <a:xfrm>
                  <a:off x="3617913" y="3340101"/>
                  <a:ext cx="725488" cy="207963"/>
                </a:xfrm>
                <a:custGeom>
                  <a:avLst/>
                  <a:gdLst/>
                  <a:ahLst/>
                  <a:cxnLst>
                    <a:cxn ang="0">
                      <a:pos x="258" y="61"/>
                    </a:cxn>
                    <a:cxn ang="0">
                      <a:pos x="225" y="68"/>
                    </a:cxn>
                    <a:cxn ang="0">
                      <a:pos x="236" y="39"/>
                    </a:cxn>
                    <a:cxn ang="0">
                      <a:pos x="334" y="129"/>
                    </a:cxn>
                    <a:cxn ang="0">
                      <a:pos x="363" y="129"/>
                    </a:cxn>
                    <a:cxn ang="0">
                      <a:pos x="351" y="120"/>
                    </a:cxn>
                    <a:cxn ang="0">
                      <a:pos x="346" y="38"/>
                    </a:cxn>
                    <a:cxn ang="0">
                      <a:pos x="355" y="44"/>
                    </a:cxn>
                    <a:cxn ang="0">
                      <a:pos x="419" y="119"/>
                    </a:cxn>
                    <a:cxn ang="0">
                      <a:pos x="436" y="128"/>
                    </a:cxn>
                    <a:cxn ang="0">
                      <a:pos x="452" y="12"/>
                    </a:cxn>
                    <a:cxn ang="0">
                      <a:pos x="452" y="3"/>
                    </a:cxn>
                    <a:cxn ang="0">
                      <a:pos x="407" y="3"/>
                    </a:cxn>
                    <a:cxn ang="0">
                      <a:pos x="409" y="12"/>
                    </a:cxn>
                    <a:cxn ang="0">
                      <a:pos x="428" y="87"/>
                    </a:cxn>
                    <a:cxn ang="0">
                      <a:pos x="421" y="87"/>
                    </a:cxn>
                    <a:cxn ang="0">
                      <a:pos x="390" y="53"/>
                    </a:cxn>
                    <a:cxn ang="0">
                      <a:pos x="356" y="11"/>
                    </a:cxn>
                    <a:cxn ang="0">
                      <a:pos x="322" y="3"/>
                    </a:cxn>
                    <a:cxn ang="0">
                      <a:pos x="317" y="12"/>
                    </a:cxn>
                    <a:cxn ang="0">
                      <a:pos x="334" y="43"/>
                    </a:cxn>
                    <a:cxn ang="0">
                      <a:pos x="324" y="121"/>
                    </a:cxn>
                    <a:cxn ang="0">
                      <a:pos x="295" y="94"/>
                    </a:cxn>
                    <a:cxn ang="0">
                      <a:pos x="256" y="11"/>
                    </a:cxn>
                    <a:cxn ang="0">
                      <a:pos x="244" y="3"/>
                    </a:cxn>
                    <a:cxn ang="0">
                      <a:pos x="198" y="93"/>
                    </a:cxn>
                    <a:cxn ang="0">
                      <a:pos x="164" y="121"/>
                    </a:cxn>
                    <a:cxn ang="0">
                      <a:pos x="163" y="14"/>
                    </a:cxn>
                    <a:cxn ang="0">
                      <a:pos x="177" y="6"/>
                    </a:cxn>
                    <a:cxn ang="0">
                      <a:pos x="152" y="5"/>
                    </a:cxn>
                    <a:cxn ang="0">
                      <a:pos x="128" y="22"/>
                    </a:cxn>
                    <a:cxn ang="0">
                      <a:pos x="98" y="80"/>
                    </a:cxn>
                    <a:cxn ang="0">
                      <a:pos x="87" y="89"/>
                    </a:cxn>
                    <a:cxn ang="0">
                      <a:pos x="55" y="31"/>
                    </a:cxn>
                    <a:cxn ang="0">
                      <a:pos x="16" y="3"/>
                    </a:cxn>
                    <a:cxn ang="0">
                      <a:pos x="2" y="10"/>
                    </a:cxn>
                    <a:cxn ang="0">
                      <a:pos x="18" y="17"/>
                    </a:cxn>
                    <a:cxn ang="0">
                      <a:pos x="24" y="79"/>
                    </a:cxn>
                    <a:cxn ang="0">
                      <a:pos x="6" y="122"/>
                    </a:cxn>
                    <a:cxn ang="0">
                      <a:pos x="4" y="131"/>
                    </a:cxn>
                    <a:cxn ang="0">
                      <a:pos x="49" y="131"/>
                    </a:cxn>
                    <a:cxn ang="0">
                      <a:pos x="49" y="123"/>
                    </a:cxn>
                    <a:cxn ang="0">
                      <a:pos x="33" y="64"/>
                    </a:cxn>
                    <a:cxn ang="0">
                      <a:pos x="38" y="44"/>
                    </a:cxn>
                    <a:cxn ang="0">
                      <a:pos x="69" y="103"/>
                    </a:cxn>
                    <a:cxn ang="0">
                      <a:pos x="90" y="123"/>
                    </a:cxn>
                    <a:cxn ang="0">
                      <a:pos x="123" y="55"/>
                    </a:cxn>
                    <a:cxn ang="0">
                      <a:pos x="134" y="39"/>
                    </a:cxn>
                    <a:cxn ang="0">
                      <a:pos x="134" y="117"/>
                    </a:cxn>
                    <a:cxn ang="0">
                      <a:pos x="121" y="131"/>
                    </a:cxn>
                    <a:cxn ang="0">
                      <a:pos x="166" y="131"/>
                    </a:cxn>
                    <a:cxn ang="0">
                      <a:pos x="216" y="131"/>
                    </a:cxn>
                    <a:cxn ang="0">
                      <a:pos x="215" y="123"/>
                    </a:cxn>
                    <a:cxn ang="0">
                      <a:pos x="206" y="103"/>
                    </a:cxn>
                    <a:cxn ang="0">
                      <a:pos x="266" y="81"/>
                    </a:cxn>
                    <a:cxn ang="0">
                      <a:pos x="269" y="122"/>
                    </a:cxn>
                    <a:cxn ang="0">
                      <a:pos x="273" y="131"/>
                    </a:cxn>
                  </a:cxnLst>
                  <a:rect l="0" t="0" r="r" b="b"/>
                  <a:pathLst>
                    <a:path w="457" h="131">
                      <a:moveTo>
                        <a:pt x="242" y="31"/>
                      </a:moveTo>
                      <a:lnTo>
                        <a:pt x="243" y="31"/>
                      </a:lnTo>
                      <a:lnTo>
                        <a:pt x="245" y="32"/>
                      </a:lnTo>
                      <a:lnTo>
                        <a:pt x="246" y="34"/>
                      </a:lnTo>
                      <a:lnTo>
                        <a:pt x="248" y="39"/>
                      </a:lnTo>
                      <a:lnTo>
                        <a:pt x="254" y="53"/>
                      </a:lnTo>
                      <a:lnTo>
                        <a:pt x="258" y="61"/>
                      </a:lnTo>
                      <a:lnTo>
                        <a:pt x="259" y="63"/>
                      </a:lnTo>
                      <a:lnTo>
                        <a:pt x="259" y="67"/>
                      </a:lnTo>
                      <a:lnTo>
                        <a:pt x="258" y="68"/>
                      </a:lnTo>
                      <a:lnTo>
                        <a:pt x="256" y="69"/>
                      </a:lnTo>
                      <a:lnTo>
                        <a:pt x="229" y="69"/>
                      </a:lnTo>
                      <a:lnTo>
                        <a:pt x="226" y="68"/>
                      </a:lnTo>
                      <a:lnTo>
                        <a:pt x="225" y="68"/>
                      </a:lnTo>
                      <a:lnTo>
                        <a:pt x="224" y="66"/>
                      </a:lnTo>
                      <a:lnTo>
                        <a:pt x="224" y="64"/>
                      </a:lnTo>
                      <a:lnTo>
                        <a:pt x="225" y="62"/>
                      </a:lnTo>
                      <a:lnTo>
                        <a:pt x="227" y="57"/>
                      </a:lnTo>
                      <a:lnTo>
                        <a:pt x="230" y="51"/>
                      </a:lnTo>
                      <a:lnTo>
                        <a:pt x="233" y="44"/>
                      </a:lnTo>
                      <a:lnTo>
                        <a:pt x="236" y="39"/>
                      </a:lnTo>
                      <a:lnTo>
                        <a:pt x="238" y="35"/>
                      </a:lnTo>
                      <a:lnTo>
                        <a:pt x="239" y="33"/>
                      </a:lnTo>
                      <a:lnTo>
                        <a:pt x="242" y="31"/>
                      </a:lnTo>
                      <a:close/>
                      <a:moveTo>
                        <a:pt x="315" y="131"/>
                      </a:moveTo>
                      <a:lnTo>
                        <a:pt x="320" y="131"/>
                      </a:lnTo>
                      <a:lnTo>
                        <a:pt x="327" y="130"/>
                      </a:lnTo>
                      <a:lnTo>
                        <a:pt x="334" y="129"/>
                      </a:lnTo>
                      <a:lnTo>
                        <a:pt x="339" y="129"/>
                      </a:lnTo>
                      <a:lnTo>
                        <a:pt x="348" y="129"/>
                      </a:lnTo>
                      <a:lnTo>
                        <a:pt x="355" y="130"/>
                      </a:lnTo>
                      <a:lnTo>
                        <a:pt x="359" y="131"/>
                      </a:lnTo>
                      <a:lnTo>
                        <a:pt x="360" y="131"/>
                      </a:lnTo>
                      <a:lnTo>
                        <a:pt x="362" y="130"/>
                      </a:lnTo>
                      <a:lnTo>
                        <a:pt x="363" y="129"/>
                      </a:lnTo>
                      <a:lnTo>
                        <a:pt x="365" y="126"/>
                      </a:lnTo>
                      <a:lnTo>
                        <a:pt x="365" y="125"/>
                      </a:lnTo>
                      <a:lnTo>
                        <a:pt x="363" y="123"/>
                      </a:lnTo>
                      <a:lnTo>
                        <a:pt x="361" y="123"/>
                      </a:lnTo>
                      <a:lnTo>
                        <a:pt x="359" y="123"/>
                      </a:lnTo>
                      <a:lnTo>
                        <a:pt x="357" y="122"/>
                      </a:lnTo>
                      <a:lnTo>
                        <a:pt x="351" y="120"/>
                      </a:lnTo>
                      <a:lnTo>
                        <a:pt x="347" y="117"/>
                      </a:lnTo>
                      <a:lnTo>
                        <a:pt x="345" y="111"/>
                      </a:lnTo>
                      <a:lnTo>
                        <a:pt x="344" y="102"/>
                      </a:lnTo>
                      <a:lnTo>
                        <a:pt x="344" y="46"/>
                      </a:lnTo>
                      <a:lnTo>
                        <a:pt x="345" y="41"/>
                      </a:lnTo>
                      <a:lnTo>
                        <a:pt x="345" y="39"/>
                      </a:lnTo>
                      <a:lnTo>
                        <a:pt x="346" y="38"/>
                      </a:lnTo>
                      <a:lnTo>
                        <a:pt x="346" y="37"/>
                      </a:lnTo>
                      <a:lnTo>
                        <a:pt x="346" y="37"/>
                      </a:lnTo>
                      <a:lnTo>
                        <a:pt x="348" y="37"/>
                      </a:lnTo>
                      <a:lnTo>
                        <a:pt x="349" y="37"/>
                      </a:lnTo>
                      <a:lnTo>
                        <a:pt x="351" y="39"/>
                      </a:lnTo>
                      <a:lnTo>
                        <a:pt x="353" y="41"/>
                      </a:lnTo>
                      <a:lnTo>
                        <a:pt x="355" y="44"/>
                      </a:lnTo>
                      <a:lnTo>
                        <a:pt x="360" y="49"/>
                      </a:lnTo>
                      <a:lnTo>
                        <a:pt x="371" y="61"/>
                      </a:lnTo>
                      <a:lnTo>
                        <a:pt x="377" y="68"/>
                      </a:lnTo>
                      <a:lnTo>
                        <a:pt x="387" y="80"/>
                      </a:lnTo>
                      <a:lnTo>
                        <a:pt x="392" y="87"/>
                      </a:lnTo>
                      <a:lnTo>
                        <a:pt x="413" y="111"/>
                      </a:lnTo>
                      <a:lnTo>
                        <a:pt x="419" y="119"/>
                      </a:lnTo>
                      <a:lnTo>
                        <a:pt x="424" y="124"/>
                      </a:lnTo>
                      <a:lnTo>
                        <a:pt x="430" y="129"/>
                      </a:lnTo>
                      <a:lnTo>
                        <a:pt x="431" y="130"/>
                      </a:lnTo>
                      <a:lnTo>
                        <a:pt x="431" y="131"/>
                      </a:lnTo>
                      <a:lnTo>
                        <a:pt x="433" y="131"/>
                      </a:lnTo>
                      <a:lnTo>
                        <a:pt x="435" y="130"/>
                      </a:lnTo>
                      <a:lnTo>
                        <a:pt x="436" y="128"/>
                      </a:lnTo>
                      <a:lnTo>
                        <a:pt x="436" y="27"/>
                      </a:lnTo>
                      <a:lnTo>
                        <a:pt x="437" y="21"/>
                      </a:lnTo>
                      <a:lnTo>
                        <a:pt x="439" y="17"/>
                      </a:lnTo>
                      <a:lnTo>
                        <a:pt x="443" y="15"/>
                      </a:lnTo>
                      <a:lnTo>
                        <a:pt x="449" y="14"/>
                      </a:lnTo>
                      <a:lnTo>
                        <a:pt x="451" y="13"/>
                      </a:lnTo>
                      <a:lnTo>
                        <a:pt x="452" y="12"/>
                      </a:lnTo>
                      <a:lnTo>
                        <a:pt x="454" y="12"/>
                      </a:lnTo>
                      <a:lnTo>
                        <a:pt x="457" y="9"/>
                      </a:lnTo>
                      <a:lnTo>
                        <a:pt x="457" y="8"/>
                      </a:lnTo>
                      <a:lnTo>
                        <a:pt x="456" y="5"/>
                      </a:lnTo>
                      <a:lnTo>
                        <a:pt x="455" y="5"/>
                      </a:lnTo>
                      <a:lnTo>
                        <a:pt x="453" y="3"/>
                      </a:lnTo>
                      <a:lnTo>
                        <a:pt x="452" y="3"/>
                      </a:lnTo>
                      <a:lnTo>
                        <a:pt x="445" y="4"/>
                      </a:lnTo>
                      <a:lnTo>
                        <a:pt x="440" y="5"/>
                      </a:lnTo>
                      <a:lnTo>
                        <a:pt x="433" y="5"/>
                      </a:lnTo>
                      <a:lnTo>
                        <a:pt x="426" y="5"/>
                      </a:lnTo>
                      <a:lnTo>
                        <a:pt x="419" y="4"/>
                      </a:lnTo>
                      <a:lnTo>
                        <a:pt x="413" y="3"/>
                      </a:lnTo>
                      <a:lnTo>
                        <a:pt x="407" y="3"/>
                      </a:lnTo>
                      <a:lnTo>
                        <a:pt x="406" y="4"/>
                      </a:lnTo>
                      <a:lnTo>
                        <a:pt x="404" y="5"/>
                      </a:lnTo>
                      <a:lnTo>
                        <a:pt x="403" y="8"/>
                      </a:lnTo>
                      <a:lnTo>
                        <a:pt x="403" y="9"/>
                      </a:lnTo>
                      <a:lnTo>
                        <a:pt x="404" y="10"/>
                      </a:lnTo>
                      <a:lnTo>
                        <a:pt x="407" y="12"/>
                      </a:lnTo>
                      <a:lnTo>
                        <a:pt x="409" y="12"/>
                      </a:lnTo>
                      <a:lnTo>
                        <a:pt x="411" y="12"/>
                      </a:lnTo>
                      <a:lnTo>
                        <a:pt x="416" y="14"/>
                      </a:lnTo>
                      <a:lnTo>
                        <a:pt x="421" y="16"/>
                      </a:lnTo>
                      <a:lnTo>
                        <a:pt x="424" y="19"/>
                      </a:lnTo>
                      <a:lnTo>
                        <a:pt x="426" y="25"/>
                      </a:lnTo>
                      <a:lnTo>
                        <a:pt x="427" y="32"/>
                      </a:lnTo>
                      <a:lnTo>
                        <a:pt x="428" y="87"/>
                      </a:lnTo>
                      <a:lnTo>
                        <a:pt x="428" y="90"/>
                      </a:lnTo>
                      <a:lnTo>
                        <a:pt x="427" y="92"/>
                      </a:lnTo>
                      <a:lnTo>
                        <a:pt x="426" y="92"/>
                      </a:lnTo>
                      <a:lnTo>
                        <a:pt x="425" y="92"/>
                      </a:lnTo>
                      <a:lnTo>
                        <a:pt x="424" y="91"/>
                      </a:lnTo>
                      <a:lnTo>
                        <a:pt x="423" y="90"/>
                      </a:lnTo>
                      <a:lnTo>
                        <a:pt x="421" y="87"/>
                      </a:lnTo>
                      <a:lnTo>
                        <a:pt x="419" y="85"/>
                      </a:lnTo>
                      <a:lnTo>
                        <a:pt x="416" y="82"/>
                      </a:lnTo>
                      <a:lnTo>
                        <a:pt x="411" y="77"/>
                      </a:lnTo>
                      <a:lnTo>
                        <a:pt x="401" y="65"/>
                      </a:lnTo>
                      <a:lnTo>
                        <a:pt x="396" y="60"/>
                      </a:lnTo>
                      <a:lnTo>
                        <a:pt x="393" y="55"/>
                      </a:lnTo>
                      <a:lnTo>
                        <a:pt x="390" y="53"/>
                      </a:lnTo>
                      <a:lnTo>
                        <a:pt x="389" y="51"/>
                      </a:lnTo>
                      <a:lnTo>
                        <a:pt x="384" y="46"/>
                      </a:lnTo>
                      <a:lnTo>
                        <a:pt x="380" y="40"/>
                      </a:lnTo>
                      <a:lnTo>
                        <a:pt x="374" y="33"/>
                      </a:lnTo>
                      <a:lnTo>
                        <a:pt x="363" y="20"/>
                      </a:lnTo>
                      <a:lnTo>
                        <a:pt x="358" y="15"/>
                      </a:lnTo>
                      <a:lnTo>
                        <a:pt x="356" y="11"/>
                      </a:lnTo>
                      <a:lnTo>
                        <a:pt x="350" y="5"/>
                      </a:lnTo>
                      <a:lnTo>
                        <a:pt x="346" y="3"/>
                      </a:lnTo>
                      <a:lnTo>
                        <a:pt x="337" y="5"/>
                      </a:lnTo>
                      <a:lnTo>
                        <a:pt x="332" y="5"/>
                      </a:lnTo>
                      <a:lnTo>
                        <a:pt x="327" y="5"/>
                      </a:lnTo>
                      <a:lnTo>
                        <a:pt x="324" y="4"/>
                      </a:lnTo>
                      <a:lnTo>
                        <a:pt x="322" y="3"/>
                      </a:lnTo>
                      <a:lnTo>
                        <a:pt x="319" y="3"/>
                      </a:lnTo>
                      <a:lnTo>
                        <a:pt x="316" y="4"/>
                      </a:lnTo>
                      <a:lnTo>
                        <a:pt x="314" y="5"/>
                      </a:lnTo>
                      <a:lnTo>
                        <a:pt x="313" y="6"/>
                      </a:lnTo>
                      <a:lnTo>
                        <a:pt x="312" y="7"/>
                      </a:lnTo>
                      <a:lnTo>
                        <a:pt x="314" y="10"/>
                      </a:lnTo>
                      <a:lnTo>
                        <a:pt x="317" y="12"/>
                      </a:lnTo>
                      <a:lnTo>
                        <a:pt x="321" y="13"/>
                      </a:lnTo>
                      <a:lnTo>
                        <a:pt x="324" y="15"/>
                      </a:lnTo>
                      <a:lnTo>
                        <a:pt x="330" y="18"/>
                      </a:lnTo>
                      <a:lnTo>
                        <a:pt x="332" y="22"/>
                      </a:lnTo>
                      <a:lnTo>
                        <a:pt x="334" y="27"/>
                      </a:lnTo>
                      <a:lnTo>
                        <a:pt x="334" y="32"/>
                      </a:lnTo>
                      <a:lnTo>
                        <a:pt x="334" y="43"/>
                      </a:lnTo>
                      <a:lnTo>
                        <a:pt x="334" y="53"/>
                      </a:lnTo>
                      <a:lnTo>
                        <a:pt x="334" y="82"/>
                      </a:lnTo>
                      <a:lnTo>
                        <a:pt x="333" y="94"/>
                      </a:lnTo>
                      <a:lnTo>
                        <a:pt x="332" y="106"/>
                      </a:lnTo>
                      <a:lnTo>
                        <a:pt x="331" y="114"/>
                      </a:lnTo>
                      <a:lnTo>
                        <a:pt x="329" y="119"/>
                      </a:lnTo>
                      <a:lnTo>
                        <a:pt x="324" y="121"/>
                      </a:lnTo>
                      <a:lnTo>
                        <a:pt x="317" y="122"/>
                      </a:lnTo>
                      <a:lnTo>
                        <a:pt x="312" y="121"/>
                      </a:lnTo>
                      <a:lnTo>
                        <a:pt x="307" y="117"/>
                      </a:lnTo>
                      <a:lnTo>
                        <a:pt x="304" y="114"/>
                      </a:lnTo>
                      <a:lnTo>
                        <a:pt x="301" y="108"/>
                      </a:lnTo>
                      <a:lnTo>
                        <a:pt x="298" y="103"/>
                      </a:lnTo>
                      <a:lnTo>
                        <a:pt x="295" y="94"/>
                      </a:lnTo>
                      <a:lnTo>
                        <a:pt x="291" y="83"/>
                      </a:lnTo>
                      <a:lnTo>
                        <a:pt x="286" y="72"/>
                      </a:lnTo>
                      <a:lnTo>
                        <a:pt x="281" y="61"/>
                      </a:lnTo>
                      <a:lnTo>
                        <a:pt x="277" y="52"/>
                      </a:lnTo>
                      <a:lnTo>
                        <a:pt x="273" y="43"/>
                      </a:lnTo>
                      <a:lnTo>
                        <a:pt x="268" y="32"/>
                      </a:lnTo>
                      <a:lnTo>
                        <a:pt x="256" y="11"/>
                      </a:lnTo>
                      <a:lnTo>
                        <a:pt x="253" y="5"/>
                      </a:lnTo>
                      <a:lnTo>
                        <a:pt x="251" y="2"/>
                      </a:lnTo>
                      <a:lnTo>
                        <a:pt x="249" y="0"/>
                      </a:lnTo>
                      <a:lnTo>
                        <a:pt x="248" y="0"/>
                      </a:lnTo>
                      <a:lnTo>
                        <a:pt x="247" y="0"/>
                      </a:lnTo>
                      <a:lnTo>
                        <a:pt x="246" y="2"/>
                      </a:lnTo>
                      <a:lnTo>
                        <a:pt x="244" y="3"/>
                      </a:lnTo>
                      <a:lnTo>
                        <a:pt x="241" y="8"/>
                      </a:lnTo>
                      <a:lnTo>
                        <a:pt x="235" y="19"/>
                      </a:lnTo>
                      <a:lnTo>
                        <a:pt x="228" y="32"/>
                      </a:lnTo>
                      <a:lnTo>
                        <a:pt x="220" y="47"/>
                      </a:lnTo>
                      <a:lnTo>
                        <a:pt x="206" y="75"/>
                      </a:lnTo>
                      <a:lnTo>
                        <a:pt x="202" y="85"/>
                      </a:lnTo>
                      <a:lnTo>
                        <a:pt x="198" y="93"/>
                      </a:lnTo>
                      <a:lnTo>
                        <a:pt x="195" y="99"/>
                      </a:lnTo>
                      <a:lnTo>
                        <a:pt x="192" y="104"/>
                      </a:lnTo>
                      <a:lnTo>
                        <a:pt x="188" y="112"/>
                      </a:lnTo>
                      <a:lnTo>
                        <a:pt x="184" y="117"/>
                      </a:lnTo>
                      <a:lnTo>
                        <a:pt x="179" y="121"/>
                      </a:lnTo>
                      <a:lnTo>
                        <a:pt x="173" y="122"/>
                      </a:lnTo>
                      <a:lnTo>
                        <a:pt x="164" y="121"/>
                      </a:lnTo>
                      <a:lnTo>
                        <a:pt x="161" y="118"/>
                      </a:lnTo>
                      <a:lnTo>
                        <a:pt x="159" y="114"/>
                      </a:lnTo>
                      <a:lnTo>
                        <a:pt x="158" y="109"/>
                      </a:lnTo>
                      <a:lnTo>
                        <a:pt x="156" y="26"/>
                      </a:lnTo>
                      <a:lnTo>
                        <a:pt x="157" y="20"/>
                      </a:lnTo>
                      <a:lnTo>
                        <a:pt x="159" y="16"/>
                      </a:lnTo>
                      <a:lnTo>
                        <a:pt x="163" y="14"/>
                      </a:lnTo>
                      <a:lnTo>
                        <a:pt x="168" y="14"/>
                      </a:lnTo>
                      <a:lnTo>
                        <a:pt x="172" y="13"/>
                      </a:lnTo>
                      <a:lnTo>
                        <a:pt x="176" y="12"/>
                      </a:lnTo>
                      <a:lnTo>
                        <a:pt x="176" y="11"/>
                      </a:lnTo>
                      <a:lnTo>
                        <a:pt x="178" y="9"/>
                      </a:lnTo>
                      <a:lnTo>
                        <a:pt x="178" y="7"/>
                      </a:lnTo>
                      <a:lnTo>
                        <a:pt x="177" y="6"/>
                      </a:lnTo>
                      <a:lnTo>
                        <a:pt x="175" y="4"/>
                      </a:lnTo>
                      <a:lnTo>
                        <a:pt x="173" y="4"/>
                      </a:lnTo>
                      <a:lnTo>
                        <a:pt x="169" y="5"/>
                      </a:lnTo>
                      <a:lnTo>
                        <a:pt x="165" y="5"/>
                      </a:lnTo>
                      <a:lnTo>
                        <a:pt x="158" y="5"/>
                      </a:lnTo>
                      <a:lnTo>
                        <a:pt x="155" y="5"/>
                      </a:lnTo>
                      <a:lnTo>
                        <a:pt x="152" y="5"/>
                      </a:lnTo>
                      <a:lnTo>
                        <a:pt x="149" y="4"/>
                      </a:lnTo>
                      <a:lnTo>
                        <a:pt x="142" y="4"/>
                      </a:lnTo>
                      <a:lnTo>
                        <a:pt x="141" y="5"/>
                      </a:lnTo>
                      <a:lnTo>
                        <a:pt x="138" y="8"/>
                      </a:lnTo>
                      <a:lnTo>
                        <a:pt x="135" y="13"/>
                      </a:lnTo>
                      <a:lnTo>
                        <a:pt x="130" y="19"/>
                      </a:lnTo>
                      <a:lnTo>
                        <a:pt x="128" y="22"/>
                      </a:lnTo>
                      <a:lnTo>
                        <a:pt x="125" y="28"/>
                      </a:lnTo>
                      <a:lnTo>
                        <a:pt x="122" y="34"/>
                      </a:lnTo>
                      <a:lnTo>
                        <a:pt x="118" y="42"/>
                      </a:lnTo>
                      <a:lnTo>
                        <a:pt x="110" y="57"/>
                      </a:lnTo>
                      <a:lnTo>
                        <a:pt x="106" y="64"/>
                      </a:lnTo>
                      <a:lnTo>
                        <a:pt x="103" y="70"/>
                      </a:lnTo>
                      <a:lnTo>
                        <a:pt x="98" y="80"/>
                      </a:lnTo>
                      <a:lnTo>
                        <a:pt x="96" y="85"/>
                      </a:lnTo>
                      <a:lnTo>
                        <a:pt x="94" y="89"/>
                      </a:lnTo>
                      <a:lnTo>
                        <a:pt x="93" y="90"/>
                      </a:lnTo>
                      <a:lnTo>
                        <a:pt x="91" y="92"/>
                      </a:lnTo>
                      <a:lnTo>
                        <a:pt x="89" y="92"/>
                      </a:lnTo>
                      <a:lnTo>
                        <a:pt x="88" y="91"/>
                      </a:lnTo>
                      <a:lnTo>
                        <a:pt x="87" y="89"/>
                      </a:lnTo>
                      <a:lnTo>
                        <a:pt x="83" y="83"/>
                      </a:lnTo>
                      <a:lnTo>
                        <a:pt x="79" y="75"/>
                      </a:lnTo>
                      <a:lnTo>
                        <a:pt x="66" y="51"/>
                      </a:lnTo>
                      <a:lnTo>
                        <a:pt x="62" y="43"/>
                      </a:lnTo>
                      <a:lnTo>
                        <a:pt x="58" y="37"/>
                      </a:lnTo>
                      <a:lnTo>
                        <a:pt x="57" y="33"/>
                      </a:lnTo>
                      <a:lnTo>
                        <a:pt x="55" y="31"/>
                      </a:lnTo>
                      <a:lnTo>
                        <a:pt x="50" y="21"/>
                      </a:lnTo>
                      <a:lnTo>
                        <a:pt x="45" y="14"/>
                      </a:lnTo>
                      <a:lnTo>
                        <a:pt x="41" y="8"/>
                      </a:lnTo>
                      <a:lnTo>
                        <a:pt x="38" y="5"/>
                      </a:lnTo>
                      <a:lnTo>
                        <a:pt x="31" y="4"/>
                      </a:lnTo>
                      <a:lnTo>
                        <a:pt x="19" y="4"/>
                      </a:lnTo>
                      <a:lnTo>
                        <a:pt x="16" y="3"/>
                      </a:lnTo>
                      <a:lnTo>
                        <a:pt x="7" y="3"/>
                      </a:lnTo>
                      <a:lnTo>
                        <a:pt x="6" y="4"/>
                      </a:lnTo>
                      <a:lnTo>
                        <a:pt x="4" y="5"/>
                      </a:lnTo>
                      <a:lnTo>
                        <a:pt x="2" y="6"/>
                      </a:lnTo>
                      <a:lnTo>
                        <a:pt x="2" y="7"/>
                      </a:lnTo>
                      <a:lnTo>
                        <a:pt x="2" y="9"/>
                      </a:lnTo>
                      <a:lnTo>
                        <a:pt x="2" y="10"/>
                      </a:lnTo>
                      <a:lnTo>
                        <a:pt x="2" y="10"/>
                      </a:lnTo>
                      <a:lnTo>
                        <a:pt x="4" y="11"/>
                      </a:lnTo>
                      <a:lnTo>
                        <a:pt x="4" y="12"/>
                      </a:lnTo>
                      <a:lnTo>
                        <a:pt x="8" y="14"/>
                      </a:lnTo>
                      <a:lnTo>
                        <a:pt x="12" y="14"/>
                      </a:lnTo>
                      <a:lnTo>
                        <a:pt x="16" y="15"/>
                      </a:lnTo>
                      <a:lnTo>
                        <a:pt x="18" y="17"/>
                      </a:lnTo>
                      <a:lnTo>
                        <a:pt x="21" y="20"/>
                      </a:lnTo>
                      <a:lnTo>
                        <a:pt x="23" y="22"/>
                      </a:lnTo>
                      <a:lnTo>
                        <a:pt x="23" y="24"/>
                      </a:lnTo>
                      <a:lnTo>
                        <a:pt x="24" y="30"/>
                      </a:lnTo>
                      <a:lnTo>
                        <a:pt x="24" y="37"/>
                      </a:lnTo>
                      <a:lnTo>
                        <a:pt x="24" y="65"/>
                      </a:lnTo>
                      <a:lnTo>
                        <a:pt x="24" y="79"/>
                      </a:lnTo>
                      <a:lnTo>
                        <a:pt x="23" y="90"/>
                      </a:lnTo>
                      <a:lnTo>
                        <a:pt x="23" y="100"/>
                      </a:lnTo>
                      <a:lnTo>
                        <a:pt x="21" y="109"/>
                      </a:lnTo>
                      <a:lnTo>
                        <a:pt x="20" y="115"/>
                      </a:lnTo>
                      <a:lnTo>
                        <a:pt x="18" y="119"/>
                      </a:lnTo>
                      <a:lnTo>
                        <a:pt x="8" y="122"/>
                      </a:lnTo>
                      <a:lnTo>
                        <a:pt x="6" y="122"/>
                      </a:lnTo>
                      <a:lnTo>
                        <a:pt x="4" y="123"/>
                      </a:lnTo>
                      <a:lnTo>
                        <a:pt x="2" y="124"/>
                      </a:lnTo>
                      <a:lnTo>
                        <a:pt x="0" y="125"/>
                      </a:lnTo>
                      <a:lnTo>
                        <a:pt x="0" y="128"/>
                      </a:lnTo>
                      <a:lnTo>
                        <a:pt x="1" y="129"/>
                      </a:lnTo>
                      <a:lnTo>
                        <a:pt x="2" y="129"/>
                      </a:lnTo>
                      <a:lnTo>
                        <a:pt x="4" y="131"/>
                      </a:lnTo>
                      <a:lnTo>
                        <a:pt x="6" y="131"/>
                      </a:lnTo>
                      <a:lnTo>
                        <a:pt x="12" y="130"/>
                      </a:lnTo>
                      <a:lnTo>
                        <a:pt x="20" y="129"/>
                      </a:lnTo>
                      <a:lnTo>
                        <a:pt x="26" y="129"/>
                      </a:lnTo>
                      <a:lnTo>
                        <a:pt x="37" y="130"/>
                      </a:lnTo>
                      <a:lnTo>
                        <a:pt x="47" y="131"/>
                      </a:lnTo>
                      <a:lnTo>
                        <a:pt x="49" y="131"/>
                      </a:lnTo>
                      <a:lnTo>
                        <a:pt x="51" y="130"/>
                      </a:lnTo>
                      <a:lnTo>
                        <a:pt x="52" y="129"/>
                      </a:lnTo>
                      <a:lnTo>
                        <a:pt x="53" y="128"/>
                      </a:lnTo>
                      <a:lnTo>
                        <a:pt x="53" y="126"/>
                      </a:lnTo>
                      <a:lnTo>
                        <a:pt x="52" y="125"/>
                      </a:lnTo>
                      <a:lnTo>
                        <a:pt x="51" y="124"/>
                      </a:lnTo>
                      <a:lnTo>
                        <a:pt x="49" y="123"/>
                      </a:lnTo>
                      <a:lnTo>
                        <a:pt x="46" y="123"/>
                      </a:lnTo>
                      <a:lnTo>
                        <a:pt x="42" y="122"/>
                      </a:lnTo>
                      <a:lnTo>
                        <a:pt x="38" y="121"/>
                      </a:lnTo>
                      <a:lnTo>
                        <a:pt x="36" y="117"/>
                      </a:lnTo>
                      <a:lnTo>
                        <a:pt x="34" y="113"/>
                      </a:lnTo>
                      <a:lnTo>
                        <a:pt x="33" y="107"/>
                      </a:lnTo>
                      <a:lnTo>
                        <a:pt x="33" y="64"/>
                      </a:lnTo>
                      <a:lnTo>
                        <a:pt x="34" y="56"/>
                      </a:lnTo>
                      <a:lnTo>
                        <a:pt x="34" y="49"/>
                      </a:lnTo>
                      <a:lnTo>
                        <a:pt x="35" y="46"/>
                      </a:lnTo>
                      <a:lnTo>
                        <a:pt x="35" y="44"/>
                      </a:lnTo>
                      <a:lnTo>
                        <a:pt x="36" y="44"/>
                      </a:lnTo>
                      <a:lnTo>
                        <a:pt x="38" y="44"/>
                      </a:lnTo>
                      <a:lnTo>
                        <a:pt x="38" y="44"/>
                      </a:lnTo>
                      <a:lnTo>
                        <a:pt x="43" y="52"/>
                      </a:lnTo>
                      <a:lnTo>
                        <a:pt x="48" y="61"/>
                      </a:lnTo>
                      <a:lnTo>
                        <a:pt x="54" y="73"/>
                      </a:lnTo>
                      <a:lnTo>
                        <a:pt x="59" y="84"/>
                      </a:lnTo>
                      <a:lnTo>
                        <a:pt x="62" y="89"/>
                      </a:lnTo>
                      <a:lnTo>
                        <a:pt x="65" y="95"/>
                      </a:lnTo>
                      <a:lnTo>
                        <a:pt x="69" y="103"/>
                      </a:lnTo>
                      <a:lnTo>
                        <a:pt x="73" y="111"/>
                      </a:lnTo>
                      <a:lnTo>
                        <a:pt x="76" y="117"/>
                      </a:lnTo>
                      <a:lnTo>
                        <a:pt x="79" y="123"/>
                      </a:lnTo>
                      <a:lnTo>
                        <a:pt x="82" y="128"/>
                      </a:lnTo>
                      <a:lnTo>
                        <a:pt x="84" y="128"/>
                      </a:lnTo>
                      <a:lnTo>
                        <a:pt x="87" y="127"/>
                      </a:lnTo>
                      <a:lnTo>
                        <a:pt x="90" y="123"/>
                      </a:lnTo>
                      <a:lnTo>
                        <a:pt x="95" y="113"/>
                      </a:lnTo>
                      <a:lnTo>
                        <a:pt x="99" y="103"/>
                      </a:lnTo>
                      <a:lnTo>
                        <a:pt x="104" y="94"/>
                      </a:lnTo>
                      <a:lnTo>
                        <a:pt x="112" y="77"/>
                      </a:lnTo>
                      <a:lnTo>
                        <a:pt x="116" y="69"/>
                      </a:lnTo>
                      <a:lnTo>
                        <a:pt x="120" y="61"/>
                      </a:lnTo>
                      <a:lnTo>
                        <a:pt x="123" y="55"/>
                      </a:lnTo>
                      <a:lnTo>
                        <a:pt x="126" y="49"/>
                      </a:lnTo>
                      <a:lnTo>
                        <a:pt x="128" y="45"/>
                      </a:lnTo>
                      <a:lnTo>
                        <a:pt x="130" y="43"/>
                      </a:lnTo>
                      <a:lnTo>
                        <a:pt x="131" y="41"/>
                      </a:lnTo>
                      <a:lnTo>
                        <a:pt x="132" y="41"/>
                      </a:lnTo>
                      <a:lnTo>
                        <a:pt x="133" y="39"/>
                      </a:lnTo>
                      <a:lnTo>
                        <a:pt x="134" y="39"/>
                      </a:lnTo>
                      <a:lnTo>
                        <a:pt x="135" y="41"/>
                      </a:lnTo>
                      <a:lnTo>
                        <a:pt x="136" y="43"/>
                      </a:lnTo>
                      <a:lnTo>
                        <a:pt x="136" y="47"/>
                      </a:lnTo>
                      <a:lnTo>
                        <a:pt x="137" y="54"/>
                      </a:lnTo>
                      <a:lnTo>
                        <a:pt x="137" y="106"/>
                      </a:lnTo>
                      <a:lnTo>
                        <a:pt x="136" y="112"/>
                      </a:lnTo>
                      <a:lnTo>
                        <a:pt x="134" y="117"/>
                      </a:lnTo>
                      <a:lnTo>
                        <a:pt x="130" y="120"/>
                      </a:lnTo>
                      <a:lnTo>
                        <a:pt x="120" y="123"/>
                      </a:lnTo>
                      <a:lnTo>
                        <a:pt x="118" y="124"/>
                      </a:lnTo>
                      <a:lnTo>
                        <a:pt x="117" y="126"/>
                      </a:lnTo>
                      <a:lnTo>
                        <a:pt x="117" y="128"/>
                      </a:lnTo>
                      <a:lnTo>
                        <a:pt x="119" y="130"/>
                      </a:lnTo>
                      <a:lnTo>
                        <a:pt x="121" y="131"/>
                      </a:lnTo>
                      <a:lnTo>
                        <a:pt x="128" y="131"/>
                      </a:lnTo>
                      <a:lnTo>
                        <a:pt x="135" y="130"/>
                      </a:lnTo>
                      <a:lnTo>
                        <a:pt x="141" y="129"/>
                      </a:lnTo>
                      <a:lnTo>
                        <a:pt x="146" y="129"/>
                      </a:lnTo>
                      <a:lnTo>
                        <a:pt x="153" y="129"/>
                      </a:lnTo>
                      <a:lnTo>
                        <a:pt x="159" y="130"/>
                      </a:lnTo>
                      <a:lnTo>
                        <a:pt x="166" y="131"/>
                      </a:lnTo>
                      <a:lnTo>
                        <a:pt x="176" y="130"/>
                      </a:lnTo>
                      <a:lnTo>
                        <a:pt x="186" y="129"/>
                      </a:lnTo>
                      <a:lnTo>
                        <a:pt x="194" y="129"/>
                      </a:lnTo>
                      <a:lnTo>
                        <a:pt x="202" y="129"/>
                      </a:lnTo>
                      <a:lnTo>
                        <a:pt x="210" y="130"/>
                      </a:lnTo>
                      <a:lnTo>
                        <a:pt x="215" y="131"/>
                      </a:lnTo>
                      <a:lnTo>
                        <a:pt x="216" y="131"/>
                      </a:lnTo>
                      <a:lnTo>
                        <a:pt x="218" y="130"/>
                      </a:lnTo>
                      <a:lnTo>
                        <a:pt x="219" y="129"/>
                      </a:lnTo>
                      <a:lnTo>
                        <a:pt x="220" y="126"/>
                      </a:lnTo>
                      <a:lnTo>
                        <a:pt x="220" y="125"/>
                      </a:lnTo>
                      <a:lnTo>
                        <a:pt x="219" y="124"/>
                      </a:lnTo>
                      <a:lnTo>
                        <a:pt x="217" y="123"/>
                      </a:lnTo>
                      <a:lnTo>
                        <a:pt x="215" y="123"/>
                      </a:lnTo>
                      <a:lnTo>
                        <a:pt x="213" y="122"/>
                      </a:lnTo>
                      <a:lnTo>
                        <a:pt x="208" y="121"/>
                      </a:lnTo>
                      <a:lnTo>
                        <a:pt x="205" y="119"/>
                      </a:lnTo>
                      <a:lnTo>
                        <a:pt x="203" y="117"/>
                      </a:lnTo>
                      <a:lnTo>
                        <a:pt x="202" y="114"/>
                      </a:lnTo>
                      <a:lnTo>
                        <a:pt x="203" y="110"/>
                      </a:lnTo>
                      <a:lnTo>
                        <a:pt x="206" y="103"/>
                      </a:lnTo>
                      <a:lnTo>
                        <a:pt x="215" y="83"/>
                      </a:lnTo>
                      <a:lnTo>
                        <a:pt x="217" y="81"/>
                      </a:lnTo>
                      <a:lnTo>
                        <a:pt x="218" y="80"/>
                      </a:lnTo>
                      <a:lnTo>
                        <a:pt x="220" y="78"/>
                      </a:lnTo>
                      <a:lnTo>
                        <a:pt x="263" y="78"/>
                      </a:lnTo>
                      <a:lnTo>
                        <a:pt x="264" y="80"/>
                      </a:lnTo>
                      <a:lnTo>
                        <a:pt x="266" y="81"/>
                      </a:lnTo>
                      <a:lnTo>
                        <a:pt x="267" y="83"/>
                      </a:lnTo>
                      <a:lnTo>
                        <a:pt x="276" y="103"/>
                      </a:lnTo>
                      <a:lnTo>
                        <a:pt x="278" y="109"/>
                      </a:lnTo>
                      <a:lnTo>
                        <a:pt x="279" y="114"/>
                      </a:lnTo>
                      <a:lnTo>
                        <a:pt x="278" y="118"/>
                      </a:lnTo>
                      <a:lnTo>
                        <a:pt x="275" y="121"/>
                      </a:lnTo>
                      <a:lnTo>
                        <a:pt x="269" y="122"/>
                      </a:lnTo>
                      <a:lnTo>
                        <a:pt x="267" y="123"/>
                      </a:lnTo>
                      <a:lnTo>
                        <a:pt x="263" y="124"/>
                      </a:lnTo>
                      <a:lnTo>
                        <a:pt x="262" y="126"/>
                      </a:lnTo>
                      <a:lnTo>
                        <a:pt x="263" y="129"/>
                      </a:lnTo>
                      <a:lnTo>
                        <a:pt x="265" y="130"/>
                      </a:lnTo>
                      <a:lnTo>
                        <a:pt x="267" y="131"/>
                      </a:lnTo>
                      <a:lnTo>
                        <a:pt x="273" y="131"/>
                      </a:lnTo>
                      <a:lnTo>
                        <a:pt x="278" y="130"/>
                      </a:lnTo>
                      <a:lnTo>
                        <a:pt x="284" y="129"/>
                      </a:lnTo>
                      <a:lnTo>
                        <a:pt x="297" y="129"/>
                      </a:lnTo>
                      <a:lnTo>
                        <a:pt x="304" y="130"/>
                      </a:lnTo>
                      <a:lnTo>
                        <a:pt x="310" y="131"/>
                      </a:lnTo>
                      <a:lnTo>
                        <a:pt x="315" y="131"/>
                      </a:lnTo>
                      <a:close/>
                    </a:path>
                  </a:pathLst>
                </a:custGeom>
                <a:grpFill/>
                <a:ln w="0">
                  <a:noFill/>
                  <a:prstDash val="solid"/>
                  <a:round/>
                  <a:headEnd/>
                  <a:tailEnd/>
                </a:ln>
              </p:spPr>
              <p:txBody>
                <a:bodyPr/>
                <a:lstStyle/>
                <a:p>
                  <a:pPr>
                    <a:defRPr/>
                  </a:pPr>
                  <a:endParaRPr lang="en-GB"/>
                </a:p>
              </p:txBody>
            </p:sp>
            <p:sp>
              <p:nvSpPr>
                <p:cNvPr id="14" name="Freeform 9"/>
                <p:cNvSpPr>
                  <a:spLocks/>
                </p:cNvSpPr>
                <p:nvPr/>
              </p:nvSpPr>
              <p:spPr bwMode="auto">
                <a:xfrm>
                  <a:off x="2974976" y="3305176"/>
                  <a:ext cx="201613" cy="242888"/>
                </a:xfrm>
                <a:custGeom>
                  <a:avLst/>
                  <a:gdLst/>
                  <a:ahLst/>
                  <a:cxnLst>
                    <a:cxn ang="0">
                      <a:pos x="115" y="149"/>
                    </a:cxn>
                    <a:cxn ang="0">
                      <a:pos x="113" y="151"/>
                    </a:cxn>
                    <a:cxn ang="0">
                      <a:pos x="107" y="153"/>
                    </a:cxn>
                    <a:cxn ang="0">
                      <a:pos x="92" y="152"/>
                    </a:cxn>
                    <a:cxn ang="0">
                      <a:pos x="74" y="151"/>
                    </a:cxn>
                    <a:cxn ang="0">
                      <a:pos x="56" y="151"/>
                    </a:cxn>
                    <a:cxn ang="0">
                      <a:pos x="39" y="151"/>
                    </a:cxn>
                    <a:cxn ang="0">
                      <a:pos x="20" y="152"/>
                    </a:cxn>
                    <a:cxn ang="0">
                      <a:pos x="7" y="153"/>
                    </a:cxn>
                    <a:cxn ang="0">
                      <a:pos x="2" y="151"/>
                    </a:cxn>
                    <a:cxn ang="0">
                      <a:pos x="0" y="149"/>
                    </a:cxn>
                    <a:cxn ang="0">
                      <a:pos x="4" y="145"/>
                    </a:cxn>
                    <a:cxn ang="0">
                      <a:pos x="17" y="141"/>
                    </a:cxn>
                    <a:cxn ang="0">
                      <a:pos x="24" y="134"/>
                    </a:cxn>
                    <a:cxn ang="0">
                      <a:pos x="26" y="120"/>
                    </a:cxn>
                    <a:cxn ang="0">
                      <a:pos x="25" y="20"/>
                    </a:cxn>
                    <a:cxn ang="0">
                      <a:pos x="22" y="12"/>
                    </a:cxn>
                    <a:cxn ang="0">
                      <a:pos x="13" y="8"/>
                    </a:cxn>
                    <a:cxn ang="0">
                      <a:pos x="4" y="7"/>
                    </a:cxn>
                    <a:cxn ang="0">
                      <a:pos x="2" y="3"/>
                    </a:cxn>
                    <a:cxn ang="0">
                      <a:pos x="6" y="0"/>
                    </a:cxn>
                    <a:cxn ang="0">
                      <a:pos x="21" y="1"/>
                    </a:cxn>
                    <a:cxn ang="0">
                      <a:pos x="40" y="2"/>
                    </a:cxn>
                    <a:cxn ang="0">
                      <a:pos x="59" y="0"/>
                    </a:cxn>
                    <a:cxn ang="0">
                      <a:pos x="65" y="1"/>
                    </a:cxn>
                    <a:cxn ang="0">
                      <a:pos x="68" y="5"/>
                    </a:cxn>
                    <a:cxn ang="0">
                      <a:pos x="63" y="8"/>
                    </a:cxn>
                    <a:cxn ang="0">
                      <a:pos x="55" y="10"/>
                    </a:cxn>
                    <a:cxn ang="0">
                      <a:pos x="49" y="15"/>
                    </a:cxn>
                    <a:cxn ang="0">
                      <a:pos x="48" y="28"/>
                    </a:cxn>
                    <a:cxn ang="0">
                      <a:pos x="49" y="134"/>
                    </a:cxn>
                    <a:cxn ang="0">
                      <a:pos x="55" y="139"/>
                    </a:cxn>
                    <a:cxn ang="0">
                      <a:pos x="73" y="141"/>
                    </a:cxn>
                    <a:cxn ang="0">
                      <a:pos x="94" y="138"/>
                    </a:cxn>
                    <a:cxn ang="0">
                      <a:pos x="108" y="129"/>
                    </a:cxn>
                    <a:cxn ang="0">
                      <a:pos x="118" y="116"/>
                    </a:cxn>
                    <a:cxn ang="0">
                      <a:pos x="126" y="113"/>
                    </a:cxn>
                    <a:cxn ang="0">
                      <a:pos x="127" y="117"/>
                    </a:cxn>
                    <a:cxn ang="0">
                      <a:pos x="125" y="123"/>
                    </a:cxn>
                    <a:cxn ang="0">
                      <a:pos x="121" y="134"/>
                    </a:cxn>
                    <a:cxn ang="0">
                      <a:pos x="116" y="148"/>
                    </a:cxn>
                  </a:cxnLst>
                  <a:rect l="0" t="0" r="r" b="b"/>
                  <a:pathLst>
                    <a:path w="127" h="153">
                      <a:moveTo>
                        <a:pt x="116" y="148"/>
                      </a:moveTo>
                      <a:lnTo>
                        <a:pt x="115" y="149"/>
                      </a:lnTo>
                      <a:lnTo>
                        <a:pt x="114" y="151"/>
                      </a:lnTo>
                      <a:lnTo>
                        <a:pt x="113" y="151"/>
                      </a:lnTo>
                      <a:lnTo>
                        <a:pt x="112" y="153"/>
                      </a:lnTo>
                      <a:lnTo>
                        <a:pt x="107" y="153"/>
                      </a:lnTo>
                      <a:lnTo>
                        <a:pt x="100" y="152"/>
                      </a:lnTo>
                      <a:lnTo>
                        <a:pt x="92" y="152"/>
                      </a:lnTo>
                      <a:lnTo>
                        <a:pt x="83" y="151"/>
                      </a:lnTo>
                      <a:lnTo>
                        <a:pt x="74" y="151"/>
                      </a:lnTo>
                      <a:lnTo>
                        <a:pt x="67" y="151"/>
                      </a:lnTo>
                      <a:lnTo>
                        <a:pt x="56" y="151"/>
                      </a:lnTo>
                      <a:lnTo>
                        <a:pt x="48" y="151"/>
                      </a:lnTo>
                      <a:lnTo>
                        <a:pt x="39" y="151"/>
                      </a:lnTo>
                      <a:lnTo>
                        <a:pt x="29" y="152"/>
                      </a:lnTo>
                      <a:lnTo>
                        <a:pt x="20" y="152"/>
                      </a:lnTo>
                      <a:lnTo>
                        <a:pt x="12" y="153"/>
                      </a:lnTo>
                      <a:lnTo>
                        <a:pt x="7" y="153"/>
                      </a:lnTo>
                      <a:lnTo>
                        <a:pt x="4" y="152"/>
                      </a:lnTo>
                      <a:lnTo>
                        <a:pt x="2" y="151"/>
                      </a:lnTo>
                      <a:lnTo>
                        <a:pt x="1" y="150"/>
                      </a:lnTo>
                      <a:lnTo>
                        <a:pt x="0" y="149"/>
                      </a:lnTo>
                      <a:lnTo>
                        <a:pt x="2" y="146"/>
                      </a:lnTo>
                      <a:lnTo>
                        <a:pt x="4" y="145"/>
                      </a:lnTo>
                      <a:lnTo>
                        <a:pt x="10" y="143"/>
                      </a:lnTo>
                      <a:lnTo>
                        <a:pt x="17" y="141"/>
                      </a:lnTo>
                      <a:lnTo>
                        <a:pt x="21" y="138"/>
                      </a:lnTo>
                      <a:lnTo>
                        <a:pt x="24" y="134"/>
                      </a:lnTo>
                      <a:lnTo>
                        <a:pt x="25" y="128"/>
                      </a:lnTo>
                      <a:lnTo>
                        <a:pt x="26" y="120"/>
                      </a:lnTo>
                      <a:lnTo>
                        <a:pt x="26" y="28"/>
                      </a:lnTo>
                      <a:lnTo>
                        <a:pt x="25" y="20"/>
                      </a:lnTo>
                      <a:lnTo>
                        <a:pt x="24" y="15"/>
                      </a:lnTo>
                      <a:lnTo>
                        <a:pt x="22" y="12"/>
                      </a:lnTo>
                      <a:lnTo>
                        <a:pt x="19" y="10"/>
                      </a:lnTo>
                      <a:lnTo>
                        <a:pt x="13" y="8"/>
                      </a:lnTo>
                      <a:lnTo>
                        <a:pt x="7" y="8"/>
                      </a:lnTo>
                      <a:lnTo>
                        <a:pt x="4" y="7"/>
                      </a:lnTo>
                      <a:lnTo>
                        <a:pt x="2" y="4"/>
                      </a:lnTo>
                      <a:lnTo>
                        <a:pt x="2" y="3"/>
                      </a:lnTo>
                      <a:lnTo>
                        <a:pt x="4" y="2"/>
                      </a:lnTo>
                      <a:lnTo>
                        <a:pt x="6" y="0"/>
                      </a:lnTo>
                      <a:lnTo>
                        <a:pt x="14" y="0"/>
                      </a:lnTo>
                      <a:lnTo>
                        <a:pt x="21" y="1"/>
                      </a:lnTo>
                      <a:lnTo>
                        <a:pt x="27" y="2"/>
                      </a:lnTo>
                      <a:lnTo>
                        <a:pt x="40" y="2"/>
                      </a:lnTo>
                      <a:lnTo>
                        <a:pt x="54" y="1"/>
                      </a:lnTo>
                      <a:lnTo>
                        <a:pt x="59" y="0"/>
                      </a:lnTo>
                      <a:lnTo>
                        <a:pt x="64" y="0"/>
                      </a:lnTo>
                      <a:lnTo>
                        <a:pt x="65" y="1"/>
                      </a:lnTo>
                      <a:lnTo>
                        <a:pt x="67" y="2"/>
                      </a:lnTo>
                      <a:lnTo>
                        <a:pt x="68" y="5"/>
                      </a:lnTo>
                      <a:lnTo>
                        <a:pt x="67" y="7"/>
                      </a:lnTo>
                      <a:lnTo>
                        <a:pt x="63" y="8"/>
                      </a:lnTo>
                      <a:lnTo>
                        <a:pt x="60" y="8"/>
                      </a:lnTo>
                      <a:lnTo>
                        <a:pt x="55" y="10"/>
                      </a:lnTo>
                      <a:lnTo>
                        <a:pt x="51" y="12"/>
                      </a:lnTo>
                      <a:lnTo>
                        <a:pt x="49" y="15"/>
                      </a:lnTo>
                      <a:lnTo>
                        <a:pt x="48" y="20"/>
                      </a:lnTo>
                      <a:lnTo>
                        <a:pt x="48" y="28"/>
                      </a:lnTo>
                      <a:lnTo>
                        <a:pt x="48" y="129"/>
                      </a:lnTo>
                      <a:lnTo>
                        <a:pt x="49" y="134"/>
                      </a:lnTo>
                      <a:lnTo>
                        <a:pt x="51" y="137"/>
                      </a:lnTo>
                      <a:lnTo>
                        <a:pt x="55" y="139"/>
                      </a:lnTo>
                      <a:lnTo>
                        <a:pt x="62" y="141"/>
                      </a:lnTo>
                      <a:lnTo>
                        <a:pt x="73" y="141"/>
                      </a:lnTo>
                      <a:lnTo>
                        <a:pt x="84" y="140"/>
                      </a:lnTo>
                      <a:lnTo>
                        <a:pt x="94" y="138"/>
                      </a:lnTo>
                      <a:lnTo>
                        <a:pt x="101" y="135"/>
                      </a:lnTo>
                      <a:lnTo>
                        <a:pt x="108" y="129"/>
                      </a:lnTo>
                      <a:lnTo>
                        <a:pt x="114" y="121"/>
                      </a:lnTo>
                      <a:lnTo>
                        <a:pt x="118" y="116"/>
                      </a:lnTo>
                      <a:lnTo>
                        <a:pt x="122" y="113"/>
                      </a:lnTo>
                      <a:lnTo>
                        <a:pt x="126" y="113"/>
                      </a:lnTo>
                      <a:lnTo>
                        <a:pt x="127" y="115"/>
                      </a:lnTo>
                      <a:lnTo>
                        <a:pt x="127" y="117"/>
                      </a:lnTo>
                      <a:lnTo>
                        <a:pt x="126" y="120"/>
                      </a:lnTo>
                      <a:lnTo>
                        <a:pt x="125" y="123"/>
                      </a:lnTo>
                      <a:lnTo>
                        <a:pt x="123" y="128"/>
                      </a:lnTo>
                      <a:lnTo>
                        <a:pt x="121" y="134"/>
                      </a:lnTo>
                      <a:lnTo>
                        <a:pt x="118" y="141"/>
                      </a:lnTo>
                      <a:lnTo>
                        <a:pt x="116" y="148"/>
                      </a:lnTo>
                      <a:close/>
                    </a:path>
                  </a:pathLst>
                </a:custGeom>
                <a:grpFill/>
                <a:ln w="0">
                  <a:noFill/>
                  <a:prstDash val="solid"/>
                  <a:round/>
                  <a:headEnd/>
                  <a:tailEnd/>
                </a:ln>
              </p:spPr>
              <p:txBody>
                <a:bodyPr/>
                <a:lstStyle/>
                <a:p>
                  <a:pPr>
                    <a:defRPr/>
                  </a:pPr>
                  <a:endParaRPr lang="en-GB"/>
                </a:p>
              </p:txBody>
            </p:sp>
            <p:sp>
              <p:nvSpPr>
                <p:cNvPr id="15" name="Freeform 10"/>
                <p:cNvSpPr>
                  <a:spLocks/>
                </p:cNvSpPr>
                <p:nvPr/>
              </p:nvSpPr>
              <p:spPr bwMode="auto">
                <a:xfrm>
                  <a:off x="3362326" y="3344863"/>
                  <a:ext cx="247650" cy="203200"/>
                </a:xfrm>
                <a:custGeom>
                  <a:avLst/>
                  <a:gdLst/>
                  <a:ahLst/>
                  <a:cxnLst>
                    <a:cxn ang="0">
                      <a:pos x="134" y="14"/>
                    </a:cxn>
                    <a:cxn ang="0">
                      <a:pos x="147" y="11"/>
                    </a:cxn>
                    <a:cxn ang="0">
                      <a:pos x="152" y="9"/>
                    </a:cxn>
                    <a:cxn ang="0">
                      <a:pos x="154" y="2"/>
                    </a:cxn>
                    <a:cxn ang="0">
                      <a:pos x="144" y="0"/>
                    </a:cxn>
                    <a:cxn ang="0">
                      <a:pos x="117" y="2"/>
                    </a:cxn>
                    <a:cxn ang="0">
                      <a:pos x="98" y="0"/>
                    </a:cxn>
                    <a:cxn ang="0">
                      <a:pos x="93" y="5"/>
                    </a:cxn>
                    <a:cxn ang="0">
                      <a:pos x="95" y="9"/>
                    </a:cxn>
                    <a:cxn ang="0">
                      <a:pos x="106" y="11"/>
                    </a:cxn>
                    <a:cxn ang="0">
                      <a:pos x="112" y="29"/>
                    </a:cxn>
                    <a:cxn ang="0">
                      <a:pos x="108" y="49"/>
                    </a:cxn>
                    <a:cxn ang="0">
                      <a:pos x="68" y="50"/>
                    </a:cxn>
                    <a:cxn ang="0">
                      <a:pos x="44" y="48"/>
                    </a:cxn>
                    <a:cxn ang="0">
                      <a:pos x="44" y="20"/>
                    </a:cxn>
                    <a:cxn ang="0">
                      <a:pos x="56" y="9"/>
                    </a:cxn>
                    <a:cxn ang="0">
                      <a:pos x="61" y="7"/>
                    </a:cxn>
                    <a:cxn ang="0">
                      <a:pos x="62" y="3"/>
                    </a:cxn>
                    <a:cxn ang="0">
                      <a:pos x="53" y="0"/>
                    </a:cxn>
                    <a:cxn ang="0">
                      <a:pos x="25" y="2"/>
                    </a:cxn>
                    <a:cxn ang="0">
                      <a:pos x="5" y="0"/>
                    </a:cxn>
                    <a:cxn ang="0">
                      <a:pos x="0" y="3"/>
                    </a:cxn>
                    <a:cxn ang="0">
                      <a:pos x="4" y="9"/>
                    </a:cxn>
                    <a:cxn ang="0">
                      <a:pos x="20" y="12"/>
                    </a:cxn>
                    <a:cxn ang="0">
                      <a:pos x="23" y="29"/>
                    </a:cxn>
                    <a:cxn ang="0">
                      <a:pos x="21" y="112"/>
                    </a:cxn>
                    <a:cxn ang="0">
                      <a:pos x="8" y="118"/>
                    </a:cxn>
                    <a:cxn ang="0">
                      <a:pos x="2" y="120"/>
                    </a:cxn>
                    <a:cxn ang="0">
                      <a:pos x="0" y="124"/>
                    </a:cxn>
                    <a:cxn ang="0">
                      <a:pos x="3" y="127"/>
                    </a:cxn>
                    <a:cxn ang="0">
                      <a:pos x="18" y="127"/>
                    </a:cxn>
                    <a:cxn ang="0">
                      <a:pos x="46" y="127"/>
                    </a:cxn>
                    <a:cxn ang="0">
                      <a:pos x="61" y="126"/>
                    </a:cxn>
                    <a:cxn ang="0">
                      <a:pos x="63" y="121"/>
                    </a:cxn>
                    <a:cxn ang="0">
                      <a:pos x="58" y="120"/>
                    </a:cxn>
                    <a:cxn ang="0">
                      <a:pos x="46" y="114"/>
                    </a:cxn>
                    <a:cxn ang="0">
                      <a:pos x="43" y="67"/>
                    </a:cxn>
                    <a:cxn ang="0">
                      <a:pos x="60" y="63"/>
                    </a:cxn>
                    <a:cxn ang="0">
                      <a:pos x="97" y="63"/>
                    </a:cxn>
                    <a:cxn ang="0">
                      <a:pos x="112" y="67"/>
                    </a:cxn>
                    <a:cxn ang="0">
                      <a:pos x="110" y="114"/>
                    </a:cxn>
                    <a:cxn ang="0">
                      <a:pos x="97" y="120"/>
                    </a:cxn>
                    <a:cxn ang="0">
                      <a:pos x="93" y="121"/>
                    </a:cxn>
                    <a:cxn ang="0">
                      <a:pos x="94" y="126"/>
                    </a:cxn>
                    <a:cxn ang="0">
                      <a:pos x="109" y="127"/>
                    </a:cxn>
                    <a:cxn ang="0">
                      <a:pos x="138" y="127"/>
                    </a:cxn>
                    <a:cxn ang="0">
                      <a:pos x="153" y="127"/>
                    </a:cxn>
                    <a:cxn ang="0">
                      <a:pos x="156" y="124"/>
                    </a:cxn>
                    <a:cxn ang="0">
                      <a:pos x="153" y="120"/>
                    </a:cxn>
                    <a:cxn ang="0">
                      <a:pos x="147" y="118"/>
                    </a:cxn>
                    <a:cxn ang="0">
                      <a:pos x="134" y="112"/>
                    </a:cxn>
                    <a:cxn ang="0">
                      <a:pos x="133" y="26"/>
                    </a:cxn>
                  </a:cxnLst>
                  <a:rect l="0" t="0" r="r" b="b"/>
                  <a:pathLst>
                    <a:path w="156" h="128">
                      <a:moveTo>
                        <a:pt x="133" y="26"/>
                      </a:moveTo>
                      <a:lnTo>
                        <a:pt x="133" y="19"/>
                      </a:lnTo>
                      <a:lnTo>
                        <a:pt x="134" y="14"/>
                      </a:lnTo>
                      <a:lnTo>
                        <a:pt x="137" y="12"/>
                      </a:lnTo>
                      <a:lnTo>
                        <a:pt x="141" y="11"/>
                      </a:lnTo>
                      <a:lnTo>
                        <a:pt x="147" y="11"/>
                      </a:lnTo>
                      <a:lnTo>
                        <a:pt x="149" y="10"/>
                      </a:lnTo>
                      <a:lnTo>
                        <a:pt x="150" y="9"/>
                      </a:lnTo>
                      <a:lnTo>
                        <a:pt x="152" y="9"/>
                      </a:lnTo>
                      <a:lnTo>
                        <a:pt x="155" y="6"/>
                      </a:lnTo>
                      <a:lnTo>
                        <a:pt x="155" y="5"/>
                      </a:lnTo>
                      <a:lnTo>
                        <a:pt x="154" y="2"/>
                      </a:lnTo>
                      <a:lnTo>
                        <a:pt x="153" y="2"/>
                      </a:lnTo>
                      <a:lnTo>
                        <a:pt x="151" y="0"/>
                      </a:lnTo>
                      <a:lnTo>
                        <a:pt x="144" y="0"/>
                      </a:lnTo>
                      <a:lnTo>
                        <a:pt x="138" y="1"/>
                      </a:lnTo>
                      <a:lnTo>
                        <a:pt x="131" y="2"/>
                      </a:lnTo>
                      <a:lnTo>
                        <a:pt x="117" y="2"/>
                      </a:lnTo>
                      <a:lnTo>
                        <a:pt x="109" y="1"/>
                      </a:lnTo>
                      <a:lnTo>
                        <a:pt x="102" y="0"/>
                      </a:lnTo>
                      <a:lnTo>
                        <a:pt x="98" y="0"/>
                      </a:lnTo>
                      <a:lnTo>
                        <a:pt x="94" y="2"/>
                      </a:lnTo>
                      <a:lnTo>
                        <a:pt x="93" y="3"/>
                      </a:lnTo>
                      <a:lnTo>
                        <a:pt x="93" y="5"/>
                      </a:lnTo>
                      <a:lnTo>
                        <a:pt x="93" y="7"/>
                      </a:lnTo>
                      <a:lnTo>
                        <a:pt x="94" y="7"/>
                      </a:lnTo>
                      <a:lnTo>
                        <a:pt x="95" y="9"/>
                      </a:lnTo>
                      <a:lnTo>
                        <a:pt x="97" y="9"/>
                      </a:lnTo>
                      <a:lnTo>
                        <a:pt x="100" y="9"/>
                      </a:lnTo>
                      <a:lnTo>
                        <a:pt x="106" y="11"/>
                      </a:lnTo>
                      <a:lnTo>
                        <a:pt x="110" y="14"/>
                      </a:lnTo>
                      <a:lnTo>
                        <a:pt x="112" y="20"/>
                      </a:lnTo>
                      <a:lnTo>
                        <a:pt x="112" y="29"/>
                      </a:lnTo>
                      <a:lnTo>
                        <a:pt x="112" y="46"/>
                      </a:lnTo>
                      <a:lnTo>
                        <a:pt x="111" y="48"/>
                      </a:lnTo>
                      <a:lnTo>
                        <a:pt x="108" y="49"/>
                      </a:lnTo>
                      <a:lnTo>
                        <a:pt x="94" y="49"/>
                      </a:lnTo>
                      <a:lnTo>
                        <a:pt x="87" y="50"/>
                      </a:lnTo>
                      <a:lnTo>
                        <a:pt x="68" y="50"/>
                      </a:lnTo>
                      <a:lnTo>
                        <a:pt x="60" y="49"/>
                      </a:lnTo>
                      <a:lnTo>
                        <a:pt x="47" y="49"/>
                      </a:lnTo>
                      <a:lnTo>
                        <a:pt x="44" y="48"/>
                      </a:lnTo>
                      <a:lnTo>
                        <a:pt x="43" y="46"/>
                      </a:lnTo>
                      <a:lnTo>
                        <a:pt x="43" y="29"/>
                      </a:lnTo>
                      <a:lnTo>
                        <a:pt x="44" y="20"/>
                      </a:lnTo>
                      <a:lnTo>
                        <a:pt x="46" y="14"/>
                      </a:lnTo>
                      <a:lnTo>
                        <a:pt x="49" y="11"/>
                      </a:lnTo>
                      <a:lnTo>
                        <a:pt x="56" y="9"/>
                      </a:lnTo>
                      <a:lnTo>
                        <a:pt x="58" y="9"/>
                      </a:lnTo>
                      <a:lnTo>
                        <a:pt x="60" y="9"/>
                      </a:lnTo>
                      <a:lnTo>
                        <a:pt x="61" y="7"/>
                      </a:lnTo>
                      <a:lnTo>
                        <a:pt x="63" y="7"/>
                      </a:lnTo>
                      <a:lnTo>
                        <a:pt x="63" y="5"/>
                      </a:lnTo>
                      <a:lnTo>
                        <a:pt x="62" y="3"/>
                      </a:lnTo>
                      <a:lnTo>
                        <a:pt x="61" y="2"/>
                      </a:lnTo>
                      <a:lnTo>
                        <a:pt x="58" y="0"/>
                      </a:lnTo>
                      <a:lnTo>
                        <a:pt x="53" y="0"/>
                      </a:lnTo>
                      <a:lnTo>
                        <a:pt x="46" y="1"/>
                      </a:lnTo>
                      <a:lnTo>
                        <a:pt x="39" y="2"/>
                      </a:lnTo>
                      <a:lnTo>
                        <a:pt x="25" y="2"/>
                      </a:lnTo>
                      <a:lnTo>
                        <a:pt x="18" y="1"/>
                      </a:lnTo>
                      <a:lnTo>
                        <a:pt x="12" y="0"/>
                      </a:lnTo>
                      <a:lnTo>
                        <a:pt x="5" y="0"/>
                      </a:lnTo>
                      <a:lnTo>
                        <a:pt x="3" y="1"/>
                      </a:lnTo>
                      <a:lnTo>
                        <a:pt x="1" y="2"/>
                      </a:lnTo>
                      <a:lnTo>
                        <a:pt x="0" y="3"/>
                      </a:lnTo>
                      <a:lnTo>
                        <a:pt x="0" y="4"/>
                      </a:lnTo>
                      <a:lnTo>
                        <a:pt x="1" y="7"/>
                      </a:lnTo>
                      <a:lnTo>
                        <a:pt x="4" y="9"/>
                      </a:lnTo>
                      <a:lnTo>
                        <a:pt x="10" y="9"/>
                      </a:lnTo>
                      <a:lnTo>
                        <a:pt x="16" y="11"/>
                      </a:lnTo>
                      <a:lnTo>
                        <a:pt x="20" y="12"/>
                      </a:lnTo>
                      <a:lnTo>
                        <a:pt x="22" y="16"/>
                      </a:lnTo>
                      <a:lnTo>
                        <a:pt x="22" y="21"/>
                      </a:lnTo>
                      <a:lnTo>
                        <a:pt x="23" y="29"/>
                      </a:lnTo>
                      <a:lnTo>
                        <a:pt x="23" y="99"/>
                      </a:lnTo>
                      <a:lnTo>
                        <a:pt x="22" y="107"/>
                      </a:lnTo>
                      <a:lnTo>
                        <a:pt x="21" y="112"/>
                      </a:lnTo>
                      <a:lnTo>
                        <a:pt x="18" y="115"/>
                      </a:lnTo>
                      <a:lnTo>
                        <a:pt x="15" y="117"/>
                      </a:lnTo>
                      <a:lnTo>
                        <a:pt x="8" y="118"/>
                      </a:lnTo>
                      <a:lnTo>
                        <a:pt x="7" y="118"/>
                      </a:lnTo>
                      <a:lnTo>
                        <a:pt x="4" y="119"/>
                      </a:lnTo>
                      <a:lnTo>
                        <a:pt x="2" y="120"/>
                      </a:lnTo>
                      <a:lnTo>
                        <a:pt x="1" y="121"/>
                      </a:lnTo>
                      <a:lnTo>
                        <a:pt x="0" y="122"/>
                      </a:lnTo>
                      <a:lnTo>
                        <a:pt x="0" y="124"/>
                      </a:lnTo>
                      <a:lnTo>
                        <a:pt x="0" y="125"/>
                      </a:lnTo>
                      <a:lnTo>
                        <a:pt x="1" y="126"/>
                      </a:lnTo>
                      <a:lnTo>
                        <a:pt x="3" y="127"/>
                      </a:lnTo>
                      <a:lnTo>
                        <a:pt x="5" y="128"/>
                      </a:lnTo>
                      <a:lnTo>
                        <a:pt x="12" y="128"/>
                      </a:lnTo>
                      <a:lnTo>
                        <a:pt x="18" y="127"/>
                      </a:lnTo>
                      <a:lnTo>
                        <a:pt x="25" y="126"/>
                      </a:lnTo>
                      <a:lnTo>
                        <a:pt x="39" y="126"/>
                      </a:lnTo>
                      <a:lnTo>
                        <a:pt x="46" y="127"/>
                      </a:lnTo>
                      <a:lnTo>
                        <a:pt x="53" y="128"/>
                      </a:lnTo>
                      <a:lnTo>
                        <a:pt x="58" y="128"/>
                      </a:lnTo>
                      <a:lnTo>
                        <a:pt x="61" y="126"/>
                      </a:lnTo>
                      <a:lnTo>
                        <a:pt x="62" y="125"/>
                      </a:lnTo>
                      <a:lnTo>
                        <a:pt x="63" y="123"/>
                      </a:lnTo>
                      <a:lnTo>
                        <a:pt x="63" y="121"/>
                      </a:lnTo>
                      <a:lnTo>
                        <a:pt x="61" y="121"/>
                      </a:lnTo>
                      <a:lnTo>
                        <a:pt x="60" y="120"/>
                      </a:lnTo>
                      <a:lnTo>
                        <a:pt x="58" y="120"/>
                      </a:lnTo>
                      <a:lnTo>
                        <a:pt x="56" y="119"/>
                      </a:lnTo>
                      <a:lnTo>
                        <a:pt x="49" y="117"/>
                      </a:lnTo>
                      <a:lnTo>
                        <a:pt x="46" y="114"/>
                      </a:lnTo>
                      <a:lnTo>
                        <a:pt x="44" y="108"/>
                      </a:lnTo>
                      <a:lnTo>
                        <a:pt x="43" y="99"/>
                      </a:lnTo>
                      <a:lnTo>
                        <a:pt x="43" y="67"/>
                      </a:lnTo>
                      <a:lnTo>
                        <a:pt x="44" y="65"/>
                      </a:lnTo>
                      <a:lnTo>
                        <a:pt x="47" y="63"/>
                      </a:lnTo>
                      <a:lnTo>
                        <a:pt x="60" y="63"/>
                      </a:lnTo>
                      <a:lnTo>
                        <a:pt x="68" y="63"/>
                      </a:lnTo>
                      <a:lnTo>
                        <a:pt x="91" y="63"/>
                      </a:lnTo>
                      <a:lnTo>
                        <a:pt x="97" y="63"/>
                      </a:lnTo>
                      <a:lnTo>
                        <a:pt x="108" y="63"/>
                      </a:lnTo>
                      <a:lnTo>
                        <a:pt x="111" y="65"/>
                      </a:lnTo>
                      <a:lnTo>
                        <a:pt x="112" y="67"/>
                      </a:lnTo>
                      <a:lnTo>
                        <a:pt x="112" y="99"/>
                      </a:lnTo>
                      <a:lnTo>
                        <a:pt x="112" y="108"/>
                      </a:lnTo>
                      <a:lnTo>
                        <a:pt x="110" y="114"/>
                      </a:lnTo>
                      <a:lnTo>
                        <a:pt x="106" y="117"/>
                      </a:lnTo>
                      <a:lnTo>
                        <a:pt x="100" y="119"/>
                      </a:lnTo>
                      <a:lnTo>
                        <a:pt x="97" y="120"/>
                      </a:lnTo>
                      <a:lnTo>
                        <a:pt x="95" y="120"/>
                      </a:lnTo>
                      <a:lnTo>
                        <a:pt x="94" y="121"/>
                      </a:lnTo>
                      <a:lnTo>
                        <a:pt x="93" y="121"/>
                      </a:lnTo>
                      <a:lnTo>
                        <a:pt x="93" y="123"/>
                      </a:lnTo>
                      <a:lnTo>
                        <a:pt x="93" y="125"/>
                      </a:lnTo>
                      <a:lnTo>
                        <a:pt x="94" y="126"/>
                      </a:lnTo>
                      <a:lnTo>
                        <a:pt x="98" y="128"/>
                      </a:lnTo>
                      <a:lnTo>
                        <a:pt x="102" y="128"/>
                      </a:lnTo>
                      <a:lnTo>
                        <a:pt x="109" y="127"/>
                      </a:lnTo>
                      <a:lnTo>
                        <a:pt x="117" y="126"/>
                      </a:lnTo>
                      <a:lnTo>
                        <a:pt x="131" y="126"/>
                      </a:lnTo>
                      <a:lnTo>
                        <a:pt x="138" y="127"/>
                      </a:lnTo>
                      <a:lnTo>
                        <a:pt x="144" y="128"/>
                      </a:lnTo>
                      <a:lnTo>
                        <a:pt x="151" y="128"/>
                      </a:lnTo>
                      <a:lnTo>
                        <a:pt x="153" y="127"/>
                      </a:lnTo>
                      <a:lnTo>
                        <a:pt x="155" y="126"/>
                      </a:lnTo>
                      <a:lnTo>
                        <a:pt x="155" y="125"/>
                      </a:lnTo>
                      <a:lnTo>
                        <a:pt x="156" y="124"/>
                      </a:lnTo>
                      <a:lnTo>
                        <a:pt x="155" y="122"/>
                      </a:lnTo>
                      <a:lnTo>
                        <a:pt x="155" y="121"/>
                      </a:lnTo>
                      <a:lnTo>
                        <a:pt x="153" y="120"/>
                      </a:lnTo>
                      <a:lnTo>
                        <a:pt x="151" y="119"/>
                      </a:lnTo>
                      <a:lnTo>
                        <a:pt x="149" y="118"/>
                      </a:lnTo>
                      <a:lnTo>
                        <a:pt x="147" y="118"/>
                      </a:lnTo>
                      <a:lnTo>
                        <a:pt x="141" y="117"/>
                      </a:lnTo>
                      <a:lnTo>
                        <a:pt x="137" y="115"/>
                      </a:lnTo>
                      <a:lnTo>
                        <a:pt x="134" y="112"/>
                      </a:lnTo>
                      <a:lnTo>
                        <a:pt x="133" y="107"/>
                      </a:lnTo>
                      <a:lnTo>
                        <a:pt x="133" y="99"/>
                      </a:lnTo>
                      <a:lnTo>
                        <a:pt x="133" y="26"/>
                      </a:lnTo>
                      <a:close/>
                    </a:path>
                  </a:pathLst>
                </a:custGeom>
                <a:grpFill/>
                <a:ln w="0">
                  <a:noFill/>
                  <a:prstDash val="solid"/>
                  <a:round/>
                  <a:headEnd/>
                  <a:tailEnd/>
                </a:ln>
              </p:spPr>
              <p:txBody>
                <a:bodyPr/>
                <a:lstStyle/>
                <a:p>
                  <a:pPr>
                    <a:defRPr/>
                  </a:pPr>
                  <a:endParaRPr lang="en-GB"/>
                </a:p>
              </p:txBody>
            </p:sp>
            <p:sp>
              <p:nvSpPr>
                <p:cNvPr id="16" name="Freeform 11"/>
                <p:cNvSpPr>
                  <a:spLocks noEditPoints="1"/>
                </p:cNvSpPr>
                <p:nvPr/>
              </p:nvSpPr>
              <p:spPr bwMode="auto">
                <a:xfrm>
                  <a:off x="4905376" y="3344863"/>
                  <a:ext cx="223838" cy="206375"/>
                </a:xfrm>
                <a:custGeom>
                  <a:avLst/>
                  <a:gdLst/>
                  <a:ahLst/>
                  <a:cxnLst>
                    <a:cxn ang="0">
                      <a:pos x="140" y="79"/>
                    </a:cxn>
                    <a:cxn ang="0">
                      <a:pos x="129" y="103"/>
                    </a:cxn>
                    <a:cxn ang="0">
                      <a:pos x="111" y="120"/>
                    </a:cxn>
                    <a:cxn ang="0">
                      <a:pos x="85" y="128"/>
                    </a:cxn>
                    <a:cxn ang="0">
                      <a:pos x="56" y="128"/>
                    </a:cxn>
                    <a:cxn ang="0">
                      <a:pos x="31" y="120"/>
                    </a:cxn>
                    <a:cxn ang="0">
                      <a:pos x="12" y="104"/>
                    </a:cxn>
                    <a:cxn ang="0">
                      <a:pos x="1" y="80"/>
                    </a:cxn>
                    <a:cxn ang="0">
                      <a:pos x="2" y="51"/>
                    </a:cxn>
                    <a:cxn ang="0">
                      <a:pos x="14" y="24"/>
                    </a:cxn>
                    <a:cxn ang="0">
                      <a:pos x="37" y="6"/>
                    </a:cxn>
                    <a:cxn ang="0">
                      <a:pos x="68" y="0"/>
                    </a:cxn>
                    <a:cxn ang="0">
                      <a:pos x="100" y="5"/>
                    </a:cxn>
                    <a:cxn ang="0">
                      <a:pos x="123" y="19"/>
                    </a:cxn>
                    <a:cxn ang="0">
                      <a:pos x="136" y="40"/>
                    </a:cxn>
                    <a:cxn ang="0">
                      <a:pos x="141" y="65"/>
                    </a:cxn>
                    <a:cxn ang="0">
                      <a:pos x="25" y="72"/>
                    </a:cxn>
                    <a:cxn ang="0">
                      <a:pos x="31" y="92"/>
                    </a:cxn>
                    <a:cxn ang="0">
                      <a:pos x="42" y="109"/>
                    </a:cxn>
                    <a:cxn ang="0">
                      <a:pos x="60" y="120"/>
                    </a:cxn>
                    <a:cxn ang="0">
                      <a:pos x="80" y="120"/>
                    </a:cxn>
                    <a:cxn ang="0">
                      <a:pos x="96" y="114"/>
                    </a:cxn>
                    <a:cxn ang="0">
                      <a:pos x="107" y="103"/>
                    </a:cxn>
                    <a:cxn ang="0">
                      <a:pos x="114" y="82"/>
                    </a:cxn>
                    <a:cxn ang="0">
                      <a:pos x="114" y="57"/>
                    </a:cxn>
                    <a:cxn ang="0">
                      <a:pos x="108" y="36"/>
                    </a:cxn>
                    <a:cxn ang="0">
                      <a:pos x="97" y="19"/>
                    </a:cxn>
                    <a:cxn ang="0">
                      <a:pos x="79" y="10"/>
                    </a:cxn>
                    <a:cxn ang="0">
                      <a:pos x="61" y="9"/>
                    </a:cxn>
                    <a:cxn ang="0">
                      <a:pos x="46" y="14"/>
                    </a:cxn>
                    <a:cxn ang="0">
                      <a:pos x="34" y="27"/>
                    </a:cxn>
                    <a:cxn ang="0">
                      <a:pos x="26" y="47"/>
                    </a:cxn>
                  </a:cxnLst>
                  <a:rect l="0" t="0" r="r" b="b"/>
                  <a:pathLst>
                    <a:path w="141" h="130">
                      <a:moveTo>
                        <a:pt x="141" y="65"/>
                      </a:moveTo>
                      <a:lnTo>
                        <a:pt x="140" y="79"/>
                      </a:lnTo>
                      <a:lnTo>
                        <a:pt x="136" y="92"/>
                      </a:lnTo>
                      <a:lnTo>
                        <a:pt x="129" y="103"/>
                      </a:lnTo>
                      <a:lnTo>
                        <a:pt x="121" y="113"/>
                      </a:lnTo>
                      <a:lnTo>
                        <a:pt x="111" y="120"/>
                      </a:lnTo>
                      <a:lnTo>
                        <a:pt x="99" y="125"/>
                      </a:lnTo>
                      <a:lnTo>
                        <a:pt x="85" y="128"/>
                      </a:lnTo>
                      <a:lnTo>
                        <a:pt x="70" y="130"/>
                      </a:lnTo>
                      <a:lnTo>
                        <a:pt x="56" y="128"/>
                      </a:lnTo>
                      <a:lnTo>
                        <a:pt x="42" y="125"/>
                      </a:lnTo>
                      <a:lnTo>
                        <a:pt x="31" y="120"/>
                      </a:lnTo>
                      <a:lnTo>
                        <a:pt x="20" y="113"/>
                      </a:lnTo>
                      <a:lnTo>
                        <a:pt x="12" y="104"/>
                      </a:lnTo>
                      <a:lnTo>
                        <a:pt x="5" y="93"/>
                      </a:lnTo>
                      <a:lnTo>
                        <a:pt x="1" y="80"/>
                      </a:lnTo>
                      <a:lnTo>
                        <a:pt x="0" y="67"/>
                      </a:lnTo>
                      <a:lnTo>
                        <a:pt x="2" y="51"/>
                      </a:lnTo>
                      <a:lnTo>
                        <a:pt x="7" y="36"/>
                      </a:lnTo>
                      <a:lnTo>
                        <a:pt x="14" y="24"/>
                      </a:lnTo>
                      <a:lnTo>
                        <a:pt x="25" y="14"/>
                      </a:lnTo>
                      <a:lnTo>
                        <a:pt x="37" y="6"/>
                      </a:lnTo>
                      <a:lnTo>
                        <a:pt x="52" y="2"/>
                      </a:lnTo>
                      <a:lnTo>
                        <a:pt x="68" y="0"/>
                      </a:lnTo>
                      <a:lnTo>
                        <a:pt x="85" y="1"/>
                      </a:lnTo>
                      <a:lnTo>
                        <a:pt x="100" y="5"/>
                      </a:lnTo>
                      <a:lnTo>
                        <a:pt x="112" y="11"/>
                      </a:lnTo>
                      <a:lnTo>
                        <a:pt x="123" y="19"/>
                      </a:lnTo>
                      <a:lnTo>
                        <a:pt x="131" y="29"/>
                      </a:lnTo>
                      <a:lnTo>
                        <a:pt x="136" y="40"/>
                      </a:lnTo>
                      <a:lnTo>
                        <a:pt x="140" y="52"/>
                      </a:lnTo>
                      <a:lnTo>
                        <a:pt x="141" y="65"/>
                      </a:lnTo>
                      <a:close/>
                      <a:moveTo>
                        <a:pt x="25" y="61"/>
                      </a:moveTo>
                      <a:lnTo>
                        <a:pt x="25" y="72"/>
                      </a:lnTo>
                      <a:lnTo>
                        <a:pt x="27" y="82"/>
                      </a:lnTo>
                      <a:lnTo>
                        <a:pt x="31" y="92"/>
                      </a:lnTo>
                      <a:lnTo>
                        <a:pt x="36" y="101"/>
                      </a:lnTo>
                      <a:lnTo>
                        <a:pt x="42" y="109"/>
                      </a:lnTo>
                      <a:lnTo>
                        <a:pt x="50" y="115"/>
                      </a:lnTo>
                      <a:lnTo>
                        <a:pt x="60" y="120"/>
                      </a:lnTo>
                      <a:lnTo>
                        <a:pt x="71" y="121"/>
                      </a:lnTo>
                      <a:lnTo>
                        <a:pt x="80" y="120"/>
                      </a:lnTo>
                      <a:lnTo>
                        <a:pt x="88" y="118"/>
                      </a:lnTo>
                      <a:lnTo>
                        <a:pt x="96" y="114"/>
                      </a:lnTo>
                      <a:lnTo>
                        <a:pt x="102" y="109"/>
                      </a:lnTo>
                      <a:lnTo>
                        <a:pt x="107" y="103"/>
                      </a:lnTo>
                      <a:lnTo>
                        <a:pt x="112" y="94"/>
                      </a:lnTo>
                      <a:lnTo>
                        <a:pt x="114" y="82"/>
                      </a:lnTo>
                      <a:lnTo>
                        <a:pt x="115" y="68"/>
                      </a:lnTo>
                      <a:lnTo>
                        <a:pt x="114" y="57"/>
                      </a:lnTo>
                      <a:lnTo>
                        <a:pt x="112" y="46"/>
                      </a:lnTo>
                      <a:lnTo>
                        <a:pt x="108" y="36"/>
                      </a:lnTo>
                      <a:lnTo>
                        <a:pt x="103" y="27"/>
                      </a:lnTo>
                      <a:lnTo>
                        <a:pt x="97" y="19"/>
                      </a:lnTo>
                      <a:lnTo>
                        <a:pt x="88" y="14"/>
                      </a:lnTo>
                      <a:lnTo>
                        <a:pt x="79" y="10"/>
                      </a:lnTo>
                      <a:lnTo>
                        <a:pt x="68" y="9"/>
                      </a:lnTo>
                      <a:lnTo>
                        <a:pt x="61" y="9"/>
                      </a:lnTo>
                      <a:lnTo>
                        <a:pt x="53" y="11"/>
                      </a:lnTo>
                      <a:lnTo>
                        <a:pt x="46" y="14"/>
                      </a:lnTo>
                      <a:lnTo>
                        <a:pt x="39" y="19"/>
                      </a:lnTo>
                      <a:lnTo>
                        <a:pt x="34" y="27"/>
                      </a:lnTo>
                      <a:lnTo>
                        <a:pt x="29" y="36"/>
                      </a:lnTo>
                      <a:lnTo>
                        <a:pt x="26" y="47"/>
                      </a:lnTo>
                      <a:lnTo>
                        <a:pt x="25" y="61"/>
                      </a:lnTo>
                      <a:close/>
                    </a:path>
                  </a:pathLst>
                </a:custGeom>
                <a:grpFill/>
                <a:ln w="0">
                  <a:noFill/>
                  <a:prstDash val="solid"/>
                  <a:round/>
                  <a:headEnd/>
                  <a:tailEnd/>
                </a:ln>
              </p:spPr>
              <p:txBody>
                <a:bodyPr/>
                <a:lstStyle/>
                <a:p>
                  <a:pPr>
                    <a:defRPr/>
                  </a:pPr>
                  <a:endParaRPr lang="en-GB"/>
                </a:p>
              </p:txBody>
            </p:sp>
            <p:sp>
              <p:nvSpPr>
                <p:cNvPr id="17" name="Freeform 12"/>
                <p:cNvSpPr>
                  <a:spLocks/>
                </p:cNvSpPr>
                <p:nvPr/>
              </p:nvSpPr>
              <p:spPr bwMode="auto">
                <a:xfrm>
                  <a:off x="5343526" y="3344863"/>
                  <a:ext cx="247650" cy="203200"/>
                </a:xfrm>
                <a:custGeom>
                  <a:avLst/>
                  <a:gdLst/>
                  <a:ahLst/>
                  <a:cxnLst>
                    <a:cxn ang="0">
                      <a:pos x="135" y="14"/>
                    </a:cxn>
                    <a:cxn ang="0">
                      <a:pos x="147" y="11"/>
                    </a:cxn>
                    <a:cxn ang="0">
                      <a:pos x="155" y="7"/>
                    </a:cxn>
                    <a:cxn ang="0">
                      <a:pos x="153" y="2"/>
                    </a:cxn>
                    <a:cxn ang="0">
                      <a:pos x="138" y="1"/>
                    </a:cxn>
                    <a:cxn ang="0">
                      <a:pos x="109" y="1"/>
                    </a:cxn>
                    <a:cxn ang="0">
                      <a:pos x="95" y="1"/>
                    </a:cxn>
                    <a:cxn ang="0">
                      <a:pos x="93" y="6"/>
                    </a:cxn>
                    <a:cxn ang="0">
                      <a:pos x="98" y="9"/>
                    </a:cxn>
                    <a:cxn ang="0">
                      <a:pos x="110" y="14"/>
                    </a:cxn>
                    <a:cxn ang="0">
                      <a:pos x="113" y="46"/>
                    </a:cxn>
                    <a:cxn ang="0">
                      <a:pos x="95" y="49"/>
                    </a:cxn>
                    <a:cxn ang="0">
                      <a:pos x="60" y="49"/>
                    </a:cxn>
                    <a:cxn ang="0">
                      <a:pos x="44" y="46"/>
                    </a:cxn>
                    <a:cxn ang="0">
                      <a:pos x="46" y="14"/>
                    </a:cxn>
                    <a:cxn ang="0">
                      <a:pos x="58" y="9"/>
                    </a:cxn>
                    <a:cxn ang="0">
                      <a:pos x="64" y="6"/>
                    </a:cxn>
                    <a:cxn ang="0">
                      <a:pos x="61" y="1"/>
                    </a:cxn>
                    <a:cxn ang="0">
                      <a:pos x="47" y="1"/>
                    </a:cxn>
                    <a:cxn ang="0">
                      <a:pos x="19" y="1"/>
                    </a:cxn>
                    <a:cxn ang="0">
                      <a:pos x="3" y="1"/>
                    </a:cxn>
                    <a:cxn ang="0">
                      <a:pos x="0" y="4"/>
                    </a:cxn>
                    <a:cxn ang="0">
                      <a:pos x="10" y="9"/>
                    </a:cxn>
                    <a:cxn ang="0">
                      <a:pos x="22" y="16"/>
                    </a:cxn>
                    <a:cxn ang="0">
                      <a:pos x="24" y="99"/>
                    </a:cxn>
                    <a:cxn ang="0">
                      <a:pos x="16" y="116"/>
                    </a:cxn>
                    <a:cxn ang="0">
                      <a:pos x="6" y="119"/>
                    </a:cxn>
                    <a:cxn ang="0">
                      <a:pos x="0" y="123"/>
                    </a:cxn>
                    <a:cxn ang="0">
                      <a:pos x="2" y="126"/>
                    </a:cxn>
                    <a:cxn ang="0">
                      <a:pos x="12" y="128"/>
                    </a:cxn>
                    <a:cxn ang="0">
                      <a:pos x="39" y="126"/>
                    </a:cxn>
                    <a:cxn ang="0">
                      <a:pos x="59" y="128"/>
                    </a:cxn>
                    <a:cxn ang="0">
                      <a:pos x="64" y="123"/>
                    </a:cxn>
                    <a:cxn ang="0">
                      <a:pos x="60" y="120"/>
                    </a:cxn>
                    <a:cxn ang="0">
                      <a:pos x="49" y="117"/>
                    </a:cxn>
                    <a:cxn ang="0">
                      <a:pos x="44" y="99"/>
                    </a:cxn>
                    <a:cxn ang="0">
                      <a:pos x="45" y="65"/>
                    </a:cxn>
                    <a:cxn ang="0">
                      <a:pos x="68" y="63"/>
                    </a:cxn>
                    <a:cxn ang="0">
                      <a:pos x="108" y="63"/>
                    </a:cxn>
                    <a:cxn ang="0">
                      <a:pos x="113" y="99"/>
                    </a:cxn>
                    <a:cxn ang="0">
                      <a:pos x="107" y="117"/>
                    </a:cxn>
                    <a:cxn ang="0">
                      <a:pos x="97" y="120"/>
                    </a:cxn>
                    <a:cxn ang="0">
                      <a:pos x="93" y="123"/>
                    </a:cxn>
                    <a:cxn ang="0">
                      <a:pos x="97" y="128"/>
                    </a:cxn>
                    <a:cxn ang="0">
                      <a:pos x="117" y="126"/>
                    </a:cxn>
                    <a:cxn ang="0">
                      <a:pos x="144" y="128"/>
                    </a:cxn>
                    <a:cxn ang="0">
                      <a:pos x="155" y="126"/>
                    </a:cxn>
                    <a:cxn ang="0">
                      <a:pos x="156" y="123"/>
                    </a:cxn>
                    <a:cxn ang="0">
                      <a:pos x="151" y="119"/>
                    </a:cxn>
                    <a:cxn ang="0">
                      <a:pos x="141" y="117"/>
                    </a:cxn>
                    <a:cxn ang="0">
                      <a:pos x="134" y="107"/>
                    </a:cxn>
                  </a:cxnLst>
                  <a:rect l="0" t="0" r="r" b="b"/>
                  <a:pathLst>
                    <a:path w="156" h="128">
                      <a:moveTo>
                        <a:pt x="134" y="26"/>
                      </a:moveTo>
                      <a:lnTo>
                        <a:pt x="134" y="19"/>
                      </a:lnTo>
                      <a:lnTo>
                        <a:pt x="135" y="14"/>
                      </a:lnTo>
                      <a:lnTo>
                        <a:pt x="137" y="12"/>
                      </a:lnTo>
                      <a:lnTo>
                        <a:pt x="141" y="11"/>
                      </a:lnTo>
                      <a:lnTo>
                        <a:pt x="147" y="11"/>
                      </a:lnTo>
                      <a:lnTo>
                        <a:pt x="153" y="9"/>
                      </a:lnTo>
                      <a:lnTo>
                        <a:pt x="154" y="8"/>
                      </a:lnTo>
                      <a:lnTo>
                        <a:pt x="155" y="7"/>
                      </a:lnTo>
                      <a:lnTo>
                        <a:pt x="155" y="5"/>
                      </a:lnTo>
                      <a:lnTo>
                        <a:pt x="154" y="2"/>
                      </a:lnTo>
                      <a:lnTo>
                        <a:pt x="153" y="2"/>
                      </a:lnTo>
                      <a:lnTo>
                        <a:pt x="151" y="0"/>
                      </a:lnTo>
                      <a:lnTo>
                        <a:pt x="144" y="0"/>
                      </a:lnTo>
                      <a:lnTo>
                        <a:pt x="138" y="1"/>
                      </a:lnTo>
                      <a:lnTo>
                        <a:pt x="131" y="2"/>
                      </a:lnTo>
                      <a:lnTo>
                        <a:pt x="117" y="2"/>
                      </a:lnTo>
                      <a:lnTo>
                        <a:pt x="109" y="1"/>
                      </a:lnTo>
                      <a:lnTo>
                        <a:pt x="102" y="0"/>
                      </a:lnTo>
                      <a:lnTo>
                        <a:pt x="97" y="0"/>
                      </a:lnTo>
                      <a:lnTo>
                        <a:pt x="95" y="1"/>
                      </a:lnTo>
                      <a:lnTo>
                        <a:pt x="94" y="2"/>
                      </a:lnTo>
                      <a:lnTo>
                        <a:pt x="93" y="5"/>
                      </a:lnTo>
                      <a:lnTo>
                        <a:pt x="93" y="6"/>
                      </a:lnTo>
                      <a:lnTo>
                        <a:pt x="94" y="7"/>
                      </a:lnTo>
                      <a:lnTo>
                        <a:pt x="97" y="9"/>
                      </a:lnTo>
                      <a:lnTo>
                        <a:pt x="98" y="9"/>
                      </a:lnTo>
                      <a:lnTo>
                        <a:pt x="100" y="9"/>
                      </a:lnTo>
                      <a:lnTo>
                        <a:pt x="107" y="11"/>
                      </a:lnTo>
                      <a:lnTo>
                        <a:pt x="110" y="14"/>
                      </a:lnTo>
                      <a:lnTo>
                        <a:pt x="112" y="20"/>
                      </a:lnTo>
                      <a:lnTo>
                        <a:pt x="113" y="29"/>
                      </a:lnTo>
                      <a:lnTo>
                        <a:pt x="113" y="46"/>
                      </a:lnTo>
                      <a:lnTo>
                        <a:pt x="112" y="48"/>
                      </a:lnTo>
                      <a:lnTo>
                        <a:pt x="108" y="49"/>
                      </a:lnTo>
                      <a:lnTo>
                        <a:pt x="95" y="49"/>
                      </a:lnTo>
                      <a:lnTo>
                        <a:pt x="87" y="50"/>
                      </a:lnTo>
                      <a:lnTo>
                        <a:pt x="68" y="50"/>
                      </a:lnTo>
                      <a:lnTo>
                        <a:pt x="60" y="49"/>
                      </a:lnTo>
                      <a:lnTo>
                        <a:pt x="47" y="49"/>
                      </a:lnTo>
                      <a:lnTo>
                        <a:pt x="44" y="48"/>
                      </a:lnTo>
                      <a:lnTo>
                        <a:pt x="44" y="46"/>
                      </a:lnTo>
                      <a:lnTo>
                        <a:pt x="44" y="29"/>
                      </a:lnTo>
                      <a:lnTo>
                        <a:pt x="44" y="20"/>
                      </a:lnTo>
                      <a:lnTo>
                        <a:pt x="46" y="14"/>
                      </a:lnTo>
                      <a:lnTo>
                        <a:pt x="49" y="11"/>
                      </a:lnTo>
                      <a:lnTo>
                        <a:pt x="56" y="9"/>
                      </a:lnTo>
                      <a:lnTo>
                        <a:pt x="58" y="9"/>
                      </a:lnTo>
                      <a:lnTo>
                        <a:pt x="60" y="9"/>
                      </a:lnTo>
                      <a:lnTo>
                        <a:pt x="63" y="7"/>
                      </a:lnTo>
                      <a:lnTo>
                        <a:pt x="64" y="6"/>
                      </a:lnTo>
                      <a:lnTo>
                        <a:pt x="64" y="5"/>
                      </a:lnTo>
                      <a:lnTo>
                        <a:pt x="63" y="2"/>
                      </a:lnTo>
                      <a:lnTo>
                        <a:pt x="61" y="1"/>
                      </a:lnTo>
                      <a:lnTo>
                        <a:pt x="59" y="0"/>
                      </a:lnTo>
                      <a:lnTo>
                        <a:pt x="54" y="0"/>
                      </a:lnTo>
                      <a:lnTo>
                        <a:pt x="47" y="1"/>
                      </a:lnTo>
                      <a:lnTo>
                        <a:pt x="39" y="2"/>
                      </a:lnTo>
                      <a:lnTo>
                        <a:pt x="26" y="2"/>
                      </a:lnTo>
                      <a:lnTo>
                        <a:pt x="19" y="1"/>
                      </a:lnTo>
                      <a:lnTo>
                        <a:pt x="12" y="0"/>
                      </a:lnTo>
                      <a:lnTo>
                        <a:pt x="5" y="0"/>
                      </a:lnTo>
                      <a:lnTo>
                        <a:pt x="3" y="1"/>
                      </a:lnTo>
                      <a:lnTo>
                        <a:pt x="2" y="2"/>
                      </a:lnTo>
                      <a:lnTo>
                        <a:pt x="1" y="3"/>
                      </a:lnTo>
                      <a:lnTo>
                        <a:pt x="0" y="4"/>
                      </a:lnTo>
                      <a:lnTo>
                        <a:pt x="1" y="7"/>
                      </a:lnTo>
                      <a:lnTo>
                        <a:pt x="5" y="9"/>
                      </a:lnTo>
                      <a:lnTo>
                        <a:pt x="10" y="9"/>
                      </a:lnTo>
                      <a:lnTo>
                        <a:pt x="16" y="11"/>
                      </a:lnTo>
                      <a:lnTo>
                        <a:pt x="20" y="12"/>
                      </a:lnTo>
                      <a:lnTo>
                        <a:pt x="22" y="16"/>
                      </a:lnTo>
                      <a:lnTo>
                        <a:pt x="23" y="21"/>
                      </a:lnTo>
                      <a:lnTo>
                        <a:pt x="24" y="29"/>
                      </a:lnTo>
                      <a:lnTo>
                        <a:pt x="24" y="99"/>
                      </a:lnTo>
                      <a:lnTo>
                        <a:pt x="22" y="108"/>
                      </a:lnTo>
                      <a:lnTo>
                        <a:pt x="20" y="114"/>
                      </a:lnTo>
                      <a:lnTo>
                        <a:pt x="16" y="116"/>
                      </a:lnTo>
                      <a:lnTo>
                        <a:pt x="9" y="118"/>
                      </a:lnTo>
                      <a:lnTo>
                        <a:pt x="7" y="118"/>
                      </a:lnTo>
                      <a:lnTo>
                        <a:pt x="6" y="119"/>
                      </a:lnTo>
                      <a:lnTo>
                        <a:pt x="4" y="120"/>
                      </a:lnTo>
                      <a:lnTo>
                        <a:pt x="3" y="120"/>
                      </a:lnTo>
                      <a:lnTo>
                        <a:pt x="0" y="123"/>
                      </a:lnTo>
                      <a:lnTo>
                        <a:pt x="0" y="124"/>
                      </a:lnTo>
                      <a:lnTo>
                        <a:pt x="1" y="125"/>
                      </a:lnTo>
                      <a:lnTo>
                        <a:pt x="2" y="126"/>
                      </a:lnTo>
                      <a:lnTo>
                        <a:pt x="3" y="127"/>
                      </a:lnTo>
                      <a:lnTo>
                        <a:pt x="5" y="128"/>
                      </a:lnTo>
                      <a:lnTo>
                        <a:pt x="12" y="128"/>
                      </a:lnTo>
                      <a:lnTo>
                        <a:pt x="19" y="127"/>
                      </a:lnTo>
                      <a:lnTo>
                        <a:pt x="26" y="126"/>
                      </a:lnTo>
                      <a:lnTo>
                        <a:pt x="39" y="126"/>
                      </a:lnTo>
                      <a:lnTo>
                        <a:pt x="47" y="127"/>
                      </a:lnTo>
                      <a:lnTo>
                        <a:pt x="54" y="128"/>
                      </a:lnTo>
                      <a:lnTo>
                        <a:pt x="59" y="128"/>
                      </a:lnTo>
                      <a:lnTo>
                        <a:pt x="61" y="127"/>
                      </a:lnTo>
                      <a:lnTo>
                        <a:pt x="63" y="126"/>
                      </a:lnTo>
                      <a:lnTo>
                        <a:pt x="64" y="123"/>
                      </a:lnTo>
                      <a:lnTo>
                        <a:pt x="64" y="122"/>
                      </a:lnTo>
                      <a:lnTo>
                        <a:pt x="63" y="121"/>
                      </a:lnTo>
                      <a:lnTo>
                        <a:pt x="60" y="120"/>
                      </a:lnTo>
                      <a:lnTo>
                        <a:pt x="58" y="120"/>
                      </a:lnTo>
                      <a:lnTo>
                        <a:pt x="56" y="119"/>
                      </a:lnTo>
                      <a:lnTo>
                        <a:pt x="49" y="117"/>
                      </a:lnTo>
                      <a:lnTo>
                        <a:pt x="46" y="114"/>
                      </a:lnTo>
                      <a:lnTo>
                        <a:pt x="44" y="108"/>
                      </a:lnTo>
                      <a:lnTo>
                        <a:pt x="44" y="99"/>
                      </a:lnTo>
                      <a:lnTo>
                        <a:pt x="44" y="67"/>
                      </a:lnTo>
                      <a:lnTo>
                        <a:pt x="44" y="65"/>
                      </a:lnTo>
                      <a:lnTo>
                        <a:pt x="45" y="65"/>
                      </a:lnTo>
                      <a:lnTo>
                        <a:pt x="47" y="63"/>
                      </a:lnTo>
                      <a:lnTo>
                        <a:pt x="61" y="63"/>
                      </a:lnTo>
                      <a:lnTo>
                        <a:pt x="68" y="63"/>
                      </a:lnTo>
                      <a:lnTo>
                        <a:pt x="91" y="63"/>
                      </a:lnTo>
                      <a:lnTo>
                        <a:pt x="97" y="63"/>
                      </a:lnTo>
                      <a:lnTo>
                        <a:pt x="108" y="63"/>
                      </a:lnTo>
                      <a:lnTo>
                        <a:pt x="112" y="65"/>
                      </a:lnTo>
                      <a:lnTo>
                        <a:pt x="113" y="67"/>
                      </a:lnTo>
                      <a:lnTo>
                        <a:pt x="113" y="99"/>
                      </a:lnTo>
                      <a:lnTo>
                        <a:pt x="112" y="108"/>
                      </a:lnTo>
                      <a:lnTo>
                        <a:pt x="110" y="114"/>
                      </a:lnTo>
                      <a:lnTo>
                        <a:pt x="107" y="117"/>
                      </a:lnTo>
                      <a:lnTo>
                        <a:pt x="100" y="119"/>
                      </a:lnTo>
                      <a:lnTo>
                        <a:pt x="98" y="120"/>
                      </a:lnTo>
                      <a:lnTo>
                        <a:pt x="97" y="120"/>
                      </a:lnTo>
                      <a:lnTo>
                        <a:pt x="94" y="121"/>
                      </a:lnTo>
                      <a:lnTo>
                        <a:pt x="93" y="122"/>
                      </a:lnTo>
                      <a:lnTo>
                        <a:pt x="93" y="123"/>
                      </a:lnTo>
                      <a:lnTo>
                        <a:pt x="94" y="126"/>
                      </a:lnTo>
                      <a:lnTo>
                        <a:pt x="95" y="127"/>
                      </a:lnTo>
                      <a:lnTo>
                        <a:pt x="97" y="128"/>
                      </a:lnTo>
                      <a:lnTo>
                        <a:pt x="102" y="128"/>
                      </a:lnTo>
                      <a:lnTo>
                        <a:pt x="109" y="127"/>
                      </a:lnTo>
                      <a:lnTo>
                        <a:pt x="117" y="126"/>
                      </a:lnTo>
                      <a:lnTo>
                        <a:pt x="131" y="126"/>
                      </a:lnTo>
                      <a:lnTo>
                        <a:pt x="138" y="127"/>
                      </a:lnTo>
                      <a:lnTo>
                        <a:pt x="144" y="128"/>
                      </a:lnTo>
                      <a:lnTo>
                        <a:pt x="151" y="128"/>
                      </a:lnTo>
                      <a:lnTo>
                        <a:pt x="153" y="127"/>
                      </a:lnTo>
                      <a:lnTo>
                        <a:pt x="155" y="126"/>
                      </a:lnTo>
                      <a:lnTo>
                        <a:pt x="156" y="125"/>
                      </a:lnTo>
                      <a:lnTo>
                        <a:pt x="156" y="124"/>
                      </a:lnTo>
                      <a:lnTo>
                        <a:pt x="156" y="123"/>
                      </a:lnTo>
                      <a:lnTo>
                        <a:pt x="154" y="120"/>
                      </a:lnTo>
                      <a:lnTo>
                        <a:pt x="153" y="120"/>
                      </a:lnTo>
                      <a:lnTo>
                        <a:pt x="151" y="119"/>
                      </a:lnTo>
                      <a:lnTo>
                        <a:pt x="150" y="118"/>
                      </a:lnTo>
                      <a:lnTo>
                        <a:pt x="148" y="118"/>
                      </a:lnTo>
                      <a:lnTo>
                        <a:pt x="141" y="117"/>
                      </a:lnTo>
                      <a:lnTo>
                        <a:pt x="138" y="115"/>
                      </a:lnTo>
                      <a:lnTo>
                        <a:pt x="135" y="112"/>
                      </a:lnTo>
                      <a:lnTo>
                        <a:pt x="134" y="107"/>
                      </a:lnTo>
                      <a:lnTo>
                        <a:pt x="134" y="99"/>
                      </a:lnTo>
                      <a:lnTo>
                        <a:pt x="134" y="26"/>
                      </a:lnTo>
                      <a:close/>
                    </a:path>
                  </a:pathLst>
                </a:custGeom>
                <a:grpFill/>
                <a:ln w="0">
                  <a:noFill/>
                  <a:prstDash val="solid"/>
                  <a:round/>
                  <a:headEnd/>
                  <a:tailEnd/>
                </a:ln>
              </p:spPr>
              <p:txBody>
                <a:bodyPr/>
                <a:lstStyle/>
                <a:p>
                  <a:pPr>
                    <a:defRPr/>
                  </a:pPr>
                  <a:endParaRPr lang="en-GB"/>
                </a:p>
              </p:txBody>
            </p:sp>
            <p:sp>
              <p:nvSpPr>
                <p:cNvPr id="18" name="Freeform 13"/>
                <p:cNvSpPr>
                  <a:spLocks/>
                </p:cNvSpPr>
                <p:nvPr/>
              </p:nvSpPr>
              <p:spPr bwMode="auto">
                <a:xfrm>
                  <a:off x="5600701" y="3344863"/>
                  <a:ext cx="182563" cy="203200"/>
                </a:xfrm>
                <a:custGeom>
                  <a:avLst/>
                  <a:gdLst/>
                  <a:ahLst/>
                  <a:cxnLst>
                    <a:cxn ang="0">
                      <a:pos x="23" y="23"/>
                    </a:cxn>
                    <a:cxn ang="0">
                      <a:pos x="20" y="13"/>
                    </a:cxn>
                    <a:cxn ang="0">
                      <a:pos x="11" y="9"/>
                    </a:cxn>
                    <a:cxn ang="0">
                      <a:pos x="3" y="9"/>
                    </a:cxn>
                    <a:cxn ang="0">
                      <a:pos x="0" y="6"/>
                    </a:cxn>
                    <a:cxn ang="0">
                      <a:pos x="1" y="4"/>
                    </a:cxn>
                    <a:cxn ang="0">
                      <a:pos x="5" y="1"/>
                    </a:cxn>
                    <a:cxn ang="0">
                      <a:pos x="13" y="0"/>
                    </a:cxn>
                    <a:cxn ang="0">
                      <a:pos x="28" y="2"/>
                    </a:cxn>
                    <a:cxn ang="0">
                      <a:pos x="42" y="2"/>
                    </a:cxn>
                    <a:cxn ang="0">
                      <a:pos x="86" y="2"/>
                    </a:cxn>
                    <a:cxn ang="0">
                      <a:pos x="101" y="3"/>
                    </a:cxn>
                    <a:cxn ang="0">
                      <a:pos x="102" y="6"/>
                    </a:cxn>
                    <a:cxn ang="0">
                      <a:pos x="106" y="28"/>
                    </a:cxn>
                    <a:cxn ang="0">
                      <a:pos x="105" y="31"/>
                    </a:cxn>
                    <a:cxn ang="0">
                      <a:pos x="103" y="32"/>
                    </a:cxn>
                    <a:cxn ang="0">
                      <a:pos x="99" y="27"/>
                    </a:cxn>
                    <a:cxn ang="0">
                      <a:pos x="92" y="17"/>
                    </a:cxn>
                    <a:cxn ang="0">
                      <a:pos x="79" y="12"/>
                    </a:cxn>
                    <a:cxn ang="0">
                      <a:pos x="49" y="13"/>
                    </a:cxn>
                    <a:cxn ang="0">
                      <a:pos x="45" y="18"/>
                    </a:cxn>
                    <a:cxn ang="0">
                      <a:pos x="45" y="48"/>
                    </a:cxn>
                    <a:cxn ang="0">
                      <a:pos x="45" y="51"/>
                    </a:cxn>
                    <a:cxn ang="0">
                      <a:pos x="68" y="52"/>
                    </a:cxn>
                    <a:cxn ang="0">
                      <a:pos x="78" y="49"/>
                    </a:cxn>
                    <a:cxn ang="0">
                      <a:pos x="83" y="42"/>
                    </a:cxn>
                    <a:cxn ang="0">
                      <a:pos x="85" y="35"/>
                    </a:cxn>
                    <a:cxn ang="0">
                      <a:pos x="88" y="34"/>
                    </a:cxn>
                    <a:cxn ang="0">
                      <a:pos x="90" y="36"/>
                    </a:cxn>
                    <a:cxn ang="0">
                      <a:pos x="91" y="66"/>
                    </a:cxn>
                    <a:cxn ang="0">
                      <a:pos x="91" y="79"/>
                    </a:cxn>
                    <a:cxn ang="0">
                      <a:pos x="90" y="81"/>
                    </a:cxn>
                    <a:cxn ang="0">
                      <a:pos x="86" y="80"/>
                    </a:cxn>
                    <a:cxn ang="0">
                      <a:pos x="84" y="75"/>
                    </a:cxn>
                    <a:cxn ang="0">
                      <a:pos x="83" y="67"/>
                    </a:cxn>
                    <a:cxn ang="0">
                      <a:pos x="80" y="63"/>
                    </a:cxn>
                    <a:cxn ang="0">
                      <a:pos x="48" y="62"/>
                    </a:cxn>
                    <a:cxn ang="0">
                      <a:pos x="45" y="63"/>
                    </a:cxn>
                    <a:cxn ang="0">
                      <a:pos x="45" y="92"/>
                    </a:cxn>
                    <a:cxn ang="0">
                      <a:pos x="46" y="107"/>
                    </a:cxn>
                    <a:cxn ang="0">
                      <a:pos x="53" y="114"/>
                    </a:cxn>
                    <a:cxn ang="0">
                      <a:pos x="68" y="116"/>
                    </a:cxn>
                    <a:cxn ang="0">
                      <a:pos x="85" y="114"/>
                    </a:cxn>
                    <a:cxn ang="0">
                      <a:pos x="98" y="109"/>
                    </a:cxn>
                    <a:cxn ang="0">
                      <a:pos x="107" y="96"/>
                    </a:cxn>
                    <a:cxn ang="0">
                      <a:pos x="110" y="91"/>
                    </a:cxn>
                    <a:cxn ang="0">
                      <a:pos x="114" y="88"/>
                    </a:cxn>
                    <a:cxn ang="0">
                      <a:pos x="115" y="95"/>
                    </a:cxn>
                    <a:cxn ang="0">
                      <a:pos x="114" y="103"/>
                    </a:cxn>
                    <a:cxn ang="0">
                      <a:pos x="109" y="118"/>
                    </a:cxn>
                    <a:cxn ang="0">
                      <a:pos x="103" y="126"/>
                    </a:cxn>
                    <a:cxn ang="0">
                      <a:pos x="77" y="128"/>
                    </a:cxn>
                    <a:cxn ang="0">
                      <a:pos x="61" y="127"/>
                    </a:cxn>
                    <a:cxn ang="0">
                      <a:pos x="47" y="126"/>
                    </a:cxn>
                    <a:cxn ang="0">
                      <a:pos x="19" y="127"/>
                    </a:cxn>
                    <a:cxn ang="0">
                      <a:pos x="5" y="128"/>
                    </a:cxn>
                    <a:cxn ang="0">
                      <a:pos x="2" y="126"/>
                    </a:cxn>
                    <a:cxn ang="0">
                      <a:pos x="0" y="123"/>
                    </a:cxn>
                    <a:cxn ang="0">
                      <a:pos x="2" y="121"/>
                    </a:cxn>
                    <a:cxn ang="0">
                      <a:pos x="6" y="120"/>
                    </a:cxn>
                    <a:cxn ang="0">
                      <a:pos x="14" y="118"/>
                    </a:cxn>
                    <a:cxn ang="0">
                      <a:pos x="21" y="112"/>
                    </a:cxn>
                    <a:cxn ang="0">
                      <a:pos x="23" y="99"/>
                    </a:cxn>
                  </a:cxnLst>
                  <a:rect l="0" t="0" r="r" b="b"/>
                  <a:pathLst>
                    <a:path w="115" h="128">
                      <a:moveTo>
                        <a:pt x="23" y="29"/>
                      </a:moveTo>
                      <a:lnTo>
                        <a:pt x="23" y="23"/>
                      </a:lnTo>
                      <a:lnTo>
                        <a:pt x="22" y="17"/>
                      </a:lnTo>
                      <a:lnTo>
                        <a:pt x="20" y="13"/>
                      </a:lnTo>
                      <a:lnTo>
                        <a:pt x="17" y="11"/>
                      </a:lnTo>
                      <a:lnTo>
                        <a:pt x="11" y="9"/>
                      </a:lnTo>
                      <a:lnTo>
                        <a:pt x="6" y="9"/>
                      </a:lnTo>
                      <a:lnTo>
                        <a:pt x="3" y="9"/>
                      </a:lnTo>
                      <a:lnTo>
                        <a:pt x="1" y="8"/>
                      </a:lnTo>
                      <a:lnTo>
                        <a:pt x="0" y="6"/>
                      </a:lnTo>
                      <a:lnTo>
                        <a:pt x="0" y="5"/>
                      </a:lnTo>
                      <a:lnTo>
                        <a:pt x="1" y="4"/>
                      </a:lnTo>
                      <a:lnTo>
                        <a:pt x="3" y="2"/>
                      </a:lnTo>
                      <a:lnTo>
                        <a:pt x="5" y="1"/>
                      </a:lnTo>
                      <a:lnTo>
                        <a:pt x="7" y="0"/>
                      </a:lnTo>
                      <a:lnTo>
                        <a:pt x="13" y="0"/>
                      </a:lnTo>
                      <a:lnTo>
                        <a:pt x="20" y="1"/>
                      </a:lnTo>
                      <a:lnTo>
                        <a:pt x="28" y="2"/>
                      </a:lnTo>
                      <a:lnTo>
                        <a:pt x="36" y="2"/>
                      </a:lnTo>
                      <a:lnTo>
                        <a:pt x="42" y="2"/>
                      </a:lnTo>
                      <a:lnTo>
                        <a:pt x="71" y="3"/>
                      </a:lnTo>
                      <a:lnTo>
                        <a:pt x="86" y="2"/>
                      </a:lnTo>
                      <a:lnTo>
                        <a:pt x="100" y="2"/>
                      </a:lnTo>
                      <a:lnTo>
                        <a:pt x="101" y="3"/>
                      </a:lnTo>
                      <a:lnTo>
                        <a:pt x="102" y="4"/>
                      </a:lnTo>
                      <a:lnTo>
                        <a:pt x="102" y="6"/>
                      </a:lnTo>
                      <a:lnTo>
                        <a:pt x="104" y="16"/>
                      </a:lnTo>
                      <a:lnTo>
                        <a:pt x="106" y="28"/>
                      </a:lnTo>
                      <a:lnTo>
                        <a:pt x="106" y="29"/>
                      </a:lnTo>
                      <a:lnTo>
                        <a:pt x="105" y="31"/>
                      </a:lnTo>
                      <a:lnTo>
                        <a:pt x="105" y="31"/>
                      </a:lnTo>
                      <a:lnTo>
                        <a:pt x="103" y="32"/>
                      </a:lnTo>
                      <a:lnTo>
                        <a:pt x="100" y="29"/>
                      </a:lnTo>
                      <a:lnTo>
                        <a:pt x="99" y="27"/>
                      </a:lnTo>
                      <a:lnTo>
                        <a:pt x="97" y="21"/>
                      </a:lnTo>
                      <a:lnTo>
                        <a:pt x="92" y="17"/>
                      </a:lnTo>
                      <a:lnTo>
                        <a:pt x="88" y="15"/>
                      </a:lnTo>
                      <a:lnTo>
                        <a:pt x="79" y="12"/>
                      </a:lnTo>
                      <a:lnTo>
                        <a:pt x="52" y="12"/>
                      </a:lnTo>
                      <a:lnTo>
                        <a:pt x="49" y="13"/>
                      </a:lnTo>
                      <a:lnTo>
                        <a:pt x="47" y="15"/>
                      </a:lnTo>
                      <a:lnTo>
                        <a:pt x="45" y="18"/>
                      </a:lnTo>
                      <a:lnTo>
                        <a:pt x="45" y="24"/>
                      </a:lnTo>
                      <a:lnTo>
                        <a:pt x="45" y="48"/>
                      </a:lnTo>
                      <a:lnTo>
                        <a:pt x="45" y="50"/>
                      </a:lnTo>
                      <a:lnTo>
                        <a:pt x="45" y="51"/>
                      </a:lnTo>
                      <a:lnTo>
                        <a:pt x="48" y="52"/>
                      </a:lnTo>
                      <a:lnTo>
                        <a:pt x="68" y="52"/>
                      </a:lnTo>
                      <a:lnTo>
                        <a:pt x="74" y="51"/>
                      </a:lnTo>
                      <a:lnTo>
                        <a:pt x="78" y="49"/>
                      </a:lnTo>
                      <a:lnTo>
                        <a:pt x="81" y="46"/>
                      </a:lnTo>
                      <a:lnTo>
                        <a:pt x="83" y="42"/>
                      </a:lnTo>
                      <a:lnTo>
                        <a:pt x="84" y="36"/>
                      </a:lnTo>
                      <a:lnTo>
                        <a:pt x="85" y="35"/>
                      </a:lnTo>
                      <a:lnTo>
                        <a:pt x="87" y="34"/>
                      </a:lnTo>
                      <a:lnTo>
                        <a:pt x="88" y="34"/>
                      </a:lnTo>
                      <a:lnTo>
                        <a:pt x="89" y="35"/>
                      </a:lnTo>
                      <a:lnTo>
                        <a:pt x="90" y="36"/>
                      </a:lnTo>
                      <a:lnTo>
                        <a:pt x="90" y="58"/>
                      </a:lnTo>
                      <a:lnTo>
                        <a:pt x="91" y="66"/>
                      </a:lnTo>
                      <a:lnTo>
                        <a:pt x="91" y="73"/>
                      </a:lnTo>
                      <a:lnTo>
                        <a:pt x="91" y="79"/>
                      </a:lnTo>
                      <a:lnTo>
                        <a:pt x="91" y="80"/>
                      </a:lnTo>
                      <a:lnTo>
                        <a:pt x="90" y="81"/>
                      </a:lnTo>
                      <a:lnTo>
                        <a:pt x="87" y="81"/>
                      </a:lnTo>
                      <a:lnTo>
                        <a:pt x="86" y="80"/>
                      </a:lnTo>
                      <a:lnTo>
                        <a:pt x="85" y="78"/>
                      </a:lnTo>
                      <a:lnTo>
                        <a:pt x="84" y="75"/>
                      </a:lnTo>
                      <a:lnTo>
                        <a:pt x="84" y="71"/>
                      </a:lnTo>
                      <a:lnTo>
                        <a:pt x="83" y="67"/>
                      </a:lnTo>
                      <a:lnTo>
                        <a:pt x="81" y="65"/>
                      </a:lnTo>
                      <a:lnTo>
                        <a:pt x="80" y="63"/>
                      </a:lnTo>
                      <a:lnTo>
                        <a:pt x="77" y="62"/>
                      </a:lnTo>
                      <a:lnTo>
                        <a:pt x="48" y="62"/>
                      </a:lnTo>
                      <a:lnTo>
                        <a:pt x="46" y="63"/>
                      </a:lnTo>
                      <a:lnTo>
                        <a:pt x="45" y="63"/>
                      </a:lnTo>
                      <a:lnTo>
                        <a:pt x="45" y="64"/>
                      </a:lnTo>
                      <a:lnTo>
                        <a:pt x="45" y="92"/>
                      </a:lnTo>
                      <a:lnTo>
                        <a:pt x="45" y="101"/>
                      </a:lnTo>
                      <a:lnTo>
                        <a:pt x="46" y="107"/>
                      </a:lnTo>
                      <a:lnTo>
                        <a:pt x="48" y="111"/>
                      </a:lnTo>
                      <a:lnTo>
                        <a:pt x="53" y="114"/>
                      </a:lnTo>
                      <a:lnTo>
                        <a:pt x="59" y="116"/>
                      </a:lnTo>
                      <a:lnTo>
                        <a:pt x="68" y="116"/>
                      </a:lnTo>
                      <a:lnTo>
                        <a:pt x="77" y="116"/>
                      </a:lnTo>
                      <a:lnTo>
                        <a:pt x="85" y="114"/>
                      </a:lnTo>
                      <a:lnTo>
                        <a:pt x="92" y="112"/>
                      </a:lnTo>
                      <a:lnTo>
                        <a:pt x="98" y="109"/>
                      </a:lnTo>
                      <a:lnTo>
                        <a:pt x="102" y="104"/>
                      </a:lnTo>
                      <a:lnTo>
                        <a:pt x="107" y="96"/>
                      </a:lnTo>
                      <a:lnTo>
                        <a:pt x="108" y="93"/>
                      </a:lnTo>
                      <a:lnTo>
                        <a:pt x="110" y="91"/>
                      </a:lnTo>
                      <a:lnTo>
                        <a:pt x="112" y="89"/>
                      </a:lnTo>
                      <a:lnTo>
                        <a:pt x="114" y="88"/>
                      </a:lnTo>
                      <a:lnTo>
                        <a:pt x="115" y="89"/>
                      </a:lnTo>
                      <a:lnTo>
                        <a:pt x="115" y="95"/>
                      </a:lnTo>
                      <a:lnTo>
                        <a:pt x="115" y="98"/>
                      </a:lnTo>
                      <a:lnTo>
                        <a:pt x="114" y="103"/>
                      </a:lnTo>
                      <a:lnTo>
                        <a:pt x="112" y="110"/>
                      </a:lnTo>
                      <a:lnTo>
                        <a:pt x="109" y="118"/>
                      </a:lnTo>
                      <a:lnTo>
                        <a:pt x="106" y="123"/>
                      </a:lnTo>
                      <a:lnTo>
                        <a:pt x="103" y="126"/>
                      </a:lnTo>
                      <a:lnTo>
                        <a:pt x="99" y="128"/>
                      </a:lnTo>
                      <a:lnTo>
                        <a:pt x="77" y="128"/>
                      </a:lnTo>
                      <a:lnTo>
                        <a:pt x="68" y="127"/>
                      </a:lnTo>
                      <a:lnTo>
                        <a:pt x="61" y="127"/>
                      </a:lnTo>
                      <a:lnTo>
                        <a:pt x="54" y="126"/>
                      </a:lnTo>
                      <a:lnTo>
                        <a:pt x="47" y="126"/>
                      </a:lnTo>
                      <a:lnTo>
                        <a:pt x="27" y="126"/>
                      </a:lnTo>
                      <a:lnTo>
                        <a:pt x="19" y="127"/>
                      </a:lnTo>
                      <a:lnTo>
                        <a:pt x="12" y="128"/>
                      </a:lnTo>
                      <a:lnTo>
                        <a:pt x="5" y="128"/>
                      </a:lnTo>
                      <a:lnTo>
                        <a:pt x="3" y="127"/>
                      </a:lnTo>
                      <a:lnTo>
                        <a:pt x="2" y="126"/>
                      </a:lnTo>
                      <a:lnTo>
                        <a:pt x="0" y="125"/>
                      </a:lnTo>
                      <a:lnTo>
                        <a:pt x="0" y="123"/>
                      </a:lnTo>
                      <a:lnTo>
                        <a:pt x="1" y="121"/>
                      </a:lnTo>
                      <a:lnTo>
                        <a:pt x="2" y="121"/>
                      </a:lnTo>
                      <a:lnTo>
                        <a:pt x="3" y="120"/>
                      </a:lnTo>
                      <a:lnTo>
                        <a:pt x="6" y="120"/>
                      </a:lnTo>
                      <a:lnTo>
                        <a:pt x="9" y="119"/>
                      </a:lnTo>
                      <a:lnTo>
                        <a:pt x="14" y="118"/>
                      </a:lnTo>
                      <a:lnTo>
                        <a:pt x="18" y="115"/>
                      </a:lnTo>
                      <a:lnTo>
                        <a:pt x="21" y="112"/>
                      </a:lnTo>
                      <a:lnTo>
                        <a:pt x="22" y="107"/>
                      </a:lnTo>
                      <a:lnTo>
                        <a:pt x="23" y="99"/>
                      </a:lnTo>
                      <a:lnTo>
                        <a:pt x="23" y="29"/>
                      </a:lnTo>
                      <a:close/>
                    </a:path>
                  </a:pathLst>
                </a:custGeom>
                <a:grpFill/>
                <a:ln w="0">
                  <a:noFill/>
                  <a:prstDash val="solid"/>
                  <a:round/>
                  <a:headEnd/>
                  <a:tailEnd/>
                </a:ln>
              </p:spPr>
              <p:txBody>
                <a:bodyPr/>
                <a:lstStyle/>
                <a:p>
                  <a:pPr>
                    <a:defRPr/>
                  </a:pPr>
                  <a:endParaRPr lang="en-GB"/>
                </a:p>
              </p:txBody>
            </p:sp>
            <p:sp>
              <p:nvSpPr>
                <p:cNvPr id="19" name="Freeform 14"/>
                <p:cNvSpPr>
                  <a:spLocks noEditPoints="1"/>
                </p:cNvSpPr>
                <p:nvPr/>
              </p:nvSpPr>
              <p:spPr bwMode="auto">
                <a:xfrm>
                  <a:off x="4686301" y="3344863"/>
                  <a:ext cx="230188" cy="203200"/>
                </a:xfrm>
                <a:custGeom>
                  <a:avLst/>
                  <a:gdLst/>
                  <a:ahLst/>
                  <a:cxnLst>
                    <a:cxn ang="0">
                      <a:pos x="45" y="60"/>
                    </a:cxn>
                    <a:cxn ang="0">
                      <a:pos x="46" y="13"/>
                    </a:cxn>
                    <a:cxn ang="0">
                      <a:pos x="61" y="11"/>
                    </a:cxn>
                    <a:cxn ang="0">
                      <a:pos x="80" y="18"/>
                    </a:cxn>
                    <a:cxn ang="0">
                      <a:pos x="87" y="34"/>
                    </a:cxn>
                    <a:cxn ang="0">
                      <a:pos x="79" y="53"/>
                    </a:cxn>
                    <a:cxn ang="0">
                      <a:pos x="58" y="62"/>
                    </a:cxn>
                    <a:cxn ang="0">
                      <a:pos x="145" y="115"/>
                    </a:cxn>
                    <a:cxn ang="0">
                      <a:pos x="141" y="111"/>
                    </a:cxn>
                    <a:cxn ang="0">
                      <a:pos x="136" y="114"/>
                    </a:cxn>
                    <a:cxn ang="0">
                      <a:pos x="128" y="113"/>
                    </a:cxn>
                    <a:cxn ang="0">
                      <a:pos x="111" y="96"/>
                    </a:cxn>
                    <a:cxn ang="0">
                      <a:pos x="96" y="76"/>
                    </a:cxn>
                    <a:cxn ang="0">
                      <a:pos x="83" y="66"/>
                    </a:cxn>
                    <a:cxn ang="0">
                      <a:pos x="86" y="65"/>
                    </a:cxn>
                    <a:cxn ang="0">
                      <a:pos x="102" y="56"/>
                    </a:cxn>
                    <a:cxn ang="0">
                      <a:pos x="109" y="34"/>
                    </a:cxn>
                    <a:cxn ang="0">
                      <a:pos x="97" y="10"/>
                    </a:cxn>
                    <a:cxn ang="0">
                      <a:pos x="70" y="0"/>
                    </a:cxn>
                    <a:cxn ang="0">
                      <a:pos x="24" y="1"/>
                    </a:cxn>
                    <a:cxn ang="0">
                      <a:pos x="3" y="1"/>
                    </a:cxn>
                    <a:cxn ang="0">
                      <a:pos x="0" y="4"/>
                    </a:cxn>
                    <a:cxn ang="0">
                      <a:pos x="11" y="9"/>
                    </a:cxn>
                    <a:cxn ang="0">
                      <a:pos x="22" y="16"/>
                    </a:cxn>
                    <a:cxn ang="0">
                      <a:pos x="22" y="108"/>
                    </a:cxn>
                    <a:cxn ang="0">
                      <a:pos x="9" y="118"/>
                    </a:cxn>
                    <a:cxn ang="0">
                      <a:pos x="4" y="120"/>
                    </a:cxn>
                    <a:cxn ang="0">
                      <a:pos x="0" y="124"/>
                    </a:cxn>
                    <a:cxn ang="0">
                      <a:pos x="3" y="127"/>
                    </a:cxn>
                    <a:cxn ang="0">
                      <a:pos x="19" y="127"/>
                    </a:cxn>
                    <a:cxn ang="0">
                      <a:pos x="48" y="127"/>
                    </a:cxn>
                    <a:cxn ang="0">
                      <a:pos x="62" y="126"/>
                    </a:cxn>
                    <a:cxn ang="0">
                      <a:pos x="63" y="121"/>
                    </a:cxn>
                    <a:cxn ang="0">
                      <a:pos x="59" y="120"/>
                    </a:cxn>
                    <a:cxn ang="0">
                      <a:pos x="46" y="114"/>
                    </a:cxn>
                    <a:cxn ang="0">
                      <a:pos x="44" y="71"/>
                    </a:cxn>
                    <a:cxn ang="0">
                      <a:pos x="56" y="68"/>
                    </a:cxn>
                    <a:cxn ang="0">
                      <a:pos x="70" y="75"/>
                    </a:cxn>
                    <a:cxn ang="0">
                      <a:pos x="84" y="96"/>
                    </a:cxn>
                    <a:cxn ang="0">
                      <a:pos x="102" y="119"/>
                    </a:cxn>
                    <a:cxn ang="0">
                      <a:pos x="121" y="128"/>
                    </a:cxn>
                    <a:cxn ang="0">
                      <a:pos x="136" y="123"/>
                    </a:cxn>
                    <a:cxn ang="0">
                      <a:pos x="144" y="117"/>
                    </a:cxn>
                  </a:cxnLst>
                  <a:rect l="0" t="0" r="r" b="b"/>
                  <a:pathLst>
                    <a:path w="145" h="128">
                      <a:moveTo>
                        <a:pt x="54" y="62"/>
                      </a:moveTo>
                      <a:lnTo>
                        <a:pt x="48" y="62"/>
                      </a:lnTo>
                      <a:lnTo>
                        <a:pt x="45" y="60"/>
                      </a:lnTo>
                      <a:lnTo>
                        <a:pt x="44" y="59"/>
                      </a:lnTo>
                      <a:lnTo>
                        <a:pt x="44" y="16"/>
                      </a:lnTo>
                      <a:lnTo>
                        <a:pt x="46" y="13"/>
                      </a:lnTo>
                      <a:lnTo>
                        <a:pt x="49" y="11"/>
                      </a:lnTo>
                      <a:lnTo>
                        <a:pt x="54" y="11"/>
                      </a:lnTo>
                      <a:lnTo>
                        <a:pt x="61" y="11"/>
                      </a:lnTo>
                      <a:lnTo>
                        <a:pt x="70" y="12"/>
                      </a:lnTo>
                      <a:lnTo>
                        <a:pt x="75" y="15"/>
                      </a:lnTo>
                      <a:lnTo>
                        <a:pt x="80" y="18"/>
                      </a:lnTo>
                      <a:lnTo>
                        <a:pt x="83" y="22"/>
                      </a:lnTo>
                      <a:lnTo>
                        <a:pt x="86" y="28"/>
                      </a:lnTo>
                      <a:lnTo>
                        <a:pt x="87" y="34"/>
                      </a:lnTo>
                      <a:lnTo>
                        <a:pt x="86" y="41"/>
                      </a:lnTo>
                      <a:lnTo>
                        <a:pt x="83" y="48"/>
                      </a:lnTo>
                      <a:lnTo>
                        <a:pt x="79" y="53"/>
                      </a:lnTo>
                      <a:lnTo>
                        <a:pt x="73" y="58"/>
                      </a:lnTo>
                      <a:lnTo>
                        <a:pt x="65" y="60"/>
                      </a:lnTo>
                      <a:lnTo>
                        <a:pt x="58" y="62"/>
                      </a:lnTo>
                      <a:lnTo>
                        <a:pt x="54" y="62"/>
                      </a:lnTo>
                      <a:close/>
                      <a:moveTo>
                        <a:pt x="144" y="117"/>
                      </a:moveTo>
                      <a:lnTo>
                        <a:pt x="145" y="115"/>
                      </a:lnTo>
                      <a:lnTo>
                        <a:pt x="145" y="113"/>
                      </a:lnTo>
                      <a:lnTo>
                        <a:pt x="145" y="111"/>
                      </a:lnTo>
                      <a:lnTo>
                        <a:pt x="141" y="111"/>
                      </a:lnTo>
                      <a:lnTo>
                        <a:pt x="139" y="113"/>
                      </a:lnTo>
                      <a:lnTo>
                        <a:pt x="137" y="113"/>
                      </a:lnTo>
                      <a:lnTo>
                        <a:pt x="136" y="114"/>
                      </a:lnTo>
                      <a:lnTo>
                        <a:pt x="134" y="114"/>
                      </a:lnTo>
                      <a:lnTo>
                        <a:pt x="132" y="114"/>
                      </a:lnTo>
                      <a:lnTo>
                        <a:pt x="128" y="113"/>
                      </a:lnTo>
                      <a:lnTo>
                        <a:pt x="123" y="111"/>
                      </a:lnTo>
                      <a:lnTo>
                        <a:pt x="118" y="106"/>
                      </a:lnTo>
                      <a:lnTo>
                        <a:pt x="111" y="96"/>
                      </a:lnTo>
                      <a:lnTo>
                        <a:pt x="104" y="86"/>
                      </a:lnTo>
                      <a:lnTo>
                        <a:pt x="100" y="81"/>
                      </a:lnTo>
                      <a:lnTo>
                        <a:pt x="96" y="76"/>
                      </a:lnTo>
                      <a:lnTo>
                        <a:pt x="91" y="72"/>
                      </a:lnTo>
                      <a:lnTo>
                        <a:pt x="86" y="68"/>
                      </a:lnTo>
                      <a:lnTo>
                        <a:pt x="83" y="66"/>
                      </a:lnTo>
                      <a:lnTo>
                        <a:pt x="83" y="65"/>
                      </a:lnTo>
                      <a:lnTo>
                        <a:pt x="84" y="65"/>
                      </a:lnTo>
                      <a:lnTo>
                        <a:pt x="86" y="65"/>
                      </a:lnTo>
                      <a:lnTo>
                        <a:pt x="92" y="63"/>
                      </a:lnTo>
                      <a:lnTo>
                        <a:pt x="98" y="60"/>
                      </a:lnTo>
                      <a:lnTo>
                        <a:pt x="102" y="56"/>
                      </a:lnTo>
                      <a:lnTo>
                        <a:pt x="106" y="51"/>
                      </a:lnTo>
                      <a:lnTo>
                        <a:pt x="109" y="43"/>
                      </a:lnTo>
                      <a:lnTo>
                        <a:pt x="109" y="34"/>
                      </a:lnTo>
                      <a:lnTo>
                        <a:pt x="108" y="25"/>
                      </a:lnTo>
                      <a:lnTo>
                        <a:pt x="104" y="16"/>
                      </a:lnTo>
                      <a:lnTo>
                        <a:pt x="97" y="10"/>
                      </a:lnTo>
                      <a:lnTo>
                        <a:pt x="89" y="5"/>
                      </a:lnTo>
                      <a:lnTo>
                        <a:pt x="80" y="2"/>
                      </a:lnTo>
                      <a:lnTo>
                        <a:pt x="70" y="0"/>
                      </a:lnTo>
                      <a:lnTo>
                        <a:pt x="49" y="0"/>
                      </a:lnTo>
                      <a:lnTo>
                        <a:pt x="40" y="1"/>
                      </a:lnTo>
                      <a:lnTo>
                        <a:pt x="24" y="1"/>
                      </a:lnTo>
                      <a:lnTo>
                        <a:pt x="15" y="0"/>
                      </a:lnTo>
                      <a:lnTo>
                        <a:pt x="5" y="0"/>
                      </a:lnTo>
                      <a:lnTo>
                        <a:pt x="3" y="1"/>
                      </a:lnTo>
                      <a:lnTo>
                        <a:pt x="2" y="2"/>
                      </a:lnTo>
                      <a:lnTo>
                        <a:pt x="1" y="3"/>
                      </a:lnTo>
                      <a:lnTo>
                        <a:pt x="0" y="4"/>
                      </a:lnTo>
                      <a:lnTo>
                        <a:pt x="2" y="7"/>
                      </a:lnTo>
                      <a:lnTo>
                        <a:pt x="5" y="9"/>
                      </a:lnTo>
                      <a:lnTo>
                        <a:pt x="11" y="9"/>
                      </a:lnTo>
                      <a:lnTo>
                        <a:pt x="17" y="10"/>
                      </a:lnTo>
                      <a:lnTo>
                        <a:pt x="20" y="12"/>
                      </a:lnTo>
                      <a:lnTo>
                        <a:pt x="22" y="16"/>
                      </a:lnTo>
                      <a:lnTo>
                        <a:pt x="22" y="22"/>
                      </a:lnTo>
                      <a:lnTo>
                        <a:pt x="22" y="99"/>
                      </a:lnTo>
                      <a:lnTo>
                        <a:pt x="22" y="108"/>
                      </a:lnTo>
                      <a:lnTo>
                        <a:pt x="20" y="114"/>
                      </a:lnTo>
                      <a:lnTo>
                        <a:pt x="16" y="116"/>
                      </a:lnTo>
                      <a:lnTo>
                        <a:pt x="9" y="118"/>
                      </a:lnTo>
                      <a:lnTo>
                        <a:pt x="7" y="118"/>
                      </a:lnTo>
                      <a:lnTo>
                        <a:pt x="6" y="119"/>
                      </a:lnTo>
                      <a:lnTo>
                        <a:pt x="4" y="120"/>
                      </a:lnTo>
                      <a:lnTo>
                        <a:pt x="3" y="120"/>
                      </a:lnTo>
                      <a:lnTo>
                        <a:pt x="0" y="123"/>
                      </a:lnTo>
                      <a:lnTo>
                        <a:pt x="0" y="124"/>
                      </a:lnTo>
                      <a:lnTo>
                        <a:pt x="1" y="125"/>
                      </a:lnTo>
                      <a:lnTo>
                        <a:pt x="2" y="126"/>
                      </a:lnTo>
                      <a:lnTo>
                        <a:pt x="3" y="127"/>
                      </a:lnTo>
                      <a:lnTo>
                        <a:pt x="5" y="128"/>
                      </a:lnTo>
                      <a:lnTo>
                        <a:pt x="12" y="128"/>
                      </a:lnTo>
                      <a:lnTo>
                        <a:pt x="19" y="127"/>
                      </a:lnTo>
                      <a:lnTo>
                        <a:pt x="26" y="126"/>
                      </a:lnTo>
                      <a:lnTo>
                        <a:pt x="40" y="126"/>
                      </a:lnTo>
                      <a:lnTo>
                        <a:pt x="48" y="127"/>
                      </a:lnTo>
                      <a:lnTo>
                        <a:pt x="54" y="128"/>
                      </a:lnTo>
                      <a:lnTo>
                        <a:pt x="58" y="128"/>
                      </a:lnTo>
                      <a:lnTo>
                        <a:pt x="62" y="126"/>
                      </a:lnTo>
                      <a:lnTo>
                        <a:pt x="63" y="125"/>
                      </a:lnTo>
                      <a:lnTo>
                        <a:pt x="63" y="123"/>
                      </a:lnTo>
                      <a:lnTo>
                        <a:pt x="63" y="121"/>
                      </a:lnTo>
                      <a:lnTo>
                        <a:pt x="62" y="121"/>
                      </a:lnTo>
                      <a:lnTo>
                        <a:pt x="61" y="120"/>
                      </a:lnTo>
                      <a:lnTo>
                        <a:pt x="59" y="120"/>
                      </a:lnTo>
                      <a:lnTo>
                        <a:pt x="57" y="119"/>
                      </a:lnTo>
                      <a:lnTo>
                        <a:pt x="50" y="117"/>
                      </a:lnTo>
                      <a:lnTo>
                        <a:pt x="46" y="114"/>
                      </a:lnTo>
                      <a:lnTo>
                        <a:pt x="45" y="108"/>
                      </a:lnTo>
                      <a:lnTo>
                        <a:pt x="44" y="99"/>
                      </a:lnTo>
                      <a:lnTo>
                        <a:pt x="44" y="71"/>
                      </a:lnTo>
                      <a:lnTo>
                        <a:pt x="45" y="70"/>
                      </a:lnTo>
                      <a:lnTo>
                        <a:pt x="48" y="68"/>
                      </a:lnTo>
                      <a:lnTo>
                        <a:pt x="56" y="68"/>
                      </a:lnTo>
                      <a:lnTo>
                        <a:pt x="60" y="70"/>
                      </a:lnTo>
                      <a:lnTo>
                        <a:pt x="66" y="72"/>
                      </a:lnTo>
                      <a:lnTo>
                        <a:pt x="70" y="75"/>
                      </a:lnTo>
                      <a:lnTo>
                        <a:pt x="74" y="80"/>
                      </a:lnTo>
                      <a:lnTo>
                        <a:pt x="78" y="87"/>
                      </a:lnTo>
                      <a:lnTo>
                        <a:pt x="84" y="96"/>
                      </a:lnTo>
                      <a:lnTo>
                        <a:pt x="90" y="104"/>
                      </a:lnTo>
                      <a:lnTo>
                        <a:pt x="95" y="111"/>
                      </a:lnTo>
                      <a:lnTo>
                        <a:pt x="102" y="119"/>
                      </a:lnTo>
                      <a:lnTo>
                        <a:pt x="108" y="124"/>
                      </a:lnTo>
                      <a:lnTo>
                        <a:pt x="114" y="127"/>
                      </a:lnTo>
                      <a:lnTo>
                        <a:pt x="121" y="128"/>
                      </a:lnTo>
                      <a:lnTo>
                        <a:pt x="127" y="127"/>
                      </a:lnTo>
                      <a:lnTo>
                        <a:pt x="132" y="126"/>
                      </a:lnTo>
                      <a:lnTo>
                        <a:pt x="136" y="123"/>
                      </a:lnTo>
                      <a:lnTo>
                        <a:pt x="138" y="122"/>
                      </a:lnTo>
                      <a:lnTo>
                        <a:pt x="142" y="118"/>
                      </a:lnTo>
                      <a:lnTo>
                        <a:pt x="144" y="117"/>
                      </a:lnTo>
                      <a:close/>
                    </a:path>
                  </a:pathLst>
                </a:custGeom>
                <a:grpFill/>
                <a:ln w="0">
                  <a:noFill/>
                  <a:prstDash val="solid"/>
                  <a:round/>
                  <a:headEnd/>
                  <a:tailEnd/>
                </a:ln>
              </p:spPr>
              <p:txBody>
                <a:bodyPr/>
                <a:lstStyle/>
                <a:p>
                  <a:pPr>
                    <a:defRPr/>
                  </a:pPr>
                  <a:endParaRPr lang="en-GB"/>
                </a:p>
              </p:txBody>
            </p:sp>
            <p:sp>
              <p:nvSpPr>
                <p:cNvPr id="20" name="Freeform 15"/>
                <p:cNvSpPr>
                  <a:spLocks/>
                </p:cNvSpPr>
                <p:nvPr/>
              </p:nvSpPr>
              <p:spPr bwMode="auto">
                <a:xfrm>
                  <a:off x="5129213" y="3344863"/>
                  <a:ext cx="207963" cy="203200"/>
                </a:xfrm>
                <a:custGeom>
                  <a:avLst/>
                  <a:gdLst/>
                  <a:ahLst/>
                  <a:cxnLst>
                    <a:cxn ang="0">
                      <a:pos x="60" y="2"/>
                    </a:cxn>
                    <a:cxn ang="0">
                      <a:pos x="41" y="2"/>
                    </a:cxn>
                    <a:cxn ang="0">
                      <a:pos x="22" y="1"/>
                    </a:cxn>
                    <a:cxn ang="0">
                      <a:pos x="10" y="0"/>
                    </a:cxn>
                    <a:cxn ang="0">
                      <a:pos x="7" y="2"/>
                    </a:cxn>
                    <a:cxn ang="0">
                      <a:pos x="5" y="6"/>
                    </a:cxn>
                    <a:cxn ang="0">
                      <a:pos x="3" y="19"/>
                    </a:cxn>
                    <a:cxn ang="0">
                      <a:pos x="0" y="38"/>
                    </a:cxn>
                    <a:cxn ang="0">
                      <a:pos x="4" y="41"/>
                    </a:cxn>
                    <a:cxn ang="0">
                      <a:pos x="8" y="36"/>
                    </a:cxn>
                    <a:cxn ang="0">
                      <a:pos x="16" y="23"/>
                    </a:cxn>
                    <a:cxn ang="0">
                      <a:pos x="26" y="14"/>
                    </a:cxn>
                    <a:cxn ang="0">
                      <a:pos x="37" y="12"/>
                    </a:cxn>
                    <a:cxn ang="0">
                      <a:pos x="48" y="13"/>
                    </a:cxn>
                    <a:cxn ang="0">
                      <a:pos x="55" y="19"/>
                    </a:cxn>
                    <a:cxn ang="0">
                      <a:pos x="55" y="103"/>
                    </a:cxn>
                    <a:cxn ang="0">
                      <a:pos x="51" y="113"/>
                    </a:cxn>
                    <a:cxn ang="0">
                      <a:pos x="41" y="118"/>
                    </a:cxn>
                    <a:cxn ang="0">
                      <a:pos x="38" y="119"/>
                    </a:cxn>
                    <a:cxn ang="0">
                      <a:pos x="35" y="120"/>
                    </a:cxn>
                    <a:cxn ang="0">
                      <a:pos x="33" y="124"/>
                    </a:cxn>
                    <a:cxn ang="0">
                      <a:pos x="34" y="126"/>
                    </a:cxn>
                    <a:cxn ang="0">
                      <a:pos x="38" y="128"/>
                    </a:cxn>
                    <a:cxn ang="0">
                      <a:pos x="51" y="127"/>
                    </a:cxn>
                    <a:cxn ang="0">
                      <a:pos x="72" y="126"/>
                    </a:cxn>
                    <a:cxn ang="0">
                      <a:pos x="87" y="128"/>
                    </a:cxn>
                    <a:cxn ang="0">
                      <a:pos x="96" y="126"/>
                    </a:cxn>
                    <a:cxn ang="0">
                      <a:pos x="97" y="123"/>
                    </a:cxn>
                    <a:cxn ang="0">
                      <a:pos x="96" y="121"/>
                    </a:cxn>
                    <a:cxn ang="0">
                      <a:pos x="92" y="120"/>
                    </a:cxn>
                    <a:cxn ang="0">
                      <a:pos x="84" y="117"/>
                    </a:cxn>
                    <a:cxn ang="0">
                      <a:pos x="79" y="108"/>
                    </a:cxn>
                    <a:cxn ang="0">
                      <a:pos x="77" y="24"/>
                    </a:cxn>
                    <a:cxn ang="0">
                      <a:pos x="79" y="15"/>
                    </a:cxn>
                    <a:cxn ang="0">
                      <a:pos x="85" y="12"/>
                    </a:cxn>
                    <a:cxn ang="0">
                      <a:pos x="101" y="13"/>
                    </a:cxn>
                    <a:cxn ang="0">
                      <a:pos x="111" y="17"/>
                    </a:cxn>
                    <a:cxn ang="0">
                      <a:pos x="121" y="29"/>
                    </a:cxn>
                    <a:cxn ang="0">
                      <a:pos x="126" y="38"/>
                    </a:cxn>
                    <a:cxn ang="0">
                      <a:pos x="130" y="41"/>
                    </a:cxn>
                    <a:cxn ang="0">
                      <a:pos x="131" y="36"/>
                    </a:cxn>
                    <a:cxn ang="0">
                      <a:pos x="128" y="11"/>
                    </a:cxn>
                    <a:cxn ang="0">
                      <a:pos x="126" y="5"/>
                    </a:cxn>
                    <a:cxn ang="0">
                      <a:pos x="124" y="2"/>
                    </a:cxn>
                    <a:cxn ang="0">
                      <a:pos x="117" y="0"/>
                    </a:cxn>
                    <a:cxn ang="0">
                      <a:pos x="101" y="1"/>
                    </a:cxn>
                    <a:cxn ang="0">
                      <a:pos x="82" y="2"/>
                    </a:cxn>
                    <a:cxn ang="0">
                      <a:pos x="67" y="2"/>
                    </a:cxn>
                  </a:cxnLst>
                  <a:rect l="0" t="0" r="r" b="b"/>
                  <a:pathLst>
                    <a:path w="131" h="128">
                      <a:moveTo>
                        <a:pt x="67" y="2"/>
                      </a:moveTo>
                      <a:lnTo>
                        <a:pt x="60" y="2"/>
                      </a:lnTo>
                      <a:lnTo>
                        <a:pt x="51" y="2"/>
                      </a:lnTo>
                      <a:lnTo>
                        <a:pt x="41" y="2"/>
                      </a:lnTo>
                      <a:lnTo>
                        <a:pt x="31" y="1"/>
                      </a:lnTo>
                      <a:lnTo>
                        <a:pt x="22" y="1"/>
                      </a:lnTo>
                      <a:lnTo>
                        <a:pt x="15" y="0"/>
                      </a:lnTo>
                      <a:lnTo>
                        <a:pt x="10" y="0"/>
                      </a:lnTo>
                      <a:lnTo>
                        <a:pt x="9" y="1"/>
                      </a:lnTo>
                      <a:lnTo>
                        <a:pt x="7" y="2"/>
                      </a:lnTo>
                      <a:lnTo>
                        <a:pt x="6" y="4"/>
                      </a:lnTo>
                      <a:lnTo>
                        <a:pt x="5" y="6"/>
                      </a:lnTo>
                      <a:lnTo>
                        <a:pt x="4" y="11"/>
                      </a:lnTo>
                      <a:lnTo>
                        <a:pt x="3" y="19"/>
                      </a:lnTo>
                      <a:lnTo>
                        <a:pt x="0" y="36"/>
                      </a:lnTo>
                      <a:lnTo>
                        <a:pt x="0" y="38"/>
                      </a:lnTo>
                      <a:lnTo>
                        <a:pt x="2" y="41"/>
                      </a:lnTo>
                      <a:lnTo>
                        <a:pt x="4" y="41"/>
                      </a:lnTo>
                      <a:lnTo>
                        <a:pt x="7" y="38"/>
                      </a:lnTo>
                      <a:lnTo>
                        <a:pt x="8" y="36"/>
                      </a:lnTo>
                      <a:lnTo>
                        <a:pt x="11" y="29"/>
                      </a:lnTo>
                      <a:lnTo>
                        <a:pt x="16" y="23"/>
                      </a:lnTo>
                      <a:lnTo>
                        <a:pt x="21" y="17"/>
                      </a:lnTo>
                      <a:lnTo>
                        <a:pt x="26" y="14"/>
                      </a:lnTo>
                      <a:lnTo>
                        <a:pt x="31" y="13"/>
                      </a:lnTo>
                      <a:lnTo>
                        <a:pt x="37" y="12"/>
                      </a:lnTo>
                      <a:lnTo>
                        <a:pt x="44" y="12"/>
                      </a:lnTo>
                      <a:lnTo>
                        <a:pt x="48" y="13"/>
                      </a:lnTo>
                      <a:lnTo>
                        <a:pt x="52" y="16"/>
                      </a:lnTo>
                      <a:lnTo>
                        <a:pt x="55" y="19"/>
                      </a:lnTo>
                      <a:lnTo>
                        <a:pt x="55" y="25"/>
                      </a:lnTo>
                      <a:lnTo>
                        <a:pt x="55" y="103"/>
                      </a:lnTo>
                      <a:lnTo>
                        <a:pt x="54" y="109"/>
                      </a:lnTo>
                      <a:lnTo>
                        <a:pt x="51" y="113"/>
                      </a:lnTo>
                      <a:lnTo>
                        <a:pt x="48" y="116"/>
                      </a:lnTo>
                      <a:lnTo>
                        <a:pt x="41" y="118"/>
                      </a:lnTo>
                      <a:lnTo>
                        <a:pt x="39" y="118"/>
                      </a:lnTo>
                      <a:lnTo>
                        <a:pt x="38" y="119"/>
                      </a:lnTo>
                      <a:lnTo>
                        <a:pt x="36" y="120"/>
                      </a:lnTo>
                      <a:lnTo>
                        <a:pt x="35" y="120"/>
                      </a:lnTo>
                      <a:lnTo>
                        <a:pt x="33" y="123"/>
                      </a:lnTo>
                      <a:lnTo>
                        <a:pt x="33" y="124"/>
                      </a:lnTo>
                      <a:lnTo>
                        <a:pt x="33" y="125"/>
                      </a:lnTo>
                      <a:lnTo>
                        <a:pt x="34" y="126"/>
                      </a:lnTo>
                      <a:lnTo>
                        <a:pt x="36" y="127"/>
                      </a:lnTo>
                      <a:lnTo>
                        <a:pt x="38" y="128"/>
                      </a:lnTo>
                      <a:lnTo>
                        <a:pt x="45" y="128"/>
                      </a:lnTo>
                      <a:lnTo>
                        <a:pt x="51" y="127"/>
                      </a:lnTo>
                      <a:lnTo>
                        <a:pt x="58" y="126"/>
                      </a:lnTo>
                      <a:lnTo>
                        <a:pt x="72" y="126"/>
                      </a:lnTo>
                      <a:lnTo>
                        <a:pt x="80" y="127"/>
                      </a:lnTo>
                      <a:lnTo>
                        <a:pt x="87" y="128"/>
                      </a:lnTo>
                      <a:lnTo>
                        <a:pt x="92" y="128"/>
                      </a:lnTo>
                      <a:lnTo>
                        <a:pt x="96" y="126"/>
                      </a:lnTo>
                      <a:lnTo>
                        <a:pt x="96" y="125"/>
                      </a:lnTo>
                      <a:lnTo>
                        <a:pt x="97" y="123"/>
                      </a:lnTo>
                      <a:lnTo>
                        <a:pt x="97" y="121"/>
                      </a:lnTo>
                      <a:lnTo>
                        <a:pt x="96" y="121"/>
                      </a:lnTo>
                      <a:lnTo>
                        <a:pt x="94" y="120"/>
                      </a:lnTo>
                      <a:lnTo>
                        <a:pt x="92" y="120"/>
                      </a:lnTo>
                      <a:lnTo>
                        <a:pt x="90" y="119"/>
                      </a:lnTo>
                      <a:lnTo>
                        <a:pt x="84" y="117"/>
                      </a:lnTo>
                      <a:lnTo>
                        <a:pt x="81" y="113"/>
                      </a:lnTo>
                      <a:lnTo>
                        <a:pt x="79" y="108"/>
                      </a:lnTo>
                      <a:lnTo>
                        <a:pt x="77" y="103"/>
                      </a:lnTo>
                      <a:lnTo>
                        <a:pt x="77" y="24"/>
                      </a:lnTo>
                      <a:lnTo>
                        <a:pt x="78" y="18"/>
                      </a:lnTo>
                      <a:lnTo>
                        <a:pt x="79" y="15"/>
                      </a:lnTo>
                      <a:lnTo>
                        <a:pt x="82" y="13"/>
                      </a:lnTo>
                      <a:lnTo>
                        <a:pt x="85" y="12"/>
                      </a:lnTo>
                      <a:lnTo>
                        <a:pt x="96" y="12"/>
                      </a:lnTo>
                      <a:lnTo>
                        <a:pt x="101" y="13"/>
                      </a:lnTo>
                      <a:lnTo>
                        <a:pt x="106" y="14"/>
                      </a:lnTo>
                      <a:lnTo>
                        <a:pt x="111" y="17"/>
                      </a:lnTo>
                      <a:lnTo>
                        <a:pt x="116" y="23"/>
                      </a:lnTo>
                      <a:lnTo>
                        <a:pt x="121" y="29"/>
                      </a:lnTo>
                      <a:lnTo>
                        <a:pt x="125" y="36"/>
                      </a:lnTo>
                      <a:lnTo>
                        <a:pt x="126" y="38"/>
                      </a:lnTo>
                      <a:lnTo>
                        <a:pt x="128" y="41"/>
                      </a:lnTo>
                      <a:lnTo>
                        <a:pt x="130" y="41"/>
                      </a:lnTo>
                      <a:lnTo>
                        <a:pt x="131" y="38"/>
                      </a:lnTo>
                      <a:lnTo>
                        <a:pt x="131" y="36"/>
                      </a:lnTo>
                      <a:lnTo>
                        <a:pt x="129" y="19"/>
                      </a:lnTo>
                      <a:lnTo>
                        <a:pt x="128" y="11"/>
                      </a:lnTo>
                      <a:lnTo>
                        <a:pt x="127" y="6"/>
                      </a:lnTo>
                      <a:lnTo>
                        <a:pt x="126" y="5"/>
                      </a:lnTo>
                      <a:lnTo>
                        <a:pt x="125" y="3"/>
                      </a:lnTo>
                      <a:lnTo>
                        <a:pt x="124" y="2"/>
                      </a:lnTo>
                      <a:lnTo>
                        <a:pt x="121" y="0"/>
                      </a:lnTo>
                      <a:lnTo>
                        <a:pt x="117" y="0"/>
                      </a:lnTo>
                      <a:lnTo>
                        <a:pt x="110" y="1"/>
                      </a:lnTo>
                      <a:lnTo>
                        <a:pt x="101" y="1"/>
                      </a:lnTo>
                      <a:lnTo>
                        <a:pt x="91" y="2"/>
                      </a:lnTo>
                      <a:lnTo>
                        <a:pt x="82" y="2"/>
                      </a:lnTo>
                      <a:lnTo>
                        <a:pt x="73" y="2"/>
                      </a:lnTo>
                      <a:lnTo>
                        <a:pt x="67" y="2"/>
                      </a:lnTo>
                      <a:close/>
                    </a:path>
                  </a:pathLst>
                </a:custGeom>
                <a:grpFill/>
                <a:ln w="0">
                  <a:noFill/>
                  <a:prstDash val="solid"/>
                  <a:round/>
                  <a:headEnd/>
                  <a:tailEnd/>
                </a:ln>
              </p:spPr>
              <p:txBody>
                <a:bodyPr/>
                <a:lstStyle/>
                <a:p>
                  <a:pPr>
                    <a:defRPr/>
                  </a:pPr>
                  <a:endParaRPr lang="en-GB"/>
                </a:p>
              </p:txBody>
            </p:sp>
            <p:sp>
              <p:nvSpPr>
                <p:cNvPr id="21" name="Freeform 16"/>
                <p:cNvSpPr>
                  <a:spLocks noEditPoints="1"/>
                </p:cNvSpPr>
                <p:nvPr/>
              </p:nvSpPr>
              <p:spPr bwMode="auto">
                <a:xfrm>
                  <a:off x="4462463" y="3305176"/>
                  <a:ext cx="215900" cy="242888"/>
                </a:xfrm>
                <a:custGeom>
                  <a:avLst/>
                  <a:gdLst/>
                  <a:ahLst/>
                  <a:cxnLst>
                    <a:cxn ang="0">
                      <a:pos x="68" y="153"/>
                    </a:cxn>
                    <a:cxn ang="0">
                      <a:pos x="47" y="151"/>
                    </a:cxn>
                    <a:cxn ang="0">
                      <a:pos x="25" y="151"/>
                    </a:cxn>
                    <a:cxn ang="0">
                      <a:pos x="12" y="153"/>
                    </a:cxn>
                    <a:cxn ang="0">
                      <a:pos x="3" y="152"/>
                    </a:cxn>
                    <a:cxn ang="0">
                      <a:pos x="1" y="150"/>
                    </a:cxn>
                    <a:cxn ang="0">
                      <a:pos x="1" y="147"/>
                    </a:cxn>
                    <a:cxn ang="0">
                      <a:pos x="3" y="145"/>
                    </a:cxn>
                    <a:cxn ang="0">
                      <a:pos x="7" y="143"/>
                    </a:cxn>
                    <a:cxn ang="0">
                      <a:pos x="16" y="141"/>
                    </a:cxn>
                    <a:cxn ang="0">
                      <a:pos x="22" y="133"/>
                    </a:cxn>
                    <a:cxn ang="0">
                      <a:pos x="22" y="20"/>
                    </a:cxn>
                    <a:cxn ang="0">
                      <a:pos x="20" y="12"/>
                    </a:cxn>
                    <a:cxn ang="0">
                      <a:pos x="11" y="8"/>
                    </a:cxn>
                    <a:cxn ang="0">
                      <a:pos x="1" y="7"/>
                    </a:cxn>
                    <a:cxn ang="0">
                      <a:pos x="1" y="1"/>
                    </a:cxn>
                    <a:cxn ang="0">
                      <a:pos x="13" y="0"/>
                    </a:cxn>
                    <a:cxn ang="0">
                      <a:pos x="29" y="1"/>
                    </a:cxn>
                    <a:cxn ang="0">
                      <a:pos x="55" y="0"/>
                    </a:cxn>
                    <a:cxn ang="0">
                      <a:pos x="77" y="1"/>
                    </a:cxn>
                    <a:cxn ang="0">
                      <a:pos x="97" y="5"/>
                    </a:cxn>
                    <a:cxn ang="0">
                      <a:pos x="115" y="15"/>
                    </a:cxn>
                    <a:cxn ang="0">
                      <a:pos x="126" y="31"/>
                    </a:cxn>
                    <a:cxn ang="0">
                      <a:pos x="126" y="50"/>
                    </a:cxn>
                    <a:cxn ang="0">
                      <a:pos x="119" y="63"/>
                    </a:cxn>
                    <a:cxn ang="0">
                      <a:pos x="104" y="71"/>
                    </a:cxn>
                    <a:cxn ang="0">
                      <a:pos x="102" y="73"/>
                    </a:cxn>
                    <a:cxn ang="0">
                      <a:pos x="105" y="74"/>
                    </a:cxn>
                    <a:cxn ang="0">
                      <a:pos x="120" y="82"/>
                    </a:cxn>
                    <a:cxn ang="0">
                      <a:pos x="132" y="94"/>
                    </a:cxn>
                    <a:cxn ang="0">
                      <a:pos x="136" y="112"/>
                    </a:cxn>
                    <a:cxn ang="0">
                      <a:pos x="134" y="126"/>
                    </a:cxn>
                    <a:cxn ang="0">
                      <a:pos x="127" y="138"/>
                    </a:cxn>
                    <a:cxn ang="0">
                      <a:pos x="114" y="147"/>
                    </a:cxn>
                    <a:cxn ang="0">
                      <a:pos x="92" y="153"/>
                    </a:cxn>
                    <a:cxn ang="0">
                      <a:pos x="70" y="142"/>
                    </a:cxn>
                    <a:cxn ang="0">
                      <a:pos x="86" y="141"/>
                    </a:cxn>
                    <a:cxn ang="0">
                      <a:pos x="100" y="134"/>
                    </a:cxn>
                    <a:cxn ang="0">
                      <a:pos x="107" y="122"/>
                    </a:cxn>
                    <a:cxn ang="0">
                      <a:pos x="108" y="104"/>
                    </a:cxn>
                    <a:cxn ang="0">
                      <a:pos x="102" y="93"/>
                    </a:cxn>
                    <a:cxn ang="0">
                      <a:pos x="88" y="84"/>
                    </a:cxn>
                    <a:cxn ang="0">
                      <a:pos x="71" y="79"/>
                    </a:cxn>
                    <a:cxn ang="0">
                      <a:pos x="51" y="78"/>
                    </a:cxn>
                    <a:cxn ang="0">
                      <a:pos x="46" y="82"/>
                    </a:cxn>
                    <a:cxn ang="0">
                      <a:pos x="45" y="124"/>
                    </a:cxn>
                    <a:cxn ang="0">
                      <a:pos x="49" y="138"/>
                    </a:cxn>
                    <a:cxn ang="0">
                      <a:pos x="63" y="142"/>
                    </a:cxn>
                    <a:cxn ang="0">
                      <a:pos x="67" y="69"/>
                    </a:cxn>
                    <a:cxn ang="0">
                      <a:pos x="83" y="66"/>
                    </a:cxn>
                    <a:cxn ang="0">
                      <a:pos x="95" y="56"/>
                    </a:cxn>
                    <a:cxn ang="0">
                      <a:pos x="100" y="41"/>
                    </a:cxn>
                    <a:cxn ang="0">
                      <a:pos x="95" y="27"/>
                    </a:cxn>
                    <a:cxn ang="0">
                      <a:pos x="81" y="17"/>
                    </a:cxn>
                    <a:cxn ang="0">
                      <a:pos x="64" y="12"/>
                    </a:cxn>
                    <a:cxn ang="0">
                      <a:pos x="50" y="12"/>
                    </a:cxn>
                    <a:cxn ang="0">
                      <a:pos x="46" y="17"/>
                    </a:cxn>
                    <a:cxn ang="0">
                      <a:pos x="45" y="65"/>
                    </a:cxn>
                    <a:cxn ang="0">
                      <a:pos x="49" y="68"/>
                    </a:cxn>
                    <a:cxn ang="0">
                      <a:pos x="67" y="69"/>
                    </a:cxn>
                  </a:cxnLst>
                  <a:rect l="0" t="0" r="r" b="b"/>
                  <a:pathLst>
                    <a:path w="136" h="153">
                      <a:moveTo>
                        <a:pt x="78" y="153"/>
                      </a:moveTo>
                      <a:lnTo>
                        <a:pt x="68" y="153"/>
                      </a:lnTo>
                      <a:lnTo>
                        <a:pt x="57" y="153"/>
                      </a:lnTo>
                      <a:lnTo>
                        <a:pt x="47" y="151"/>
                      </a:lnTo>
                      <a:lnTo>
                        <a:pt x="39" y="151"/>
                      </a:lnTo>
                      <a:lnTo>
                        <a:pt x="25" y="151"/>
                      </a:lnTo>
                      <a:lnTo>
                        <a:pt x="18" y="152"/>
                      </a:lnTo>
                      <a:lnTo>
                        <a:pt x="12" y="153"/>
                      </a:lnTo>
                      <a:lnTo>
                        <a:pt x="5" y="153"/>
                      </a:lnTo>
                      <a:lnTo>
                        <a:pt x="3" y="152"/>
                      </a:lnTo>
                      <a:lnTo>
                        <a:pt x="1" y="151"/>
                      </a:lnTo>
                      <a:lnTo>
                        <a:pt x="1" y="150"/>
                      </a:lnTo>
                      <a:lnTo>
                        <a:pt x="0" y="149"/>
                      </a:lnTo>
                      <a:lnTo>
                        <a:pt x="1" y="147"/>
                      </a:lnTo>
                      <a:lnTo>
                        <a:pt x="1" y="146"/>
                      </a:lnTo>
                      <a:lnTo>
                        <a:pt x="3" y="145"/>
                      </a:lnTo>
                      <a:lnTo>
                        <a:pt x="5" y="144"/>
                      </a:lnTo>
                      <a:lnTo>
                        <a:pt x="7" y="143"/>
                      </a:lnTo>
                      <a:lnTo>
                        <a:pt x="9" y="143"/>
                      </a:lnTo>
                      <a:lnTo>
                        <a:pt x="16" y="141"/>
                      </a:lnTo>
                      <a:lnTo>
                        <a:pt x="20" y="139"/>
                      </a:lnTo>
                      <a:lnTo>
                        <a:pt x="22" y="133"/>
                      </a:lnTo>
                      <a:lnTo>
                        <a:pt x="22" y="124"/>
                      </a:lnTo>
                      <a:lnTo>
                        <a:pt x="22" y="20"/>
                      </a:lnTo>
                      <a:lnTo>
                        <a:pt x="22" y="15"/>
                      </a:lnTo>
                      <a:lnTo>
                        <a:pt x="20" y="12"/>
                      </a:lnTo>
                      <a:lnTo>
                        <a:pt x="17" y="9"/>
                      </a:lnTo>
                      <a:lnTo>
                        <a:pt x="11" y="8"/>
                      </a:lnTo>
                      <a:lnTo>
                        <a:pt x="5" y="8"/>
                      </a:lnTo>
                      <a:lnTo>
                        <a:pt x="1" y="7"/>
                      </a:lnTo>
                      <a:lnTo>
                        <a:pt x="0" y="3"/>
                      </a:lnTo>
                      <a:lnTo>
                        <a:pt x="1" y="1"/>
                      </a:lnTo>
                      <a:lnTo>
                        <a:pt x="5" y="0"/>
                      </a:lnTo>
                      <a:lnTo>
                        <a:pt x="13" y="0"/>
                      </a:lnTo>
                      <a:lnTo>
                        <a:pt x="20" y="0"/>
                      </a:lnTo>
                      <a:lnTo>
                        <a:pt x="29" y="1"/>
                      </a:lnTo>
                      <a:lnTo>
                        <a:pt x="44" y="1"/>
                      </a:lnTo>
                      <a:lnTo>
                        <a:pt x="55" y="0"/>
                      </a:lnTo>
                      <a:lnTo>
                        <a:pt x="68" y="0"/>
                      </a:lnTo>
                      <a:lnTo>
                        <a:pt x="77" y="1"/>
                      </a:lnTo>
                      <a:lnTo>
                        <a:pt x="87" y="3"/>
                      </a:lnTo>
                      <a:lnTo>
                        <a:pt x="97" y="5"/>
                      </a:lnTo>
                      <a:lnTo>
                        <a:pt x="107" y="10"/>
                      </a:lnTo>
                      <a:lnTo>
                        <a:pt x="115" y="15"/>
                      </a:lnTo>
                      <a:lnTo>
                        <a:pt x="122" y="22"/>
                      </a:lnTo>
                      <a:lnTo>
                        <a:pt x="126" y="31"/>
                      </a:lnTo>
                      <a:lnTo>
                        <a:pt x="127" y="41"/>
                      </a:lnTo>
                      <a:lnTo>
                        <a:pt x="126" y="50"/>
                      </a:lnTo>
                      <a:lnTo>
                        <a:pt x="124" y="58"/>
                      </a:lnTo>
                      <a:lnTo>
                        <a:pt x="119" y="63"/>
                      </a:lnTo>
                      <a:lnTo>
                        <a:pt x="112" y="68"/>
                      </a:lnTo>
                      <a:lnTo>
                        <a:pt x="104" y="71"/>
                      </a:lnTo>
                      <a:lnTo>
                        <a:pt x="102" y="72"/>
                      </a:lnTo>
                      <a:lnTo>
                        <a:pt x="102" y="73"/>
                      </a:lnTo>
                      <a:lnTo>
                        <a:pt x="103" y="73"/>
                      </a:lnTo>
                      <a:lnTo>
                        <a:pt x="105" y="74"/>
                      </a:lnTo>
                      <a:lnTo>
                        <a:pt x="112" y="77"/>
                      </a:lnTo>
                      <a:lnTo>
                        <a:pt x="120" y="82"/>
                      </a:lnTo>
                      <a:lnTo>
                        <a:pt x="126" y="87"/>
                      </a:lnTo>
                      <a:lnTo>
                        <a:pt x="132" y="94"/>
                      </a:lnTo>
                      <a:lnTo>
                        <a:pt x="135" y="102"/>
                      </a:lnTo>
                      <a:lnTo>
                        <a:pt x="136" y="112"/>
                      </a:lnTo>
                      <a:lnTo>
                        <a:pt x="136" y="119"/>
                      </a:lnTo>
                      <a:lnTo>
                        <a:pt x="134" y="126"/>
                      </a:lnTo>
                      <a:lnTo>
                        <a:pt x="131" y="132"/>
                      </a:lnTo>
                      <a:lnTo>
                        <a:pt x="127" y="138"/>
                      </a:lnTo>
                      <a:lnTo>
                        <a:pt x="121" y="143"/>
                      </a:lnTo>
                      <a:lnTo>
                        <a:pt x="114" y="147"/>
                      </a:lnTo>
                      <a:lnTo>
                        <a:pt x="104" y="151"/>
                      </a:lnTo>
                      <a:lnTo>
                        <a:pt x="92" y="153"/>
                      </a:lnTo>
                      <a:lnTo>
                        <a:pt x="78" y="153"/>
                      </a:lnTo>
                      <a:close/>
                      <a:moveTo>
                        <a:pt x="70" y="142"/>
                      </a:moveTo>
                      <a:lnTo>
                        <a:pt x="78" y="142"/>
                      </a:lnTo>
                      <a:lnTo>
                        <a:pt x="86" y="141"/>
                      </a:lnTo>
                      <a:lnTo>
                        <a:pt x="93" y="138"/>
                      </a:lnTo>
                      <a:lnTo>
                        <a:pt x="100" y="134"/>
                      </a:lnTo>
                      <a:lnTo>
                        <a:pt x="105" y="129"/>
                      </a:lnTo>
                      <a:lnTo>
                        <a:pt x="107" y="122"/>
                      </a:lnTo>
                      <a:lnTo>
                        <a:pt x="109" y="113"/>
                      </a:lnTo>
                      <a:lnTo>
                        <a:pt x="108" y="104"/>
                      </a:lnTo>
                      <a:lnTo>
                        <a:pt x="106" y="98"/>
                      </a:lnTo>
                      <a:lnTo>
                        <a:pt x="102" y="93"/>
                      </a:lnTo>
                      <a:lnTo>
                        <a:pt x="97" y="88"/>
                      </a:lnTo>
                      <a:lnTo>
                        <a:pt x="88" y="84"/>
                      </a:lnTo>
                      <a:lnTo>
                        <a:pt x="81" y="82"/>
                      </a:lnTo>
                      <a:lnTo>
                        <a:pt x="71" y="79"/>
                      </a:lnTo>
                      <a:lnTo>
                        <a:pt x="63" y="78"/>
                      </a:lnTo>
                      <a:lnTo>
                        <a:pt x="51" y="78"/>
                      </a:lnTo>
                      <a:lnTo>
                        <a:pt x="48" y="79"/>
                      </a:lnTo>
                      <a:lnTo>
                        <a:pt x="46" y="82"/>
                      </a:lnTo>
                      <a:lnTo>
                        <a:pt x="45" y="84"/>
                      </a:lnTo>
                      <a:lnTo>
                        <a:pt x="45" y="124"/>
                      </a:lnTo>
                      <a:lnTo>
                        <a:pt x="46" y="132"/>
                      </a:lnTo>
                      <a:lnTo>
                        <a:pt x="49" y="138"/>
                      </a:lnTo>
                      <a:lnTo>
                        <a:pt x="55" y="141"/>
                      </a:lnTo>
                      <a:lnTo>
                        <a:pt x="63" y="142"/>
                      </a:lnTo>
                      <a:lnTo>
                        <a:pt x="70" y="142"/>
                      </a:lnTo>
                      <a:close/>
                      <a:moveTo>
                        <a:pt x="67" y="69"/>
                      </a:moveTo>
                      <a:lnTo>
                        <a:pt x="75" y="68"/>
                      </a:lnTo>
                      <a:lnTo>
                        <a:pt x="83" y="66"/>
                      </a:lnTo>
                      <a:lnTo>
                        <a:pt x="90" y="62"/>
                      </a:lnTo>
                      <a:lnTo>
                        <a:pt x="95" y="56"/>
                      </a:lnTo>
                      <a:lnTo>
                        <a:pt x="98" y="49"/>
                      </a:lnTo>
                      <a:lnTo>
                        <a:pt x="100" y="41"/>
                      </a:lnTo>
                      <a:lnTo>
                        <a:pt x="98" y="34"/>
                      </a:lnTo>
                      <a:lnTo>
                        <a:pt x="95" y="27"/>
                      </a:lnTo>
                      <a:lnTo>
                        <a:pt x="90" y="22"/>
                      </a:lnTo>
                      <a:lnTo>
                        <a:pt x="81" y="17"/>
                      </a:lnTo>
                      <a:lnTo>
                        <a:pt x="73" y="13"/>
                      </a:lnTo>
                      <a:lnTo>
                        <a:pt x="64" y="12"/>
                      </a:lnTo>
                      <a:lnTo>
                        <a:pt x="55" y="12"/>
                      </a:lnTo>
                      <a:lnTo>
                        <a:pt x="50" y="12"/>
                      </a:lnTo>
                      <a:lnTo>
                        <a:pt x="47" y="14"/>
                      </a:lnTo>
                      <a:lnTo>
                        <a:pt x="46" y="17"/>
                      </a:lnTo>
                      <a:lnTo>
                        <a:pt x="45" y="23"/>
                      </a:lnTo>
                      <a:lnTo>
                        <a:pt x="45" y="65"/>
                      </a:lnTo>
                      <a:lnTo>
                        <a:pt x="46" y="67"/>
                      </a:lnTo>
                      <a:lnTo>
                        <a:pt x="49" y="68"/>
                      </a:lnTo>
                      <a:lnTo>
                        <a:pt x="55" y="69"/>
                      </a:lnTo>
                      <a:lnTo>
                        <a:pt x="67" y="69"/>
                      </a:lnTo>
                      <a:close/>
                    </a:path>
                  </a:pathLst>
                </a:custGeom>
                <a:grpFill/>
                <a:ln w="0">
                  <a:noFill/>
                  <a:prstDash val="solid"/>
                  <a:round/>
                  <a:headEnd/>
                  <a:tailEnd/>
                </a:ln>
              </p:spPr>
              <p:txBody>
                <a:bodyPr/>
                <a:lstStyle/>
                <a:p>
                  <a:pPr>
                    <a:defRPr/>
                  </a:pPr>
                  <a:endParaRPr lang="en-GB"/>
                </a:p>
              </p:txBody>
            </p:sp>
            <p:sp>
              <p:nvSpPr>
                <p:cNvPr id="22" name="Freeform 17"/>
                <p:cNvSpPr>
                  <a:spLocks noEditPoints="1"/>
                </p:cNvSpPr>
                <p:nvPr/>
              </p:nvSpPr>
              <p:spPr bwMode="auto">
                <a:xfrm>
                  <a:off x="5795963" y="3338513"/>
                  <a:ext cx="361950" cy="215900"/>
                </a:xfrm>
                <a:custGeom>
                  <a:avLst/>
                  <a:gdLst/>
                  <a:ahLst/>
                  <a:cxnLst>
                    <a:cxn ang="0">
                      <a:pos x="43" y="63"/>
                    </a:cxn>
                    <a:cxn ang="0">
                      <a:pos x="48" y="15"/>
                    </a:cxn>
                    <a:cxn ang="0">
                      <a:pos x="76" y="20"/>
                    </a:cxn>
                    <a:cxn ang="0">
                      <a:pos x="85" y="45"/>
                    </a:cxn>
                    <a:cxn ang="0">
                      <a:pos x="65" y="64"/>
                    </a:cxn>
                    <a:cxn ang="0">
                      <a:pos x="77" y="91"/>
                    </a:cxn>
                    <a:cxn ang="0">
                      <a:pos x="101" y="123"/>
                    </a:cxn>
                    <a:cxn ang="0">
                      <a:pos x="127" y="131"/>
                    </a:cxn>
                    <a:cxn ang="0">
                      <a:pos x="140" y="124"/>
                    </a:cxn>
                    <a:cxn ang="0">
                      <a:pos x="149" y="125"/>
                    </a:cxn>
                    <a:cxn ang="0">
                      <a:pos x="174" y="135"/>
                    </a:cxn>
                    <a:cxn ang="0">
                      <a:pos x="212" y="126"/>
                    </a:cxn>
                    <a:cxn ang="0">
                      <a:pos x="228" y="94"/>
                    </a:cxn>
                    <a:cxn ang="0">
                      <a:pos x="210" y="62"/>
                    </a:cxn>
                    <a:cxn ang="0">
                      <a:pos x="161" y="42"/>
                    </a:cxn>
                    <a:cxn ang="0">
                      <a:pos x="162" y="17"/>
                    </a:cxn>
                    <a:cxn ang="0">
                      <a:pos x="193" y="16"/>
                    </a:cxn>
                    <a:cxn ang="0">
                      <a:pos x="211" y="40"/>
                    </a:cxn>
                    <a:cxn ang="0">
                      <a:pos x="215" y="45"/>
                    </a:cxn>
                    <a:cxn ang="0">
                      <a:pos x="215" y="5"/>
                    </a:cxn>
                    <a:cxn ang="0">
                      <a:pos x="212" y="2"/>
                    </a:cxn>
                    <a:cxn ang="0">
                      <a:pos x="210" y="6"/>
                    </a:cxn>
                    <a:cxn ang="0">
                      <a:pos x="201" y="8"/>
                    </a:cxn>
                    <a:cxn ang="0">
                      <a:pos x="175" y="0"/>
                    </a:cxn>
                    <a:cxn ang="0">
                      <a:pos x="144" y="20"/>
                    </a:cxn>
                    <a:cxn ang="0">
                      <a:pos x="143" y="55"/>
                    </a:cxn>
                    <a:cxn ang="0">
                      <a:pos x="188" y="78"/>
                    </a:cxn>
                    <a:cxn ang="0">
                      <a:pos x="210" y="93"/>
                    </a:cxn>
                    <a:cxn ang="0">
                      <a:pos x="200" y="120"/>
                    </a:cxn>
                    <a:cxn ang="0">
                      <a:pos x="165" y="121"/>
                    </a:cxn>
                    <a:cxn ang="0">
                      <a:pos x="146" y="99"/>
                    </a:cxn>
                    <a:cxn ang="0">
                      <a:pos x="139" y="88"/>
                    </a:cxn>
                    <a:cxn ang="0">
                      <a:pos x="135" y="93"/>
                    </a:cxn>
                    <a:cxn ang="0">
                      <a:pos x="138" y="113"/>
                    </a:cxn>
                    <a:cxn ang="0">
                      <a:pos x="133" y="117"/>
                    </a:cxn>
                    <a:cxn ang="0">
                      <a:pos x="111" y="100"/>
                    </a:cxn>
                    <a:cxn ang="0">
                      <a:pos x="91" y="76"/>
                    </a:cxn>
                    <a:cxn ang="0">
                      <a:pos x="83" y="69"/>
                    </a:cxn>
                    <a:cxn ang="0">
                      <a:pos x="97" y="64"/>
                    </a:cxn>
                    <a:cxn ang="0">
                      <a:pos x="109" y="38"/>
                    </a:cxn>
                    <a:cxn ang="0">
                      <a:pos x="88" y="9"/>
                    </a:cxn>
                    <a:cxn ang="0">
                      <a:pos x="38" y="5"/>
                    </a:cxn>
                    <a:cxn ang="0">
                      <a:pos x="3" y="5"/>
                    </a:cxn>
                    <a:cxn ang="0">
                      <a:pos x="1" y="11"/>
                    </a:cxn>
                    <a:cxn ang="0">
                      <a:pos x="20" y="16"/>
                    </a:cxn>
                    <a:cxn ang="0">
                      <a:pos x="22" y="111"/>
                    </a:cxn>
                    <a:cxn ang="0">
                      <a:pos x="9" y="122"/>
                    </a:cxn>
                    <a:cxn ang="0">
                      <a:pos x="1" y="125"/>
                    </a:cxn>
                    <a:cxn ang="0">
                      <a:pos x="1" y="130"/>
                    </a:cxn>
                    <a:cxn ang="0">
                      <a:pos x="18" y="131"/>
                    </a:cxn>
                    <a:cxn ang="0">
                      <a:pos x="54" y="132"/>
                    </a:cxn>
                    <a:cxn ang="0">
                      <a:pos x="63" y="127"/>
                    </a:cxn>
                    <a:cxn ang="0">
                      <a:pos x="59" y="124"/>
                    </a:cxn>
                    <a:cxn ang="0">
                      <a:pos x="44" y="112"/>
                    </a:cxn>
                    <a:cxn ang="0">
                      <a:pos x="48" y="72"/>
                    </a:cxn>
                    <a:cxn ang="0">
                      <a:pos x="70" y="79"/>
                    </a:cxn>
                  </a:cxnLst>
                  <a:rect l="0" t="0" r="r" b="b"/>
                  <a:pathLst>
                    <a:path w="228" h="136">
                      <a:moveTo>
                        <a:pt x="54" y="66"/>
                      </a:moveTo>
                      <a:lnTo>
                        <a:pt x="48" y="66"/>
                      </a:lnTo>
                      <a:lnTo>
                        <a:pt x="45" y="65"/>
                      </a:lnTo>
                      <a:lnTo>
                        <a:pt x="43" y="63"/>
                      </a:lnTo>
                      <a:lnTo>
                        <a:pt x="43" y="26"/>
                      </a:lnTo>
                      <a:lnTo>
                        <a:pt x="44" y="20"/>
                      </a:lnTo>
                      <a:lnTo>
                        <a:pt x="45" y="17"/>
                      </a:lnTo>
                      <a:lnTo>
                        <a:pt x="48" y="15"/>
                      </a:lnTo>
                      <a:lnTo>
                        <a:pt x="54" y="15"/>
                      </a:lnTo>
                      <a:lnTo>
                        <a:pt x="61" y="15"/>
                      </a:lnTo>
                      <a:lnTo>
                        <a:pt x="69" y="16"/>
                      </a:lnTo>
                      <a:lnTo>
                        <a:pt x="76" y="20"/>
                      </a:lnTo>
                      <a:lnTo>
                        <a:pt x="81" y="24"/>
                      </a:lnTo>
                      <a:lnTo>
                        <a:pt x="84" y="30"/>
                      </a:lnTo>
                      <a:lnTo>
                        <a:pt x="86" y="38"/>
                      </a:lnTo>
                      <a:lnTo>
                        <a:pt x="85" y="45"/>
                      </a:lnTo>
                      <a:lnTo>
                        <a:pt x="83" y="52"/>
                      </a:lnTo>
                      <a:lnTo>
                        <a:pt x="79" y="57"/>
                      </a:lnTo>
                      <a:lnTo>
                        <a:pt x="72" y="62"/>
                      </a:lnTo>
                      <a:lnTo>
                        <a:pt x="65" y="64"/>
                      </a:lnTo>
                      <a:lnTo>
                        <a:pt x="57" y="66"/>
                      </a:lnTo>
                      <a:lnTo>
                        <a:pt x="54" y="66"/>
                      </a:lnTo>
                      <a:close/>
                      <a:moveTo>
                        <a:pt x="73" y="84"/>
                      </a:moveTo>
                      <a:lnTo>
                        <a:pt x="77" y="91"/>
                      </a:lnTo>
                      <a:lnTo>
                        <a:pt x="83" y="100"/>
                      </a:lnTo>
                      <a:lnTo>
                        <a:pt x="89" y="108"/>
                      </a:lnTo>
                      <a:lnTo>
                        <a:pt x="94" y="115"/>
                      </a:lnTo>
                      <a:lnTo>
                        <a:pt x="101" y="123"/>
                      </a:lnTo>
                      <a:lnTo>
                        <a:pt x="108" y="128"/>
                      </a:lnTo>
                      <a:lnTo>
                        <a:pt x="114" y="131"/>
                      </a:lnTo>
                      <a:lnTo>
                        <a:pt x="120" y="132"/>
                      </a:lnTo>
                      <a:lnTo>
                        <a:pt x="127" y="131"/>
                      </a:lnTo>
                      <a:lnTo>
                        <a:pt x="132" y="130"/>
                      </a:lnTo>
                      <a:lnTo>
                        <a:pt x="136" y="127"/>
                      </a:lnTo>
                      <a:lnTo>
                        <a:pt x="138" y="126"/>
                      </a:lnTo>
                      <a:lnTo>
                        <a:pt x="140" y="124"/>
                      </a:lnTo>
                      <a:lnTo>
                        <a:pt x="141" y="124"/>
                      </a:lnTo>
                      <a:lnTo>
                        <a:pt x="142" y="124"/>
                      </a:lnTo>
                      <a:lnTo>
                        <a:pt x="146" y="124"/>
                      </a:lnTo>
                      <a:lnTo>
                        <a:pt x="149" y="125"/>
                      </a:lnTo>
                      <a:lnTo>
                        <a:pt x="154" y="128"/>
                      </a:lnTo>
                      <a:lnTo>
                        <a:pt x="159" y="131"/>
                      </a:lnTo>
                      <a:lnTo>
                        <a:pt x="166" y="134"/>
                      </a:lnTo>
                      <a:lnTo>
                        <a:pt x="174" y="135"/>
                      </a:lnTo>
                      <a:lnTo>
                        <a:pt x="183" y="136"/>
                      </a:lnTo>
                      <a:lnTo>
                        <a:pt x="194" y="135"/>
                      </a:lnTo>
                      <a:lnTo>
                        <a:pt x="204" y="132"/>
                      </a:lnTo>
                      <a:lnTo>
                        <a:pt x="212" y="126"/>
                      </a:lnTo>
                      <a:lnTo>
                        <a:pt x="219" y="120"/>
                      </a:lnTo>
                      <a:lnTo>
                        <a:pt x="224" y="112"/>
                      </a:lnTo>
                      <a:lnTo>
                        <a:pt x="227" y="103"/>
                      </a:lnTo>
                      <a:lnTo>
                        <a:pt x="228" y="94"/>
                      </a:lnTo>
                      <a:lnTo>
                        <a:pt x="227" y="85"/>
                      </a:lnTo>
                      <a:lnTo>
                        <a:pt x="224" y="76"/>
                      </a:lnTo>
                      <a:lnTo>
                        <a:pt x="219" y="69"/>
                      </a:lnTo>
                      <a:lnTo>
                        <a:pt x="210" y="62"/>
                      </a:lnTo>
                      <a:lnTo>
                        <a:pt x="199" y="56"/>
                      </a:lnTo>
                      <a:lnTo>
                        <a:pt x="174" y="49"/>
                      </a:lnTo>
                      <a:lnTo>
                        <a:pt x="166" y="45"/>
                      </a:lnTo>
                      <a:lnTo>
                        <a:pt x="161" y="42"/>
                      </a:lnTo>
                      <a:lnTo>
                        <a:pt x="157" y="37"/>
                      </a:lnTo>
                      <a:lnTo>
                        <a:pt x="156" y="30"/>
                      </a:lnTo>
                      <a:lnTo>
                        <a:pt x="157" y="23"/>
                      </a:lnTo>
                      <a:lnTo>
                        <a:pt x="162" y="17"/>
                      </a:lnTo>
                      <a:lnTo>
                        <a:pt x="168" y="13"/>
                      </a:lnTo>
                      <a:lnTo>
                        <a:pt x="177" y="11"/>
                      </a:lnTo>
                      <a:lnTo>
                        <a:pt x="185" y="13"/>
                      </a:lnTo>
                      <a:lnTo>
                        <a:pt x="193" y="16"/>
                      </a:lnTo>
                      <a:lnTo>
                        <a:pt x="199" y="20"/>
                      </a:lnTo>
                      <a:lnTo>
                        <a:pt x="204" y="27"/>
                      </a:lnTo>
                      <a:lnTo>
                        <a:pt x="208" y="33"/>
                      </a:lnTo>
                      <a:lnTo>
                        <a:pt x="211" y="40"/>
                      </a:lnTo>
                      <a:lnTo>
                        <a:pt x="212" y="43"/>
                      </a:lnTo>
                      <a:lnTo>
                        <a:pt x="213" y="44"/>
                      </a:lnTo>
                      <a:lnTo>
                        <a:pt x="214" y="45"/>
                      </a:lnTo>
                      <a:lnTo>
                        <a:pt x="215" y="45"/>
                      </a:lnTo>
                      <a:lnTo>
                        <a:pt x="216" y="44"/>
                      </a:lnTo>
                      <a:lnTo>
                        <a:pt x="217" y="43"/>
                      </a:lnTo>
                      <a:lnTo>
                        <a:pt x="217" y="41"/>
                      </a:lnTo>
                      <a:lnTo>
                        <a:pt x="215" y="5"/>
                      </a:lnTo>
                      <a:lnTo>
                        <a:pt x="215" y="4"/>
                      </a:lnTo>
                      <a:lnTo>
                        <a:pt x="215" y="3"/>
                      </a:lnTo>
                      <a:lnTo>
                        <a:pt x="214" y="2"/>
                      </a:lnTo>
                      <a:lnTo>
                        <a:pt x="212" y="2"/>
                      </a:lnTo>
                      <a:lnTo>
                        <a:pt x="211" y="3"/>
                      </a:lnTo>
                      <a:lnTo>
                        <a:pt x="211" y="4"/>
                      </a:lnTo>
                      <a:lnTo>
                        <a:pt x="210" y="4"/>
                      </a:lnTo>
                      <a:lnTo>
                        <a:pt x="210" y="6"/>
                      </a:lnTo>
                      <a:lnTo>
                        <a:pt x="208" y="8"/>
                      </a:lnTo>
                      <a:lnTo>
                        <a:pt x="207" y="8"/>
                      </a:lnTo>
                      <a:lnTo>
                        <a:pt x="205" y="8"/>
                      </a:lnTo>
                      <a:lnTo>
                        <a:pt x="201" y="8"/>
                      </a:lnTo>
                      <a:lnTo>
                        <a:pt x="197" y="5"/>
                      </a:lnTo>
                      <a:lnTo>
                        <a:pt x="191" y="3"/>
                      </a:lnTo>
                      <a:lnTo>
                        <a:pt x="184" y="1"/>
                      </a:lnTo>
                      <a:lnTo>
                        <a:pt x="175" y="0"/>
                      </a:lnTo>
                      <a:lnTo>
                        <a:pt x="165" y="1"/>
                      </a:lnTo>
                      <a:lnTo>
                        <a:pt x="156" y="6"/>
                      </a:lnTo>
                      <a:lnTo>
                        <a:pt x="149" y="12"/>
                      </a:lnTo>
                      <a:lnTo>
                        <a:pt x="144" y="20"/>
                      </a:lnTo>
                      <a:lnTo>
                        <a:pt x="140" y="29"/>
                      </a:lnTo>
                      <a:lnTo>
                        <a:pt x="139" y="38"/>
                      </a:lnTo>
                      <a:lnTo>
                        <a:pt x="140" y="47"/>
                      </a:lnTo>
                      <a:lnTo>
                        <a:pt x="143" y="55"/>
                      </a:lnTo>
                      <a:lnTo>
                        <a:pt x="147" y="61"/>
                      </a:lnTo>
                      <a:lnTo>
                        <a:pt x="154" y="66"/>
                      </a:lnTo>
                      <a:lnTo>
                        <a:pt x="162" y="70"/>
                      </a:lnTo>
                      <a:lnTo>
                        <a:pt x="188" y="78"/>
                      </a:lnTo>
                      <a:lnTo>
                        <a:pt x="195" y="81"/>
                      </a:lnTo>
                      <a:lnTo>
                        <a:pt x="202" y="84"/>
                      </a:lnTo>
                      <a:lnTo>
                        <a:pt x="207" y="88"/>
                      </a:lnTo>
                      <a:lnTo>
                        <a:pt x="210" y="93"/>
                      </a:lnTo>
                      <a:lnTo>
                        <a:pt x="211" y="100"/>
                      </a:lnTo>
                      <a:lnTo>
                        <a:pt x="210" y="107"/>
                      </a:lnTo>
                      <a:lnTo>
                        <a:pt x="206" y="114"/>
                      </a:lnTo>
                      <a:lnTo>
                        <a:pt x="200" y="120"/>
                      </a:lnTo>
                      <a:lnTo>
                        <a:pt x="192" y="124"/>
                      </a:lnTo>
                      <a:lnTo>
                        <a:pt x="183" y="125"/>
                      </a:lnTo>
                      <a:lnTo>
                        <a:pt x="174" y="124"/>
                      </a:lnTo>
                      <a:lnTo>
                        <a:pt x="165" y="121"/>
                      </a:lnTo>
                      <a:lnTo>
                        <a:pt x="158" y="117"/>
                      </a:lnTo>
                      <a:lnTo>
                        <a:pt x="153" y="112"/>
                      </a:lnTo>
                      <a:lnTo>
                        <a:pt x="149" y="106"/>
                      </a:lnTo>
                      <a:lnTo>
                        <a:pt x="146" y="99"/>
                      </a:lnTo>
                      <a:lnTo>
                        <a:pt x="144" y="93"/>
                      </a:lnTo>
                      <a:lnTo>
                        <a:pt x="142" y="91"/>
                      </a:lnTo>
                      <a:lnTo>
                        <a:pt x="141" y="89"/>
                      </a:lnTo>
                      <a:lnTo>
                        <a:pt x="139" y="88"/>
                      </a:lnTo>
                      <a:lnTo>
                        <a:pt x="137" y="88"/>
                      </a:lnTo>
                      <a:lnTo>
                        <a:pt x="136" y="89"/>
                      </a:lnTo>
                      <a:lnTo>
                        <a:pt x="135" y="91"/>
                      </a:lnTo>
                      <a:lnTo>
                        <a:pt x="135" y="93"/>
                      </a:lnTo>
                      <a:lnTo>
                        <a:pt x="136" y="100"/>
                      </a:lnTo>
                      <a:lnTo>
                        <a:pt x="137" y="107"/>
                      </a:lnTo>
                      <a:lnTo>
                        <a:pt x="138" y="112"/>
                      </a:lnTo>
                      <a:lnTo>
                        <a:pt x="138" y="113"/>
                      </a:lnTo>
                      <a:lnTo>
                        <a:pt x="137" y="115"/>
                      </a:lnTo>
                      <a:lnTo>
                        <a:pt x="136" y="116"/>
                      </a:lnTo>
                      <a:lnTo>
                        <a:pt x="135" y="117"/>
                      </a:lnTo>
                      <a:lnTo>
                        <a:pt x="133" y="117"/>
                      </a:lnTo>
                      <a:lnTo>
                        <a:pt x="127" y="117"/>
                      </a:lnTo>
                      <a:lnTo>
                        <a:pt x="122" y="115"/>
                      </a:lnTo>
                      <a:lnTo>
                        <a:pt x="118" y="110"/>
                      </a:lnTo>
                      <a:lnTo>
                        <a:pt x="111" y="100"/>
                      </a:lnTo>
                      <a:lnTo>
                        <a:pt x="103" y="90"/>
                      </a:lnTo>
                      <a:lnTo>
                        <a:pt x="100" y="85"/>
                      </a:lnTo>
                      <a:lnTo>
                        <a:pt x="96" y="80"/>
                      </a:lnTo>
                      <a:lnTo>
                        <a:pt x="91" y="76"/>
                      </a:lnTo>
                      <a:lnTo>
                        <a:pt x="86" y="72"/>
                      </a:lnTo>
                      <a:lnTo>
                        <a:pt x="84" y="71"/>
                      </a:lnTo>
                      <a:lnTo>
                        <a:pt x="83" y="70"/>
                      </a:lnTo>
                      <a:lnTo>
                        <a:pt x="83" y="69"/>
                      </a:lnTo>
                      <a:lnTo>
                        <a:pt x="84" y="69"/>
                      </a:lnTo>
                      <a:lnTo>
                        <a:pt x="85" y="69"/>
                      </a:lnTo>
                      <a:lnTo>
                        <a:pt x="91" y="67"/>
                      </a:lnTo>
                      <a:lnTo>
                        <a:pt x="97" y="64"/>
                      </a:lnTo>
                      <a:lnTo>
                        <a:pt x="102" y="60"/>
                      </a:lnTo>
                      <a:lnTo>
                        <a:pt x="106" y="55"/>
                      </a:lnTo>
                      <a:lnTo>
                        <a:pt x="108" y="47"/>
                      </a:lnTo>
                      <a:lnTo>
                        <a:pt x="109" y="38"/>
                      </a:lnTo>
                      <a:lnTo>
                        <a:pt x="108" y="29"/>
                      </a:lnTo>
                      <a:lnTo>
                        <a:pt x="103" y="20"/>
                      </a:lnTo>
                      <a:lnTo>
                        <a:pt x="96" y="14"/>
                      </a:lnTo>
                      <a:lnTo>
                        <a:pt x="88" y="9"/>
                      </a:lnTo>
                      <a:lnTo>
                        <a:pt x="79" y="6"/>
                      </a:lnTo>
                      <a:lnTo>
                        <a:pt x="69" y="4"/>
                      </a:lnTo>
                      <a:lnTo>
                        <a:pt x="48" y="4"/>
                      </a:lnTo>
                      <a:lnTo>
                        <a:pt x="38" y="5"/>
                      </a:lnTo>
                      <a:lnTo>
                        <a:pt x="25" y="5"/>
                      </a:lnTo>
                      <a:lnTo>
                        <a:pt x="18" y="4"/>
                      </a:lnTo>
                      <a:lnTo>
                        <a:pt x="5" y="4"/>
                      </a:lnTo>
                      <a:lnTo>
                        <a:pt x="3" y="5"/>
                      </a:lnTo>
                      <a:lnTo>
                        <a:pt x="1" y="6"/>
                      </a:lnTo>
                      <a:lnTo>
                        <a:pt x="1" y="7"/>
                      </a:lnTo>
                      <a:lnTo>
                        <a:pt x="0" y="8"/>
                      </a:lnTo>
                      <a:lnTo>
                        <a:pt x="1" y="11"/>
                      </a:lnTo>
                      <a:lnTo>
                        <a:pt x="4" y="13"/>
                      </a:lnTo>
                      <a:lnTo>
                        <a:pt x="11" y="13"/>
                      </a:lnTo>
                      <a:lnTo>
                        <a:pt x="16" y="14"/>
                      </a:lnTo>
                      <a:lnTo>
                        <a:pt x="20" y="16"/>
                      </a:lnTo>
                      <a:lnTo>
                        <a:pt x="22" y="20"/>
                      </a:lnTo>
                      <a:lnTo>
                        <a:pt x="23" y="26"/>
                      </a:lnTo>
                      <a:lnTo>
                        <a:pt x="23" y="103"/>
                      </a:lnTo>
                      <a:lnTo>
                        <a:pt x="22" y="111"/>
                      </a:lnTo>
                      <a:lnTo>
                        <a:pt x="21" y="116"/>
                      </a:lnTo>
                      <a:lnTo>
                        <a:pt x="18" y="119"/>
                      </a:lnTo>
                      <a:lnTo>
                        <a:pt x="14" y="121"/>
                      </a:lnTo>
                      <a:lnTo>
                        <a:pt x="9" y="122"/>
                      </a:lnTo>
                      <a:lnTo>
                        <a:pt x="7" y="122"/>
                      </a:lnTo>
                      <a:lnTo>
                        <a:pt x="4" y="123"/>
                      </a:lnTo>
                      <a:lnTo>
                        <a:pt x="2" y="124"/>
                      </a:lnTo>
                      <a:lnTo>
                        <a:pt x="1" y="125"/>
                      </a:lnTo>
                      <a:lnTo>
                        <a:pt x="1" y="126"/>
                      </a:lnTo>
                      <a:lnTo>
                        <a:pt x="0" y="128"/>
                      </a:lnTo>
                      <a:lnTo>
                        <a:pt x="1" y="129"/>
                      </a:lnTo>
                      <a:lnTo>
                        <a:pt x="1" y="130"/>
                      </a:lnTo>
                      <a:lnTo>
                        <a:pt x="3" y="131"/>
                      </a:lnTo>
                      <a:lnTo>
                        <a:pt x="5" y="132"/>
                      </a:lnTo>
                      <a:lnTo>
                        <a:pt x="12" y="132"/>
                      </a:lnTo>
                      <a:lnTo>
                        <a:pt x="18" y="131"/>
                      </a:lnTo>
                      <a:lnTo>
                        <a:pt x="25" y="130"/>
                      </a:lnTo>
                      <a:lnTo>
                        <a:pt x="39" y="130"/>
                      </a:lnTo>
                      <a:lnTo>
                        <a:pt x="47" y="131"/>
                      </a:lnTo>
                      <a:lnTo>
                        <a:pt x="54" y="132"/>
                      </a:lnTo>
                      <a:lnTo>
                        <a:pt x="58" y="132"/>
                      </a:lnTo>
                      <a:lnTo>
                        <a:pt x="62" y="130"/>
                      </a:lnTo>
                      <a:lnTo>
                        <a:pt x="62" y="129"/>
                      </a:lnTo>
                      <a:lnTo>
                        <a:pt x="63" y="127"/>
                      </a:lnTo>
                      <a:lnTo>
                        <a:pt x="63" y="125"/>
                      </a:lnTo>
                      <a:lnTo>
                        <a:pt x="62" y="125"/>
                      </a:lnTo>
                      <a:lnTo>
                        <a:pt x="60" y="124"/>
                      </a:lnTo>
                      <a:lnTo>
                        <a:pt x="59" y="124"/>
                      </a:lnTo>
                      <a:lnTo>
                        <a:pt x="56" y="123"/>
                      </a:lnTo>
                      <a:lnTo>
                        <a:pt x="50" y="121"/>
                      </a:lnTo>
                      <a:lnTo>
                        <a:pt x="46" y="118"/>
                      </a:lnTo>
                      <a:lnTo>
                        <a:pt x="44" y="112"/>
                      </a:lnTo>
                      <a:lnTo>
                        <a:pt x="43" y="103"/>
                      </a:lnTo>
                      <a:lnTo>
                        <a:pt x="43" y="75"/>
                      </a:lnTo>
                      <a:lnTo>
                        <a:pt x="45" y="74"/>
                      </a:lnTo>
                      <a:lnTo>
                        <a:pt x="48" y="72"/>
                      </a:lnTo>
                      <a:lnTo>
                        <a:pt x="56" y="72"/>
                      </a:lnTo>
                      <a:lnTo>
                        <a:pt x="60" y="74"/>
                      </a:lnTo>
                      <a:lnTo>
                        <a:pt x="65" y="76"/>
                      </a:lnTo>
                      <a:lnTo>
                        <a:pt x="70" y="79"/>
                      </a:lnTo>
                      <a:lnTo>
                        <a:pt x="73" y="84"/>
                      </a:lnTo>
                      <a:close/>
                    </a:path>
                  </a:pathLst>
                </a:custGeom>
                <a:grpFill/>
                <a:ln w="0">
                  <a:noFill/>
                  <a:prstDash val="solid"/>
                  <a:round/>
                  <a:headEnd/>
                  <a:tailEnd/>
                </a:ln>
              </p:spPr>
              <p:txBody>
                <a:bodyPr/>
                <a:lstStyle/>
                <a:p>
                  <a:pPr>
                    <a:defRPr/>
                  </a:pPr>
                  <a:endParaRPr lang="en-GB"/>
                </a:p>
              </p:txBody>
            </p:sp>
          </p:grpSp>
          <p:cxnSp>
            <p:nvCxnSpPr>
              <p:cNvPr id="418830" name="Straight Connector 28"/>
              <p:cNvCxnSpPr>
                <a:cxnSpLocks noChangeShapeType="1"/>
              </p:cNvCxnSpPr>
              <p:nvPr/>
            </p:nvCxnSpPr>
            <p:spPr bwMode="auto">
              <a:xfrm>
                <a:off x="5742875" y="5151863"/>
                <a:ext cx="2750634" cy="1588"/>
              </a:xfrm>
              <a:prstGeom prst="line">
                <a:avLst/>
              </a:prstGeom>
              <a:noFill/>
              <a:ln w="19050" algn="ctr">
                <a:solidFill>
                  <a:schemeClr val="bg1"/>
                </a:solidFill>
                <a:round/>
                <a:headEnd/>
                <a:tailEnd/>
              </a:ln>
            </p:spPr>
          </p:cxnSp>
          <p:cxnSp>
            <p:nvCxnSpPr>
              <p:cNvPr id="418831" name="Straight Connector 29"/>
              <p:cNvCxnSpPr>
                <a:cxnSpLocks noChangeShapeType="1"/>
              </p:cNvCxnSpPr>
              <p:nvPr/>
            </p:nvCxnSpPr>
            <p:spPr bwMode="auto">
              <a:xfrm>
                <a:off x="5742875" y="5609063"/>
                <a:ext cx="2750634" cy="1588"/>
              </a:xfrm>
              <a:prstGeom prst="line">
                <a:avLst/>
              </a:prstGeom>
              <a:noFill/>
              <a:ln w="19050" algn="ctr">
                <a:solidFill>
                  <a:schemeClr val="bg1"/>
                </a:solidFill>
                <a:round/>
                <a:headEnd/>
                <a:tailEnd/>
              </a:ln>
            </p:spPr>
          </p:cxnSp>
        </p:grpSp>
      </p:grpSp>
      <p:pic>
        <p:nvPicPr>
          <p:cNvPr id="537602" name="Picture 2"/>
          <p:cNvPicPr>
            <a:picLocks noChangeAspect="1" noChangeArrowheads="1"/>
          </p:cNvPicPr>
          <p:nvPr/>
        </p:nvPicPr>
        <p:blipFill>
          <a:blip r:embed="rId6"/>
          <a:srcRect/>
          <a:stretch>
            <a:fillRect/>
          </a:stretch>
        </p:blipFill>
        <p:spPr bwMode="auto">
          <a:xfrm>
            <a:off x="7180263" y="5662613"/>
            <a:ext cx="1171575" cy="8477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90"/>
                                          </p:val>
                                        </p:tav>
                                        <p:tav tm="100000">
                                          <p:val>
                                            <p:fltVal val="0"/>
                                          </p:val>
                                        </p:tav>
                                      </p:tavLst>
                                    </p:anim>
                                    <p:animEffect transition="in" filter="fade">
                                      <p:cBhvr>
                                        <p:cTn id="17" dur="500"/>
                                        <p:tgtEl>
                                          <p:spTgt spid="3"/>
                                        </p:tgtEl>
                                      </p:cBhvr>
                                    </p:animEffect>
                                  </p:childTnLst>
                                </p:cTn>
                              </p:par>
                            </p:childTnLst>
                          </p:cTn>
                        </p:par>
                        <p:par>
                          <p:cTn id="18" fill="hold">
                            <p:stCondLst>
                              <p:cond delay="1000"/>
                            </p:stCondLst>
                            <p:childTnLst>
                              <p:par>
                                <p:cTn id="19" presetID="12" presetClass="entr" presetSubtype="1"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slide(fromTop)">
                                      <p:cBhvr>
                                        <p:cTn id="21" dur="1000"/>
                                        <p:tgtEl>
                                          <p:spTgt spid="35"/>
                                        </p:tgtEl>
                                      </p:cBhvr>
                                    </p:animEffect>
                                  </p:childTnLst>
                                </p:cTn>
                              </p:par>
                            </p:childTnLst>
                          </p:cTn>
                        </p:par>
                        <p:par>
                          <p:cTn id="22" fill="hold">
                            <p:stCondLst>
                              <p:cond delay="2000"/>
                            </p:stCondLst>
                            <p:childTnLst>
                              <p:par>
                                <p:cTn id="23" presetID="4" presetClass="entr" presetSubtype="32" fill="hold" nodeType="afterEffect">
                                  <p:stCondLst>
                                    <p:cond delay="0"/>
                                  </p:stCondLst>
                                  <p:childTnLst>
                                    <p:set>
                                      <p:cBhvr>
                                        <p:cTn id="24" dur="1" fill="hold">
                                          <p:stCondLst>
                                            <p:cond delay="0"/>
                                          </p:stCondLst>
                                        </p:cTn>
                                        <p:tgtEl>
                                          <p:spTgt spid="537602"/>
                                        </p:tgtEl>
                                        <p:attrNameLst>
                                          <p:attrName>style.visibility</p:attrName>
                                        </p:attrNameLst>
                                      </p:cBhvr>
                                      <p:to>
                                        <p:strVal val="visible"/>
                                      </p:to>
                                    </p:set>
                                    <p:animEffect transition="in" filter="box(out)">
                                      <p:cBhvr>
                                        <p:cTn id="25" dur="1000"/>
                                        <p:tgtEl>
                                          <p:spTgt spid="537602"/>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ox(out)">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1255713" y="1492250"/>
            <a:ext cx="1554162" cy="3001963"/>
          </a:xfrm>
          <a:prstGeom prst="rect">
            <a:avLst/>
          </a:prstGeom>
          <a:gradFill rotWithShape="1">
            <a:gsLst>
              <a:gs pos="0">
                <a:schemeClr val="bg2"/>
              </a:gs>
              <a:gs pos="100000">
                <a:schemeClr val="bg2">
                  <a:gamma/>
                  <a:shade val="46275"/>
                  <a:invGamma/>
                </a:schemeClr>
              </a:gs>
            </a:gsLst>
            <a:lin ang="5400000" scaled="1"/>
          </a:gradFill>
          <a:ln w="9525" algn="ctr">
            <a:noFill/>
            <a:round/>
            <a:headEnd/>
            <a:tailEnd/>
          </a:ln>
        </p:spPr>
        <p:txBody>
          <a:bodyPr/>
          <a:lstStyle/>
          <a:p>
            <a:pPr algn="ctr" eaLnBrk="0" hangingPunct="0">
              <a:defRPr/>
            </a:pPr>
            <a:endParaRPr lang="en-US" sz="1600">
              <a:cs typeface="+mn-cs"/>
            </a:endParaRPr>
          </a:p>
        </p:txBody>
      </p:sp>
      <p:sp>
        <p:nvSpPr>
          <p:cNvPr id="38" name="Rectangle 13"/>
          <p:cNvSpPr>
            <a:spLocks noChangeArrowheads="1"/>
          </p:cNvSpPr>
          <p:nvPr/>
        </p:nvSpPr>
        <p:spPr bwMode="auto">
          <a:xfrm>
            <a:off x="2962275" y="1492250"/>
            <a:ext cx="1554163" cy="3001963"/>
          </a:xfrm>
          <a:prstGeom prst="rect">
            <a:avLst/>
          </a:prstGeom>
          <a:gradFill rotWithShape="1">
            <a:gsLst>
              <a:gs pos="0">
                <a:schemeClr val="bg2"/>
              </a:gs>
              <a:gs pos="100000">
                <a:schemeClr val="bg2">
                  <a:gamma/>
                  <a:shade val="46275"/>
                  <a:invGamma/>
                </a:schemeClr>
              </a:gs>
            </a:gsLst>
            <a:lin ang="5400000" scaled="1"/>
          </a:gradFill>
          <a:ln w="9525" algn="ctr">
            <a:noFill/>
            <a:round/>
            <a:headEnd/>
            <a:tailEnd/>
          </a:ln>
        </p:spPr>
        <p:txBody>
          <a:bodyPr/>
          <a:lstStyle/>
          <a:p>
            <a:pPr algn="ctr" eaLnBrk="0" hangingPunct="0">
              <a:defRPr/>
            </a:pPr>
            <a:endParaRPr lang="en-US" sz="1600">
              <a:cs typeface="+mn-cs"/>
            </a:endParaRPr>
          </a:p>
        </p:txBody>
      </p:sp>
      <p:grpSp>
        <p:nvGrpSpPr>
          <p:cNvPr id="456707" name="Group 45"/>
          <p:cNvGrpSpPr>
            <a:grpSpLocks/>
          </p:cNvGrpSpPr>
          <p:nvPr/>
        </p:nvGrpSpPr>
        <p:grpSpPr bwMode="auto">
          <a:xfrm>
            <a:off x="2236788" y="2541588"/>
            <a:ext cx="1450975" cy="569912"/>
            <a:chOff x="4367213" y="5340881"/>
            <a:chExt cx="1451870" cy="569912"/>
          </a:xfrm>
        </p:grpSpPr>
        <p:grpSp>
          <p:nvGrpSpPr>
            <p:cNvPr id="457059" name="Group 285"/>
            <p:cNvGrpSpPr>
              <a:grpSpLocks/>
            </p:cNvGrpSpPr>
            <p:nvPr/>
          </p:nvGrpSpPr>
          <p:grpSpPr bwMode="auto">
            <a:xfrm rot="10800000">
              <a:off x="4518921" y="5340881"/>
              <a:ext cx="1300162" cy="569912"/>
              <a:chOff x="-1314" y="2262"/>
              <a:chExt cx="2889" cy="1536"/>
            </a:xfrm>
          </p:grpSpPr>
          <p:sp>
            <p:nvSpPr>
              <p:cNvPr id="42" name="AutoShape 286"/>
              <p:cNvSpPr>
                <a:spLocks noChangeArrowheads="1"/>
              </p:cNvSpPr>
              <p:nvPr/>
            </p:nvSpPr>
            <p:spPr bwMode="auto">
              <a:xfrm>
                <a:off x="-1296" y="2262"/>
                <a:ext cx="2884" cy="1536"/>
              </a:xfrm>
              <a:prstGeom prst="rightArrow">
                <a:avLst>
                  <a:gd name="adj1" fmla="val 62194"/>
                  <a:gd name="adj2" fmla="val 58960"/>
                </a:avLst>
              </a:prstGeom>
              <a:gradFill rotWithShape="1">
                <a:gsLst>
                  <a:gs pos="0">
                    <a:schemeClr val="folHlink">
                      <a:gamma/>
                      <a:tint val="70196"/>
                      <a:invGamma/>
                      <a:alpha val="0"/>
                    </a:schemeClr>
                  </a:gs>
                  <a:gs pos="100000">
                    <a:schemeClr val="folHlink"/>
                  </a:gs>
                </a:gsLst>
                <a:lin ang="0" scaled="1"/>
              </a:gradFill>
              <a:ln w="12700" algn="ctr">
                <a:noFill/>
                <a:miter lim="800000"/>
                <a:headEnd/>
                <a:tailEnd/>
              </a:ln>
              <a:effectLst/>
            </p:spPr>
            <p:txBody>
              <a:bodyPr wrap="none" anchor="ctr"/>
              <a:lstStyle/>
              <a:p>
                <a:pPr algn="ctr">
                  <a:defRPr/>
                </a:pPr>
                <a:endParaRPr lang="en-US">
                  <a:cs typeface="+mn-cs"/>
                </a:endParaRPr>
              </a:p>
            </p:txBody>
          </p:sp>
          <p:sp>
            <p:nvSpPr>
              <p:cNvPr id="457062" name="AutoShape 287"/>
              <p:cNvSpPr>
                <a:spLocks noChangeArrowheads="1"/>
              </p:cNvSpPr>
              <p:nvPr/>
            </p:nvSpPr>
            <p:spPr bwMode="auto">
              <a:xfrm rot="5400000">
                <a:off x="497" y="2653"/>
                <a:ext cx="1285" cy="758"/>
              </a:xfrm>
              <a:prstGeom prst="triangle">
                <a:avLst>
                  <a:gd name="adj" fmla="val 50000"/>
                </a:avLst>
              </a:prstGeom>
              <a:gradFill rotWithShape="1">
                <a:gsLst>
                  <a:gs pos="0">
                    <a:schemeClr val="bg1"/>
                  </a:gs>
                  <a:gs pos="100000">
                    <a:srgbClr val="FFFFFF">
                      <a:alpha val="0"/>
                    </a:srgbClr>
                  </a:gs>
                </a:gsLst>
                <a:lin ang="5400000" scaled="1"/>
              </a:gradFill>
              <a:ln w="12700" algn="ctr">
                <a:noFill/>
                <a:miter lim="800000"/>
                <a:headEnd/>
                <a:tailEnd/>
              </a:ln>
            </p:spPr>
            <p:txBody>
              <a:bodyPr rot="10800000" vert="eaVert" wrap="none" anchor="ctr"/>
              <a:lstStyle/>
              <a:p>
                <a:pPr algn="ctr"/>
                <a:endParaRPr lang="ru-RU"/>
              </a:p>
            </p:txBody>
          </p:sp>
        </p:grpSp>
        <p:sp>
          <p:nvSpPr>
            <p:cNvPr id="44" name="AutoShape 286"/>
            <p:cNvSpPr>
              <a:spLocks noChangeArrowheads="1"/>
            </p:cNvSpPr>
            <p:nvPr/>
          </p:nvSpPr>
          <p:spPr bwMode="auto">
            <a:xfrm>
              <a:off x="4367213" y="5340881"/>
              <a:ext cx="1145293" cy="569912"/>
            </a:xfrm>
            <a:prstGeom prst="rightArrow">
              <a:avLst>
                <a:gd name="adj1" fmla="val 62194"/>
                <a:gd name="adj2" fmla="val 58960"/>
              </a:avLst>
            </a:prstGeom>
            <a:gradFill rotWithShape="1">
              <a:gsLst>
                <a:gs pos="0">
                  <a:schemeClr val="folHlink">
                    <a:gamma/>
                    <a:tint val="70196"/>
                    <a:invGamma/>
                    <a:alpha val="0"/>
                  </a:schemeClr>
                </a:gs>
                <a:gs pos="100000">
                  <a:schemeClr val="folHlink"/>
                </a:gs>
              </a:gsLst>
              <a:lin ang="0" scaled="1"/>
            </a:gradFill>
            <a:ln w="12700" algn="ctr">
              <a:noFill/>
              <a:miter lim="800000"/>
              <a:headEnd/>
              <a:tailEnd/>
            </a:ln>
            <a:effectLst/>
          </p:spPr>
          <p:txBody>
            <a:bodyPr wrap="none" anchor="ctr"/>
            <a:lstStyle/>
            <a:p>
              <a:pPr algn="ctr">
                <a:defRPr/>
              </a:pPr>
              <a:endParaRPr lang="en-US">
                <a:cs typeface="+mn-cs"/>
              </a:endParaRPr>
            </a:p>
          </p:txBody>
        </p:sp>
      </p:grpSp>
      <p:sp>
        <p:nvSpPr>
          <p:cNvPr id="456708" name="Title 1"/>
          <p:cNvSpPr>
            <a:spLocks noGrp="1"/>
          </p:cNvSpPr>
          <p:nvPr>
            <p:ph type="title" idx="4294967295"/>
          </p:nvPr>
        </p:nvSpPr>
        <p:spPr/>
        <p:txBody>
          <a:bodyPr lIns="91440" tIns="45720" rIns="91440" bIns="45720" anchor="ctr"/>
          <a:lstStyle/>
          <a:p>
            <a:r>
              <a:rPr lang="en-US" sz="2400" smtClean="0"/>
              <a:t>Enterprise Vault (EV) –</a:t>
            </a:r>
            <a:r>
              <a:rPr lang="en-US" sz="3200" smtClean="0"/>
              <a:t> </a:t>
            </a:r>
            <a:br>
              <a:rPr lang="en-US" sz="3200" smtClean="0"/>
            </a:br>
            <a:r>
              <a:rPr lang="ru-RU" sz="2000" b="0" smtClean="0"/>
              <a:t>управление жизненным циклом данных</a:t>
            </a:r>
            <a:endParaRPr lang="en-US" sz="2000" b="0" smtClean="0"/>
          </a:p>
        </p:txBody>
      </p:sp>
      <p:sp>
        <p:nvSpPr>
          <p:cNvPr id="456709" name="Slide Number Placeholder 3"/>
          <p:cNvSpPr txBox="1">
            <a:spLocks noGrp="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algn="ctr" eaLnBrk="0" hangingPunct="0"/>
            <a:fld id="{94B2ED33-38CF-4BCC-8D94-119921AC37B2}" type="slidenum">
              <a:rPr lang="en-US" sz="1000" b="1">
                <a:solidFill>
                  <a:srgbClr val="333333"/>
                </a:solidFill>
              </a:rPr>
              <a:pPr algn="ctr" eaLnBrk="0" hangingPunct="0"/>
              <a:t>20</a:t>
            </a:fld>
            <a:endParaRPr lang="en-US" sz="1000" b="1">
              <a:solidFill>
                <a:srgbClr val="333333"/>
              </a:solidFill>
            </a:endParaRPr>
          </a:p>
        </p:txBody>
      </p:sp>
      <p:pic>
        <p:nvPicPr>
          <p:cNvPr id="456710" name="Picture 6" descr="New Bitmap Image"/>
          <p:cNvPicPr>
            <a:picLocks noChangeAspect="1" noChangeArrowheads="1"/>
          </p:cNvPicPr>
          <p:nvPr/>
        </p:nvPicPr>
        <p:blipFill>
          <a:blip r:embed="rId3"/>
          <a:srcRect/>
          <a:stretch>
            <a:fillRect/>
          </a:stretch>
        </p:blipFill>
        <p:spPr bwMode="auto">
          <a:xfrm>
            <a:off x="1547813" y="2233613"/>
            <a:ext cx="839787" cy="708025"/>
          </a:xfrm>
          <a:prstGeom prst="rect">
            <a:avLst/>
          </a:prstGeom>
          <a:noFill/>
          <a:ln w="9525">
            <a:noFill/>
            <a:miter lim="800000"/>
            <a:headEnd/>
            <a:tailEnd/>
          </a:ln>
        </p:spPr>
      </p:pic>
      <p:grpSp>
        <p:nvGrpSpPr>
          <p:cNvPr id="456711" name="Group 109"/>
          <p:cNvGrpSpPr>
            <a:grpSpLocks noChangeAspect="1"/>
          </p:cNvGrpSpPr>
          <p:nvPr/>
        </p:nvGrpSpPr>
        <p:grpSpPr bwMode="auto">
          <a:xfrm>
            <a:off x="1493838" y="2828925"/>
            <a:ext cx="996950" cy="1133475"/>
            <a:chOff x="2899" y="1630"/>
            <a:chExt cx="787" cy="893"/>
          </a:xfrm>
        </p:grpSpPr>
        <p:sp>
          <p:nvSpPr>
            <p:cNvPr id="457031" name="AutoShape 110"/>
            <p:cNvSpPr>
              <a:spLocks noChangeAspect="1" noChangeArrowheads="1" noTextEdit="1"/>
            </p:cNvSpPr>
            <p:nvPr/>
          </p:nvSpPr>
          <p:spPr bwMode="auto">
            <a:xfrm>
              <a:off x="2899" y="1630"/>
              <a:ext cx="787" cy="893"/>
            </a:xfrm>
            <a:prstGeom prst="rect">
              <a:avLst/>
            </a:prstGeom>
            <a:noFill/>
            <a:ln w="9525">
              <a:noFill/>
              <a:miter lim="800000"/>
              <a:headEnd/>
              <a:tailEnd/>
            </a:ln>
          </p:spPr>
          <p:txBody>
            <a:bodyPr/>
            <a:lstStyle/>
            <a:p>
              <a:endParaRPr lang="en-US"/>
            </a:p>
          </p:txBody>
        </p:sp>
        <p:sp>
          <p:nvSpPr>
            <p:cNvPr id="457032" name="Freeform 111"/>
            <p:cNvSpPr>
              <a:spLocks/>
            </p:cNvSpPr>
            <p:nvPr/>
          </p:nvSpPr>
          <p:spPr bwMode="auto">
            <a:xfrm>
              <a:off x="2906" y="1632"/>
              <a:ext cx="775" cy="884"/>
            </a:xfrm>
            <a:custGeom>
              <a:avLst/>
              <a:gdLst>
                <a:gd name="T0" fmla="*/ 2147483647 w 328"/>
                <a:gd name="T1" fmla="*/ 2147483647 h 374"/>
                <a:gd name="T2" fmla="*/ 2147483647 w 328"/>
                <a:gd name="T3" fmla="*/ 213507090 h 374"/>
                <a:gd name="T4" fmla="*/ 2147483647 w 328"/>
                <a:gd name="T5" fmla="*/ 213507090 h 374"/>
                <a:gd name="T6" fmla="*/ 2147483647 w 328"/>
                <a:gd name="T7" fmla="*/ 2147483647 h 374"/>
                <a:gd name="T8" fmla="*/ 2147483647 w 328"/>
                <a:gd name="T9" fmla="*/ 2147483647 h 374"/>
                <a:gd name="T10" fmla="*/ 2147483647 w 328"/>
                <a:gd name="T11" fmla="*/ 2147483647 h 374"/>
                <a:gd name="T12" fmla="*/ 2147483647 w 328"/>
                <a:gd name="T13" fmla="*/ 2147483647 h 374"/>
                <a:gd name="T14" fmla="*/ 2147483647 w 328"/>
                <a:gd name="T15" fmla="*/ 2147483647 h 374"/>
                <a:gd name="T16" fmla="*/ 2147483647 w 328"/>
                <a:gd name="T17" fmla="*/ 2147483647 h 374"/>
                <a:gd name="T18" fmla="*/ 2147483647 w 328"/>
                <a:gd name="T19" fmla="*/ 2147483647 h 374"/>
                <a:gd name="T20" fmla="*/ 2147483647 w 328"/>
                <a:gd name="T21" fmla="*/ 2147483647 h 374"/>
                <a:gd name="T22" fmla="*/ 2147483647 w 328"/>
                <a:gd name="T23" fmla="*/ 2147483647 h 374"/>
                <a:gd name="T24" fmla="*/ 711853794 w 328"/>
                <a:gd name="T25" fmla="*/ 2147483647 h 374"/>
                <a:gd name="T26" fmla="*/ 711853794 w 328"/>
                <a:gd name="T27" fmla="*/ 2147483647 h 374"/>
                <a:gd name="T28" fmla="*/ 0 w 328"/>
                <a:gd name="T29" fmla="*/ 2147483647 h 374"/>
                <a:gd name="T30" fmla="*/ 2147483647 w 328"/>
                <a:gd name="T31" fmla="*/ 2147483647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374"/>
                <a:gd name="T50" fmla="*/ 328 w 328"/>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374">
                  <a:moveTo>
                    <a:pt x="148" y="179"/>
                  </a:moveTo>
                  <a:cubicBezTo>
                    <a:pt x="148" y="3"/>
                    <a:pt x="148" y="3"/>
                    <a:pt x="148" y="3"/>
                  </a:cubicBezTo>
                  <a:cubicBezTo>
                    <a:pt x="148" y="3"/>
                    <a:pt x="155" y="0"/>
                    <a:pt x="160" y="3"/>
                  </a:cubicBezTo>
                  <a:cubicBezTo>
                    <a:pt x="328" y="99"/>
                    <a:pt x="328" y="99"/>
                    <a:pt x="328" y="99"/>
                  </a:cubicBezTo>
                  <a:cubicBezTo>
                    <a:pt x="328" y="268"/>
                    <a:pt x="328" y="268"/>
                    <a:pt x="328" y="268"/>
                  </a:cubicBezTo>
                  <a:cubicBezTo>
                    <a:pt x="328" y="269"/>
                    <a:pt x="328" y="276"/>
                    <a:pt x="322" y="279"/>
                  </a:cubicBezTo>
                  <a:cubicBezTo>
                    <a:pt x="322" y="279"/>
                    <a:pt x="322" y="292"/>
                    <a:pt x="314" y="297"/>
                  </a:cubicBezTo>
                  <a:cubicBezTo>
                    <a:pt x="187" y="370"/>
                    <a:pt x="187" y="370"/>
                    <a:pt x="187" y="370"/>
                  </a:cubicBezTo>
                  <a:cubicBezTo>
                    <a:pt x="187" y="370"/>
                    <a:pt x="187" y="370"/>
                    <a:pt x="187" y="370"/>
                  </a:cubicBezTo>
                  <a:cubicBezTo>
                    <a:pt x="187" y="370"/>
                    <a:pt x="181" y="374"/>
                    <a:pt x="173" y="374"/>
                  </a:cubicBezTo>
                  <a:cubicBezTo>
                    <a:pt x="169" y="374"/>
                    <a:pt x="164" y="373"/>
                    <a:pt x="159" y="371"/>
                  </a:cubicBezTo>
                  <a:cubicBezTo>
                    <a:pt x="159" y="371"/>
                    <a:pt x="159" y="371"/>
                    <a:pt x="159" y="371"/>
                  </a:cubicBezTo>
                  <a:cubicBezTo>
                    <a:pt x="10" y="284"/>
                    <a:pt x="10" y="284"/>
                    <a:pt x="10" y="284"/>
                  </a:cubicBezTo>
                  <a:cubicBezTo>
                    <a:pt x="10" y="284"/>
                    <a:pt x="10" y="284"/>
                    <a:pt x="10" y="284"/>
                  </a:cubicBezTo>
                  <a:cubicBezTo>
                    <a:pt x="0" y="279"/>
                    <a:pt x="0" y="265"/>
                    <a:pt x="0" y="265"/>
                  </a:cubicBezTo>
                  <a:lnTo>
                    <a:pt x="148" y="179"/>
                  </a:lnTo>
                  <a:close/>
                </a:path>
              </a:pathLst>
            </a:custGeom>
            <a:noFill/>
            <a:ln w="22225">
              <a:solidFill>
                <a:srgbClr val="333333"/>
              </a:solidFill>
              <a:round/>
              <a:headEnd/>
              <a:tailEnd/>
            </a:ln>
          </p:spPr>
          <p:txBody>
            <a:bodyPr/>
            <a:lstStyle/>
            <a:p>
              <a:pPr algn="ctr"/>
              <a:endParaRPr lang="ru-RU"/>
            </a:p>
          </p:txBody>
        </p:sp>
        <p:sp>
          <p:nvSpPr>
            <p:cNvPr id="457033" name="Freeform 112"/>
            <p:cNvSpPr>
              <a:spLocks/>
            </p:cNvSpPr>
            <p:nvPr/>
          </p:nvSpPr>
          <p:spPr bwMode="auto">
            <a:xfrm>
              <a:off x="3667" y="1866"/>
              <a:ext cx="14" cy="423"/>
            </a:xfrm>
            <a:custGeom>
              <a:avLst/>
              <a:gdLst>
                <a:gd name="T0" fmla="*/ 0 w 6"/>
                <a:gd name="T1" fmla="*/ 2147483647 h 179"/>
                <a:gd name="T2" fmla="*/ 0 w 6"/>
                <a:gd name="T3" fmla="*/ 263671435 h 179"/>
                <a:gd name="T4" fmla="*/ 324280068 w 6"/>
                <a:gd name="T5" fmla="*/ 0 h 179"/>
                <a:gd name="T6" fmla="*/ 324280068 w 6"/>
                <a:gd name="T7" fmla="*/ 2147483647 h 179"/>
                <a:gd name="T8" fmla="*/ 324280068 w 6"/>
                <a:gd name="T9" fmla="*/ 2147483647 h 179"/>
                <a:gd name="T10" fmla="*/ 0 w 6"/>
                <a:gd name="T11" fmla="*/ 2147483647 h 179"/>
                <a:gd name="T12" fmla="*/ 0 60000 65536"/>
                <a:gd name="T13" fmla="*/ 0 60000 65536"/>
                <a:gd name="T14" fmla="*/ 0 60000 65536"/>
                <a:gd name="T15" fmla="*/ 0 60000 65536"/>
                <a:gd name="T16" fmla="*/ 0 60000 65536"/>
                <a:gd name="T17" fmla="*/ 0 60000 65536"/>
                <a:gd name="T18" fmla="*/ 0 w 6"/>
                <a:gd name="T19" fmla="*/ 0 h 179"/>
                <a:gd name="T20" fmla="*/ 6 w 6"/>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6" h="179">
                  <a:moveTo>
                    <a:pt x="0" y="179"/>
                  </a:moveTo>
                  <a:cubicBezTo>
                    <a:pt x="0" y="4"/>
                    <a:pt x="0" y="4"/>
                    <a:pt x="0" y="4"/>
                  </a:cubicBezTo>
                  <a:cubicBezTo>
                    <a:pt x="6" y="0"/>
                    <a:pt x="6" y="0"/>
                    <a:pt x="6" y="0"/>
                  </a:cubicBezTo>
                  <a:cubicBezTo>
                    <a:pt x="6" y="168"/>
                    <a:pt x="6" y="168"/>
                    <a:pt x="6" y="168"/>
                  </a:cubicBezTo>
                  <a:cubicBezTo>
                    <a:pt x="6" y="169"/>
                    <a:pt x="6" y="169"/>
                    <a:pt x="6" y="169"/>
                  </a:cubicBezTo>
                  <a:cubicBezTo>
                    <a:pt x="6" y="169"/>
                    <a:pt x="6" y="176"/>
                    <a:pt x="0" y="179"/>
                  </a:cubicBezTo>
                  <a:close/>
                </a:path>
              </a:pathLst>
            </a:custGeom>
            <a:solidFill>
              <a:srgbClr val="666666"/>
            </a:solidFill>
            <a:ln w="9525">
              <a:noFill/>
              <a:round/>
              <a:headEnd/>
              <a:tailEnd/>
            </a:ln>
          </p:spPr>
          <p:txBody>
            <a:bodyPr/>
            <a:lstStyle/>
            <a:p>
              <a:pPr algn="ctr"/>
              <a:endParaRPr lang="ru-RU"/>
            </a:p>
          </p:txBody>
        </p:sp>
        <p:sp>
          <p:nvSpPr>
            <p:cNvPr id="457034" name="Freeform 113"/>
            <p:cNvSpPr>
              <a:spLocks/>
            </p:cNvSpPr>
            <p:nvPr/>
          </p:nvSpPr>
          <p:spPr bwMode="auto">
            <a:xfrm>
              <a:off x="2906" y="2256"/>
              <a:ext cx="761" cy="260"/>
            </a:xfrm>
            <a:custGeom>
              <a:avLst/>
              <a:gdLst>
                <a:gd name="T0" fmla="*/ 2147483647 w 322"/>
                <a:gd name="T1" fmla="*/ 2147483647 h 110"/>
                <a:gd name="T2" fmla="*/ 2147483647 w 322"/>
                <a:gd name="T3" fmla="*/ 2147483647 h 110"/>
                <a:gd name="T4" fmla="*/ 2147483647 w 322"/>
                <a:gd name="T5" fmla="*/ 975769027 h 110"/>
                <a:gd name="T6" fmla="*/ 2147483647 w 322"/>
                <a:gd name="T7" fmla="*/ 2147483647 h 110"/>
                <a:gd name="T8" fmla="*/ 2147483647 w 322"/>
                <a:gd name="T9" fmla="*/ 2147483647 h 110"/>
                <a:gd name="T10" fmla="*/ 2147483647 w 322"/>
                <a:gd name="T11" fmla="*/ 2147483647 h 110"/>
                <a:gd name="T12" fmla="*/ 2147483647 w 322"/>
                <a:gd name="T13" fmla="*/ 2147483647 h 110"/>
                <a:gd name="T14" fmla="*/ 2147483647 w 322"/>
                <a:gd name="T15" fmla="*/ 2147483647 h 110"/>
                <a:gd name="T16" fmla="*/ 2147483647 w 322"/>
                <a:gd name="T17" fmla="*/ 2147483647 h 110"/>
                <a:gd name="T18" fmla="*/ 714133171 w 322"/>
                <a:gd name="T19" fmla="*/ 1388395833 h 110"/>
                <a:gd name="T20" fmla="*/ 714133171 w 322"/>
                <a:gd name="T21" fmla="*/ 1388395833 h 110"/>
                <a:gd name="T22" fmla="*/ 0 w 322"/>
                <a:gd name="T23" fmla="*/ 0 h 110"/>
                <a:gd name="T24" fmla="*/ 2147483647 w 322"/>
                <a:gd name="T25" fmla="*/ 2147483647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110"/>
                <a:gd name="T41" fmla="*/ 322 w 322"/>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110">
                  <a:moveTo>
                    <a:pt x="164" y="95"/>
                  </a:moveTo>
                  <a:cubicBezTo>
                    <a:pt x="169" y="98"/>
                    <a:pt x="177" y="98"/>
                    <a:pt x="182" y="95"/>
                  </a:cubicBezTo>
                  <a:cubicBezTo>
                    <a:pt x="322" y="14"/>
                    <a:pt x="322" y="14"/>
                    <a:pt x="322" y="14"/>
                  </a:cubicBezTo>
                  <a:cubicBezTo>
                    <a:pt x="322" y="14"/>
                    <a:pt x="322" y="28"/>
                    <a:pt x="314" y="33"/>
                  </a:cubicBezTo>
                  <a:cubicBezTo>
                    <a:pt x="187" y="106"/>
                    <a:pt x="187" y="106"/>
                    <a:pt x="187" y="106"/>
                  </a:cubicBezTo>
                  <a:cubicBezTo>
                    <a:pt x="187" y="106"/>
                    <a:pt x="187" y="106"/>
                    <a:pt x="187" y="106"/>
                  </a:cubicBezTo>
                  <a:cubicBezTo>
                    <a:pt x="187" y="106"/>
                    <a:pt x="181" y="109"/>
                    <a:pt x="173" y="110"/>
                  </a:cubicBezTo>
                  <a:cubicBezTo>
                    <a:pt x="169" y="110"/>
                    <a:pt x="164" y="109"/>
                    <a:pt x="159" y="106"/>
                  </a:cubicBezTo>
                  <a:cubicBezTo>
                    <a:pt x="159" y="106"/>
                    <a:pt x="159" y="106"/>
                    <a:pt x="159" y="106"/>
                  </a:cubicBezTo>
                  <a:cubicBezTo>
                    <a:pt x="10" y="20"/>
                    <a:pt x="10" y="20"/>
                    <a:pt x="10" y="20"/>
                  </a:cubicBezTo>
                  <a:cubicBezTo>
                    <a:pt x="10" y="20"/>
                    <a:pt x="10" y="20"/>
                    <a:pt x="10" y="20"/>
                  </a:cubicBezTo>
                  <a:cubicBezTo>
                    <a:pt x="0" y="14"/>
                    <a:pt x="0" y="0"/>
                    <a:pt x="0" y="0"/>
                  </a:cubicBezTo>
                  <a:lnTo>
                    <a:pt x="164" y="95"/>
                  </a:lnTo>
                  <a:close/>
                </a:path>
              </a:pathLst>
            </a:custGeom>
            <a:solidFill>
              <a:srgbClr val="ADADAD"/>
            </a:solidFill>
            <a:ln w="9525">
              <a:noFill/>
              <a:round/>
              <a:headEnd/>
              <a:tailEnd/>
            </a:ln>
          </p:spPr>
          <p:txBody>
            <a:bodyPr/>
            <a:lstStyle/>
            <a:p>
              <a:pPr algn="ctr"/>
              <a:endParaRPr lang="ru-RU"/>
            </a:p>
          </p:txBody>
        </p:sp>
        <p:sp>
          <p:nvSpPr>
            <p:cNvPr id="457035" name="Freeform 114"/>
            <p:cNvSpPr>
              <a:spLocks/>
            </p:cNvSpPr>
            <p:nvPr/>
          </p:nvSpPr>
          <p:spPr bwMode="auto">
            <a:xfrm>
              <a:off x="2906" y="2053"/>
              <a:ext cx="761" cy="435"/>
            </a:xfrm>
            <a:custGeom>
              <a:avLst/>
              <a:gdLst>
                <a:gd name="T0" fmla="*/ 0 w 322"/>
                <a:gd name="T1" fmla="*/ 2147483647 h 184"/>
                <a:gd name="T2" fmla="*/ 2147483647 w 322"/>
                <a:gd name="T3" fmla="*/ 0 h 184"/>
                <a:gd name="T4" fmla="*/ 2147483647 w 322"/>
                <a:gd name="T5" fmla="*/ 2147483647 h 184"/>
                <a:gd name="T6" fmla="*/ 2147483647 w 322"/>
                <a:gd name="T7" fmla="*/ 2147483647 h 184"/>
                <a:gd name="T8" fmla="*/ 2147483647 w 322"/>
                <a:gd name="T9" fmla="*/ 2147483647 h 184"/>
                <a:gd name="T10" fmla="*/ 2147483647 w 322"/>
                <a:gd name="T11" fmla="*/ 2147483647 h 184"/>
                <a:gd name="T12" fmla="*/ 0 w 322"/>
                <a:gd name="T13" fmla="*/ 2147483647 h 184"/>
                <a:gd name="T14" fmla="*/ 0 60000 65536"/>
                <a:gd name="T15" fmla="*/ 0 60000 65536"/>
                <a:gd name="T16" fmla="*/ 0 60000 65536"/>
                <a:gd name="T17" fmla="*/ 0 60000 65536"/>
                <a:gd name="T18" fmla="*/ 0 60000 65536"/>
                <a:gd name="T19" fmla="*/ 0 60000 65536"/>
                <a:gd name="T20" fmla="*/ 0 60000 65536"/>
                <a:gd name="T21" fmla="*/ 0 w 322"/>
                <a:gd name="T22" fmla="*/ 0 h 184"/>
                <a:gd name="T23" fmla="*/ 322 w 322"/>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84">
                  <a:moveTo>
                    <a:pt x="0" y="86"/>
                  </a:moveTo>
                  <a:cubicBezTo>
                    <a:pt x="148" y="0"/>
                    <a:pt x="148" y="0"/>
                    <a:pt x="148" y="0"/>
                  </a:cubicBezTo>
                  <a:cubicBezTo>
                    <a:pt x="322" y="100"/>
                    <a:pt x="322" y="100"/>
                    <a:pt x="322" y="100"/>
                  </a:cubicBezTo>
                  <a:cubicBezTo>
                    <a:pt x="182" y="181"/>
                    <a:pt x="182" y="181"/>
                    <a:pt x="182" y="181"/>
                  </a:cubicBezTo>
                  <a:cubicBezTo>
                    <a:pt x="182" y="181"/>
                    <a:pt x="182" y="181"/>
                    <a:pt x="182" y="181"/>
                  </a:cubicBezTo>
                  <a:cubicBezTo>
                    <a:pt x="177" y="184"/>
                    <a:pt x="169" y="184"/>
                    <a:pt x="164" y="181"/>
                  </a:cubicBezTo>
                  <a:lnTo>
                    <a:pt x="0" y="86"/>
                  </a:lnTo>
                  <a:close/>
                </a:path>
              </a:pathLst>
            </a:custGeom>
            <a:solidFill>
              <a:srgbClr val="E3E3E3"/>
            </a:solidFill>
            <a:ln w="9525">
              <a:noFill/>
              <a:round/>
              <a:headEnd/>
              <a:tailEnd/>
            </a:ln>
          </p:spPr>
          <p:txBody>
            <a:bodyPr/>
            <a:lstStyle/>
            <a:p>
              <a:pPr algn="ctr"/>
              <a:endParaRPr lang="ru-RU"/>
            </a:p>
          </p:txBody>
        </p:sp>
        <p:sp>
          <p:nvSpPr>
            <p:cNvPr id="457036" name="Freeform 115"/>
            <p:cNvSpPr>
              <a:spLocks/>
            </p:cNvSpPr>
            <p:nvPr/>
          </p:nvSpPr>
          <p:spPr bwMode="auto">
            <a:xfrm>
              <a:off x="3053" y="2088"/>
              <a:ext cx="555" cy="322"/>
            </a:xfrm>
            <a:custGeom>
              <a:avLst/>
              <a:gdLst>
                <a:gd name="T0" fmla="*/ 2147483647 w 235"/>
                <a:gd name="T1" fmla="*/ 2147483647 h 136"/>
                <a:gd name="T2" fmla="*/ 2147483647 w 235"/>
                <a:gd name="T3" fmla="*/ 2147483647 h 136"/>
                <a:gd name="T4" fmla="*/ 2147483647 w 235"/>
                <a:gd name="T5" fmla="*/ 219543972 h 136"/>
                <a:gd name="T6" fmla="*/ 2147483647 w 235"/>
                <a:gd name="T7" fmla="*/ 219543972 h 136"/>
                <a:gd name="T8" fmla="*/ 344606637 w 235"/>
                <a:gd name="T9" fmla="*/ 2147483647 h 136"/>
                <a:gd name="T10" fmla="*/ 344606637 w 235"/>
                <a:gd name="T11" fmla="*/ 2147483647 h 136"/>
                <a:gd name="T12" fmla="*/ 2147483647 w 235"/>
                <a:gd name="T13" fmla="*/ 2147483647 h 136"/>
                <a:gd name="T14" fmla="*/ 2147483647 w 235"/>
                <a:gd name="T15" fmla="*/ 2147483647 h 136"/>
                <a:gd name="T16" fmla="*/ 2147483647 w 235"/>
                <a:gd name="T17" fmla="*/ 214748364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5"/>
                <a:gd name="T28" fmla="*/ 0 h 136"/>
                <a:gd name="T29" fmla="*/ 235 w 235"/>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5" h="136">
                  <a:moveTo>
                    <a:pt x="230" y="90"/>
                  </a:moveTo>
                  <a:cubicBezTo>
                    <a:pt x="235" y="87"/>
                    <a:pt x="235" y="82"/>
                    <a:pt x="230" y="79"/>
                  </a:cubicBezTo>
                  <a:cubicBezTo>
                    <a:pt x="98" y="3"/>
                    <a:pt x="98" y="3"/>
                    <a:pt x="98" y="3"/>
                  </a:cubicBezTo>
                  <a:cubicBezTo>
                    <a:pt x="93" y="0"/>
                    <a:pt x="85" y="0"/>
                    <a:pt x="80" y="3"/>
                  </a:cubicBezTo>
                  <a:cubicBezTo>
                    <a:pt x="5" y="46"/>
                    <a:pt x="5" y="46"/>
                    <a:pt x="5" y="46"/>
                  </a:cubicBezTo>
                  <a:cubicBezTo>
                    <a:pt x="0" y="48"/>
                    <a:pt x="0" y="53"/>
                    <a:pt x="5" y="56"/>
                  </a:cubicBezTo>
                  <a:cubicBezTo>
                    <a:pt x="138" y="133"/>
                    <a:pt x="138" y="133"/>
                    <a:pt x="138" y="133"/>
                  </a:cubicBezTo>
                  <a:cubicBezTo>
                    <a:pt x="143" y="136"/>
                    <a:pt x="151" y="136"/>
                    <a:pt x="156" y="133"/>
                  </a:cubicBezTo>
                  <a:lnTo>
                    <a:pt x="230" y="90"/>
                  </a:lnTo>
                  <a:close/>
                </a:path>
              </a:pathLst>
            </a:custGeom>
            <a:solidFill>
              <a:srgbClr val="666666"/>
            </a:solidFill>
            <a:ln w="9525">
              <a:noFill/>
              <a:round/>
              <a:headEnd/>
              <a:tailEnd/>
            </a:ln>
          </p:spPr>
          <p:txBody>
            <a:bodyPr/>
            <a:lstStyle/>
            <a:p>
              <a:pPr algn="ctr"/>
              <a:endParaRPr lang="ru-RU"/>
            </a:p>
          </p:txBody>
        </p:sp>
        <p:sp>
          <p:nvSpPr>
            <p:cNvPr id="457037" name="Freeform 116"/>
            <p:cNvSpPr>
              <a:spLocks/>
            </p:cNvSpPr>
            <p:nvPr/>
          </p:nvSpPr>
          <p:spPr bwMode="auto">
            <a:xfrm>
              <a:off x="3055" y="2088"/>
              <a:ext cx="553" cy="204"/>
            </a:xfrm>
            <a:custGeom>
              <a:avLst/>
              <a:gdLst>
                <a:gd name="T0" fmla="*/ 2147483647 w 234"/>
                <a:gd name="T1" fmla="*/ 2147483647 h 86"/>
                <a:gd name="T2" fmla="*/ 2147483647 w 234"/>
                <a:gd name="T3" fmla="*/ 373562238 h 86"/>
                <a:gd name="T4" fmla="*/ 2147483647 w 234"/>
                <a:gd name="T5" fmla="*/ 373562238 h 86"/>
                <a:gd name="T6" fmla="*/ 263923898 w 234"/>
                <a:gd name="T7" fmla="*/ 2147483647 h 86"/>
                <a:gd name="T8" fmla="*/ 62545607 w 234"/>
                <a:gd name="T9" fmla="*/ 2147483647 h 86"/>
                <a:gd name="T10" fmla="*/ 263923898 w 234"/>
                <a:gd name="T11" fmla="*/ 2147483647 h 86"/>
                <a:gd name="T12" fmla="*/ 2147483647 w 234"/>
                <a:gd name="T13" fmla="*/ 226223737 h 86"/>
                <a:gd name="T14" fmla="*/ 2147483647 w 234"/>
                <a:gd name="T15" fmla="*/ 226223737 h 86"/>
                <a:gd name="T16" fmla="*/ 2147483647 w 234"/>
                <a:gd name="T17" fmla="*/ 2147483647 h 86"/>
                <a:gd name="T18" fmla="*/ 2147483647 w 234"/>
                <a:gd name="T19" fmla="*/ 2147483647 h 86"/>
                <a:gd name="T20" fmla="*/ 2147483647 w 234"/>
                <a:gd name="T21" fmla="*/ 2147483647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4"/>
                <a:gd name="T34" fmla="*/ 0 h 86"/>
                <a:gd name="T35" fmla="*/ 234 w 234"/>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4" h="86">
                  <a:moveTo>
                    <a:pt x="229" y="81"/>
                  </a:moveTo>
                  <a:cubicBezTo>
                    <a:pt x="97" y="5"/>
                    <a:pt x="97" y="5"/>
                    <a:pt x="97" y="5"/>
                  </a:cubicBezTo>
                  <a:cubicBezTo>
                    <a:pt x="92" y="2"/>
                    <a:pt x="84" y="2"/>
                    <a:pt x="79" y="5"/>
                  </a:cubicBezTo>
                  <a:cubicBezTo>
                    <a:pt x="4" y="48"/>
                    <a:pt x="4" y="48"/>
                    <a:pt x="4" y="48"/>
                  </a:cubicBezTo>
                  <a:cubicBezTo>
                    <a:pt x="2" y="49"/>
                    <a:pt x="1" y="50"/>
                    <a:pt x="1" y="52"/>
                  </a:cubicBezTo>
                  <a:cubicBezTo>
                    <a:pt x="0" y="50"/>
                    <a:pt x="1" y="47"/>
                    <a:pt x="4" y="46"/>
                  </a:cubicBezTo>
                  <a:cubicBezTo>
                    <a:pt x="79" y="3"/>
                    <a:pt x="79" y="3"/>
                    <a:pt x="79" y="3"/>
                  </a:cubicBezTo>
                  <a:cubicBezTo>
                    <a:pt x="84" y="0"/>
                    <a:pt x="92" y="0"/>
                    <a:pt x="97" y="3"/>
                  </a:cubicBezTo>
                  <a:cubicBezTo>
                    <a:pt x="229" y="79"/>
                    <a:pt x="229" y="79"/>
                    <a:pt x="229" y="79"/>
                  </a:cubicBezTo>
                  <a:cubicBezTo>
                    <a:pt x="232" y="81"/>
                    <a:pt x="234" y="83"/>
                    <a:pt x="233" y="86"/>
                  </a:cubicBezTo>
                  <a:cubicBezTo>
                    <a:pt x="233" y="84"/>
                    <a:pt x="231" y="83"/>
                    <a:pt x="229" y="81"/>
                  </a:cubicBezTo>
                  <a:close/>
                </a:path>
              </a:pathLst>
            </a:custGeom>
            <a:solidFill>
              <a:srgbClr val="000000"/>
            </a:solidFill>
            <a:ln w="9525">
              <a:noFill/>
              <a:round/>
              <a:headEnd/>
              <a:tailEnd/>
            </a:ln>
          </p:spPr>
          <p:txBody>
            <a:bodyPr/>
            <a:lstStyle/>
            <a:p>
              <a:pPr algn="ctr"/>
              <a:endParaRPr lang="ru-RU"/>
            </a:p>
          </p:txBody>
        </p:sp>
        <p:sp>
          <p:nvSpPr>
            <p:cNvPr id="457038" name="Freeform 117"/>
            <p:cNvSpPr>
              <a:spLocks/>
            </p:cNvSpPr>
            <p:nvPr/>
          </p:nvSpPr>
          <p:spPr bwMode="auto">
            <a:xfrm>
              <a:off x="3256" y="1639"/>
              <a:ext cx="411" cy="650"/>
            </a:xfrm>
            <a:custGeom>
              <a:avLst/>
              <a:gdLst>
                <a:gd name="T0" fmla="*/ 0 w 411"/>
                <a:gd name="T1" fmla="*/ 0 h 650"/>
                <a:gd name="T2" fmla="*/ 411 w 411"/>
                <a:gd name="T3" fmla="*/ 237 h 650"/>
                <a:gd name="T4" fmla="*/ 411 w 411"/>
                <a:gd name="T5" fmla="*/ 650 h 650"/>
                <a:gd name="T6" fmla="*/ 0 w 411"/>
                <a:gd name="T7" fmla="*/ 414 h 650"/>
                <a:gd name="T8" fmla="*/ 0 w 411"/>
                <a:gd name="T9" fmla="*/ 0 h 650"/>
                <a:gd name="T10" fmla="*/ 0 60000 65536"/>
                <a:gd name="T11" fmla="*/ 0 60000 65536"/>
                <a:gd name="T12" fmla="*/ 0 60000 65536"/>
                <a:gd name="T13" fmla="*/ 0 60000 65536"/>
                <a:gd name="T14" fmla="*/ 0 60000 65536"/>
                <a:gd name="T15" fmla="*/ 0 w 411"/>
                <a:gd name="T16" fmla="*/ 0 h 650"/>
                <a:gd name="T17" fmla="*/ 411 w 411"/>
                <a:gd name="T18" fmla="*/ 650 h 650"/>
              </a:gdLst>
              <a:ahLst/>
              <a:cxnLst>
                <a:cxn ang="T10">
                  <a:pos x="T0" y="T1"/>
                </a:cxn>
                <a:cxn ang="T11">
                  <a:pos x="T2" y="T3"/>
                </a:cxn>
                <a:cxn ang="T12">
                  <a:pos x="T4" y="T5"/>
                </a:cxn>
                <a:cxn ang="T13">
                  <a:pos x="T6" y="T7"/>
                </a:cxn>
                <a:cxn ang="T14">
                  <a:pos x="T8" y="T9"/>
                </a:cxn>
              </a:cxnLst>
              <a:rect l="T15" t="T16" r="T17" b="T18"/>
              <a:pathLst>
                <a:path w="411" h="650">
                  <a:moveTo>
                    <a:pt x="0" y="0"/>
                  </a:moveTo>
                  <a:lnTo>
                    <a:pt x="411" y="237"/>
                  </a:lnTo>
                  <a:lnTo>
                    <a:pt x="411" y="650"/>
                  </a:lnTo>
                  <a:lnTo>
                    <a:pt x="0" y="414"/>
                  </a:lnTo>
                  <a:lnTo>
                    <a:pt x="0" y="0"/>
                  </a:lnTo>
                  <a:close/>
                </a:path>
              </a:pathLst>
            </a:custGeom>
            <a:solidFill>
              <a:srgbClr val="CCCCCC"/>
            </a:solidFill>
            <a:ln w="9525">
              <a:noFill/>
              <a:round/>
              <a:headEnd/>
              <a:tailEnd/>
            </a:ln>
          </p:spPr>
          <p:txBody>
            <a:bodyPr/>
            <a:lstStyle/>
            <a:p>
              <a:pPr algn="ctr"/>
              <a:endParaRPr lang="ru-RU"/>
            </a:p>
          </p:txBody>
        </p:sp>
        <p:sp>
          <p:nvSpPr>
            <p:cNvPr id="457039" name="Freeform 118"/>
            <p:cNvSpPr>
              <a:spLocks/>
            </p:cNvSpPr>
            <p:nvPr/>
          </p:nvSpPr>
          <p:spPr bwMode="auto">
            <a:xfrm>
              <a:off x="3284" y="1687"/>
              <a:ext cx="357" cy="560"/>
            </a:xfrm>
            <a:custGeom>
              <a:avLst/>
              <a:gdLst>
                <a:gd name="T0" fmla="*/ 0 w 357"/>
                <a:gd name="T1" fmla="*/ 0 h 560"/>
                <a:gd name="T2" fmla="*/ 357 w 357"/>
                <a:gd name="T3" fmla="*/ 205 h 560"/>
                <a:gd name="T4" fmla="*/ 357 w 357"/>
                <a:gd name="T5" fmla="*/ 560 h 560"/>
                <a:gd name="T6" fmla="*/ 0 w 357"/>
                <a:gd name="T7" fmla="*/ 354 h 560"/>
                <a:gd name="T8" fmla="*/ 0 w 357"/>
                <a:gd name="T9" fmla="*/ 0 h 560"/>
                <a:gd name="T10" fmla="*/ 0 60000 65536"/>
                <a:gd name="T11" fmla="*/ 0 60000 65536"/>
                <a:gd name="T12" fmla="*/ 0 60000 65536"/>
                <a:gd name="T13" fmla="*/ 0 60000 65536"/>
                <a:gd name="T14" fmla="*/ 0 60000 65536"/>
                <a:gd name="T15" fmla="*/ 0 w 357"/>
                <a:gd name="T16" fmla="*/ 0 h 560"/>
                <a:gd name="T17" fmla="*/ 357 w 357"/>
                <a:gd name="T18" fmla="*/ 560 h 560"/>
              </a:gdLst>
              <a:ahLst/>
              <a:cxnLst>
                <a:cxn ang="T10">
                  <a:pos x="T0" y="T1"/>
                </a:cxn>
                <a:cxn ang="T11">
                  <a:pos x="T2" y="T3"/>
                </a:cxn>
                <a:cxn ang="T12">
                  <a:pos x="T4" y="T5"/>
                </a:cxn>
                <a:cxn ang="T13">
                  <a:pos x="T6" y="T7"/>
                </a:cxn>
                <a:cxn ang="T14">
                  <a:pos x="T8" y="T9"/>
                </a:cxn>
              </a:cxnLst>
              <a:rect l="T15" t="T16" r="T17" b="T18"/>
              <a:pathLst>
                <a:path w="357" h="560">
                  <a:moveTo>
                    <a:pt x="0" y="0"/>
                  </a:moveTo>
                  <a:lnTo>
                    <a:pt x="357" y="205"/>
                  </a:lnTo>
                  <a:lnTo>
                    <a:pt x="357" y="560"/>
                  </a:lnTo>
                  <a:lnTo>
                    <a:pt x="0" y="354"/>
                  </a:lnTo>
                  <a:lnTo>
                    <a:pt x="0" y="0"/>
                  </a:lnTo>
                  <a:close/>
                </a:path>
              </a:pathLst>
            </a:custGeom>
            <a:solidFill>
              <a:srgbClr val="678BA8"/>
            </a:solidFill>
            <a:ln w="9525">
              <a:noFill/>
              <a:round/>
              <a:headEnd/>
              <a:tailEnd/>
            </a:ln>
          </p:spPr>
          <p:txBody>
            <a:bodyPr/>
            <a:lstStyle/>
            <a:p>
              <a:pPr algn="ctr"/>
              <a:endParaRPr lang="ru-RU"/>
            </a:p>
          </p:txBody>
        </p:sp>
        <p:sp>
          <p:nvSpPr>
            <p:cNvPr id="457040" name="Freeform 119"/>
            <p:cNvSpPr>
              <a:spLocks/>
            </p:cNvSpPr>
            <p:nvPr/>
          </p:nvSpPr>
          <p:spPr bwMode="auto">
            <a:xfrm>
              <a:off x="3284" y="1687"/>
              <a:ext cx="357" cy="560"/>
            </a:xfrm>
            <a:custGeom>
              <a:avLst/>
              <a:gdLst>
                <a:gd name="T0" fmla="*/ 5 w 357"/>
                <a:gd name="T1" fmla="*/ 2 h 560"/>
                <a:gd name="T2" fmla="*/ 5 w 357"/>
                <a:gd name="T3" fmla="*/ 349 h 560"/>
                <a:gd name="T4" fmla="*/ 357 w 357"/>
                <a:gd name="T5" fmla="*/ 553 h 560"/>
                <a:gd name="T6" fmla="*/ 357 w 357"/>
                <a:gd name="T7" fmla="*/ 560 h 560"/>
                <a:gd name="T8" fmla="*/ 0 w 357"/>
                <a:gd name="T9" fmla="*/ 354 h 560"/>
                <a:gd name="T10" fmla="*/ 0 w 357"/>
                <a:gd name="T11" fmla="*/ 0 h 560"/>
                <a:gd name="T12" fmla="*/ 5 w 357"/>
                <a:gd name="T13" fmla="*/ 2 h 560"/>
                <a:gd name="T14" fmla="*/ 0 60000 65536"/>
                <a:gd name="T15" fmla="*/ 0 60000 65536"/>
                <a:gd name="T16" fmla="*/ 0 60000 65536"/>
                <a:gd name="T17" fmla="*/ 0 60000 65536"/>
                <a:gd name="T18" fmla="*/ 0 60000 65536"/>
                <a:gd name="T19" fmla="*/ 0 60000 65536"/>
                <a:gd name="T20" fmla="*/ 0 60000 65536"/>
                <a:gd name="T21" fmla="*/ 0 w 357"/>
                <a:gd name="T22" fmla="*/ 0 h 560"/>
                <a:gd name="T23" fmla="*/ 357 w 357"/>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7" h="560">
                  <a:moveTo>
                    <a:pt x="5" y="2"/>
                  </a:moveTo>
                  <a:lnTo>
                    <a:pt x="5" y="349"/>
                  </a:lnTo>
                  <a:lnTo>
                    <a:pt x="357" y="553"/>
                  </a:lnTo>
                  <a:lnTo>
                    <a:pt x="357" y="560"/>
                  </a:lnTo>
                  <a:lnTo>
                    <a:pt x="0" y="354"/>
                  </a:lnTo>
                  <a:lnTo>
                    <a:pt x="0" y="0"/>
                  </a:lnTo>
                  <a:lnTo>
                    <a:pt x="5" y="2"/>
                  </a:lnTo>
                  <a:close/>
                </a:path>
              </a:pathLst>
            </a:custGeom>
            <a:solidFill>
              <a:srgbClr val="FFFFFF"/>
            </a:solidFill>
            <a:ln w="9525">
              <a:noFill/>
              <a:round/>
              <a:headEnd/>
              <a:tailEnd/>
            </a:ln>
          </p:spPr>
          <p:txBody>
            <a:bodyPr/>
            <a:lstStyle/>
            <a:p>
              <a:pPr algn="ctr"/>
              <a:endParaRPr lang="ru-RU"/>
            </a:p>
          </p:txBody>
        </p:sp>
        <p:sp>
          <p:nvSpPr>
            <p:cNvPr id="457041" name="Line 120"/>
            <p:cNvSpPr>
              <a:spLocks noChangeShapeType="1"/>
            </p:cNvSpPr>
            <p:nvPr/>
          </p:nvSpPr>
          <p:spPr bwMode="auto">
            <a:xfrm>
              <a:off x="2925" y="2284"/>
              <a:ext cx="125" cy="74"/>
            </a:xfrm>
            <a:prstGeom prst="line">
              <a:avLst/>
            </a:prstGeom>
            <a:noFill/>
            <a:ln w="11113" cap="rnd">
              <a:solidFill>
                <a:srgbClr val="000000"/>
              </a:solidFill>
              <a:round/>
              <a:headEnd/>
              <a:tailEnd/>
            </a:ln>
          </p:spPr>
          <p:txBody>
            <a:bodyPr/>
            <a:lstStyle/>
            <a:p>
              <a:endParaRPr lang="en-US"/>
            </a:p>
          </p:txBody>
        </p:sp>
        <p:sp>
          <p:nvSpPr>
            <p:cNvPr id="457042" name="Line 121"/>
            <p:cNvSpPr>
              <a:spLocks noChangeShapeType="1"/>
            </p:cNvSpPr>
            <p:nvPr/>
          </p:nvSpPr>
          <p:spPr bwMode="auto">
            <a:xfrm>
              <a:off x="3237" y="2114"/>
              <a:ext cx="326" cy="189"/>
            </a:xfrm>
            <a:prstGeom prst="line">
              <a:avLst/>
            </a:prstGeom>
            <a:noFill/>
            <a:ln w="7938" cap="rnd">
              <a:solidFill>
                <a:srgbClr val="000000"/>
              </a:solidFill>
              <a:miter lim="800000"/>
              <a:headEnd/>
              <a:tailEnd/>
            </a:ln>
          </p:spPr>
          <p:txBody>
            <a:bodyPr/>
            <a:lstStyle/>
            <a:p>
              <a:endParaRPr lang="en-US"/>
            </a:p>
          </p:txBody>
        </p:sp>
        <p:sp>
          <p:nvSpPr>
            <p:cNvPr id="457043" name="Line 122"/>
            <p:cNvSpPr>
              <a:spLocks noChangeShapeType="1"/>
            </p:cNvSpPr>
            <p:nvPr/>
          </p:nvSpPr>
          <p:spPr bwMode="auto">
            <a:xfrm>
              <a:off x="3202" y="2136"/>
              <a:ext cx="326" cy="189"/>
            </a:xfrm>
            <a:prstGeom prst="line">
              <a:avLst/>
            </a:prstGeom>
            <a:noFill/>
            <a:ln w="7938" cap="rnd">
              <a:solidFill>
                <a:srgbClr val="000000"/>
              </a:solidFill>
              <a:miter lim="800000"/>
              <a:headEnd/>
              <a:tailEnd/>
            </a:ln>
          </p:spPr>
          <p:txBody>
            <a:bodyPr/>
            <a:lstStyle/>
            <a:p>
              <a:endParaRPr lang="en-US"/>
            </a:p>
          </p:txBody>
        </p:sp>
        <p:sp>
          <p:nvSpPr>
            <p:cNvPr id="457044" name="Line 123"/>
            <p:cNvSpPr>
              <a:spLocks noChangeShapeType="1"/>
            </p:cNvSpPr>
            <p:nvPr/>
          </p:nvSpPr>
          <p:spPr bwMode="auto">
            <a:xfrm>
              <a:off x="3164" y="2157"/>
              <a:ext cx="326" cy="189"/>
            </a:xfrm>
            <a:prstGeom prst="line">
              <a:avLst/>
            </a:prstGeom>
            <a:noFill/>
            <a:ln w="7938" cap="rnd">
              <a:solidFill>
                <a:srgbClr val="000000"/>
              </a:solidFill>
              <a:miter lim="800000"/>
              <a:headEnd/>
              <a:tailEnd/>
            </a:ln>
          </p:spPr>
          <p:txBody>
            <a:bodyPr/>
            <a:lstStyle/>
            <a:p>
              <a:endParaRPr lang="en-US"/>
            </a:p>
          </p:txBody>
        </p:sp>
        <p:sp>
          <p:nvSpPr>
            <p:cNvPr id="457045" name="Line 124"/>
            <p:cNvSpPr>
              <a:spLocks noChangeShapeType="1"/>
            </p:cNvSpPr>
            <p:nvPr/>
          </p:nvSpPr>
          <p:spPr bwMode="auto">
            <a:xfrm>
              <a:off x="3126" y="2178"/>
              <a:ext cx="328" cy="189"/>
            </a:xfrm>
            <a:prstGeom prst="line">
              <a:avLst/>
            </a:prstGeom>
            <a:noFill/>
            <a:ln w="7938" cap="rnd">
              <a:solidFill>
                <a:srgbClr val="000000"/>
              </a:solidFill>
              <a:miter lim="800000"/>
              <a:headEnd/>
              <a:tailEnd/>
            </a:ln>
          </p:spPr>
          <p:txBody>
            <a:bodyPr/>
            <a:lstStyle/>
            <a:p>
              <a:endParaRPr lang="en-US"/>
            </a:p>
          </p:txBody>
        </p:sp>
        <p:sp>
          <p:nvSpPr>
            <p:cNvPr id="457046" name="Line 125"/>
            <p:cNvSpPr>
              <a:spLocks noChangeShapeType="1"/>
            </p:cNvSpPr>
            <p:nvPr/>
          </p:nvSpPr>
          <p:spPr bwMode="auto">
            <a:xfrm>
              <a:off x="3090" y="2199"/>
              <a:ext cx="327" cy="187"/>
            </a:xfrm>
            <a:prstGeom prst="line">
              <a:avLst/>
            </a:prstGeom>
            <a:noFill/>
            <a:ln w="7938" cap="rnd">
              <a:solidFill>
                <a:srgbClr val="000000"/>
              </a:solidFill>
              <a:miter lim="800000"/>
              <a:headEnd/>
              <a:tailEnd/>
            </a:ln>
          </p:spPr>
          <p:txBody>
            <a:bodyPr/>
            <a:lstStyle/>
            <a:p>
              <a:endParaRPr lang="en-US"/>
            </a:p>
          </p:txBody>
        </p:sp>
        <p:sp>
          <p:nvSpPr>
            <p:cNvPr id="457047" name="Line 126"/>
            <p:cNvSpPr>
              <a:spLocks noChangeShapeType="1"/>
            </p:cNvSpPr>
            <p:nvPr/>
          </p:nvSpPr>
          <p:spPr bwMode="auto">
            <a:xfrm>
              <a:off x="3232" y="2117"/>
              <a:ext cx="326" cy="189"/>
            </a:xfrm>
            <a:prstGeom prst="line">
              <a:avLst/>
            </a:prstGeom>
            <a:noFill/>
            <a:ln w="3175" cap="rnd">
              <a:solidFill>
                <a:srgbClr val="FFFFFF"/>
              </a:solidFill>
              <a:miter lim="800000"/>
              <a:headEnd/>
              <a:tailEnd/>
            </a:ln>
          </p:spPr>
          <p:txBody>
            <a:bodyPr/>
            <a:lstStyle/>
            <a:p>
              <a:endParaRPr lang="en-US"/>
            </a:p>
          </p:txBody>
        </p:sp>
        <p:sp>
          <p:nvSpPr>
            <p:cNvPr id="457048" name="Line 127"/>
            <p:cNvSpPr>
              <a:spLocks noChangeShapeType="1"/>
            </p:cNvSpPr>
            <p:nvPr/>
          </p:nvSpPr>
          <p:spPr bwMode="auto">
            <a:xfrm>
              <a:off x="3197" y="2138"/>
              <a:ext cx="326" cy="189"/>
            </a:xfrm>
            <a:prstGeom prst="line">
              <a:avLst/>
            </a:prstGeom>
            <a:noFill/>
            <a:ln w="3175" cap="rnd">
              <a:solidFill>
                <a:srgbClr val="FFFFFF"/>
              </a:solidFill>
              <a:miter lim="800000"/>
              <a:headEnd/>
              <a:tailEnd/>
            </a:ln>
          </p:spPr>
          <p:txBody>
            <a:bodyPr/>
            <a:lstStyle/>
            <a:p>
              <a:endParaRPr lang="en-US"/>
            </a:p>
          </p:txBody>
        </p:sp>
        <p:sp>
          <p:nvSpPr>
            <p:cNvPr id="457049" name="Line 128"/>
            <p:cNvSpPr>
              <a:spLocks noChangeShapeType="1"/>
            </p:cNvSpPr>
            <p:nvPr/>
          </p:nvSpPr>
          <p:spPr bwMode="auto">
            <a:xfrm>
              <a:off x="3159" y="2159"/>
              <a:ext cx="326" cy="189"/>
            </a:xfrm>
            <a:prstGeom prst="line">
              <a:avLst/>
            </a:prstGeom>
            <a:noFill/>
            <a:ln w="3175" cap="rnd">
              <a:solidFill>
                <a:srgbClr val="FFFFFF"/>
              </a:solidFill>
              <a:miter lim="800000"/>
              <a:headEnd/>
              <a:tailEnd/>
            </a:ln>
          </p:spPr>
          <p:txBody>
            <a:bodyPr/>
            <a:lstStyle/>
            <a:p>
              <a:endParaRPr lang="en-US"/>
            </a:p>
          </p:txBody>
        </p:sp>
        <p:sp>
          <p:nvSpPr>
            <p:cNvPr id="457050" name="Line 129"/>
            <p:cNvSpPr>
              <a:spLocks noChangeShapeType="1"/>
            </p:cNvSpPr>
            <p:nvPr/>
          </p:nvSpPr>
          <p:spPr bwMode="auto">
            <a:xfrm>
              <a:off x="3124" y="2180"/>
              <a:ext cx="326" cy="189"/>
            </a:xfrm>
            <a:prstGeom prst="line">
              <a:avLst/>
            </a:prstGeom>
            <a:noFill/>
            <a:ln w="3175" cap="rnd">
              <a:solidFill>
                <a:srgbClr val="FFFFFF"/>
              </a:solidFill>
              <a:miter lim="800000"/>
              <a:headEnd/>
              <a:tailEnd/>
            </a:ln>
          </p:spPr>
          <p:txBody>
            <a:bodyPr/>
            <a:lstStyle/>
            <a:p>
              <a:endParaRPr lang="en-US"/>
            </a:p>
          </p:txBody>
        </p:sp>
        <p:sp>
          <p:nvSpPr>
            <p:cNvPr id="457051" name="Line 130"/>
            <p:cNvSpPr>
              <a:spLocks noChangeShapeType="1"/>
            </p:cNvSpPr>
            <p:nvPr/>
          </p:nvSpPr>
          <p:spPr bwMode="auto">
            <a:xfrm>
              <a:off x="3086" y="2202"/>
              <a:ext cx="326" cy="189"/>
            </a:xfrm>
            <a:prstGeom prst="line">
              <a:avLst/>
            </a:prstGeom>
            <a:noFill/>
            <a:ln w="3175" cap="rnd">
              <a:solidFill>
                <a:srgbClr val="FFFFFF"/>
              </a:solidFill>
              <a:miter lim="800000"/>
              <a:headEnd/>
              <a:tailEnd/>
            </a:ln>
          </p:spPr>
          <p:txBody>
            <a:bodyPr/>
            <a:lstStyle/>
            <a:p>
              <a:endParaRPr lang="en-US"/>
            </a:p>
          </p:txBody>
        </p:sp>
        <p:sp>
          <p:nvSpPr>
            <p:cNvPr id="457052" name="Freeform 131"/>
            <p:cNvSpPr>
              <a:spLocks/>
            </p:cNvSpPr>
            <p:nvPr/>
          </p:nvSpPr>
          <p:spPr bwMode="auto">
            <a:xfrm>
              <a:off x="3086" y="2296"/>
              <a:ext cx="149" cy="85"/>
            </a:xfrm>
            <a:custGeom>
              <a:avLst/>
              <a:gdLst>
                <a:gd name="T0" fmla="*/ 2147483647 w 63"/>
                <a:gd name="T1" fmla="*/ 1769054006 h 36"/>
                <a:gd name="T2" fmla="*/ 2147483647 w 63"/>
                <a:gd name="T3" fmla="*/ 956229799 h 36"/>
                <a:gd name="T4" fmla="*/ 2147483647 w 63"/>
                <a:gd name="T5" fmla="*/ 207047597 h 36"/>
                <a:gd name="T6" fmla="*/ 1205501170 w 63"/>
                <a:gd name="T7" fmla="*/ 207047597 h 36"/>
                <a:gd name="T8" fmla="*/ 417063822 w 63"/>
                <a:gd name="T9" fmla="*/ 614880370 h 36"/>
                <a:gd name="T10" fmla="*/ 417063822 w 63"/>
                <a:gd name="T11" fmla="*/ 1451800594 h 36"/>
                <a:gd name="T12" fmla="*/ 1826723589 w 63"/>
                <a:gd name="T13" fmla="*/ 2147483647 h 36"/>
                <a:gd name="T14" fmla="*/ 2147483647 w 63"/>
                <a:gd name="T15" fmla="*/ 2147483647 h 36"/>
                <a:gd name="T16" fmla="*/ 2147483647 w 63"/>
                <a:gd name="T17" fmla="*/ 176905400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36"/>
                <a:gd name="T29" fmla="*/ 63 w 63"/>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36">
                  <a:moveTo>
                    <a:pt x="57" y="26"/>
                  </a:moveTo>
                  <a:cubicBezTo>
                    <a:pt x="63" y="23"/>
                    <a:pt x="63" y="17"/>
                    <a:pt x="57" y="14"/>
                  </a:cubicBezTo>
                  <a:cubicBezTo>
                    <a:pt x="38" y="3"/>
                    <a:pt x="38" y="3"/>
                    <a:pt x="38" y="3"/>
                  </a:cubicBezTo>
                  <a:cubicBezTo>
                    <a:pt x="32" y="0"/>
                    <a:pt x="23" y="0"/>
                    <a:pt x="17" y="3"/>
                  </a:cubicBezTo>
                  <a:cubicBezTo>
                    <a:pt x="6" y="9"/>
                    <a:pt x="6" y="9"/>
                    <a:pt x="6" y="9"/>
                  </a:cubicBezTo>
                  <a:cubicBezTo>
                    <a:pt x="0" y="12"/>
                    <a:pt x="0" y="18"/>
                    <a:pt x="6" y="21"/>
                  </a:cubicBezTo>
                  <a:cubicBezTo>
                    <a:pt x="26" y="32"/>
                    <a:pt x="26" y="32"/>
                    <a:pt x="26" y="32"/>
                  </a:cubicBezTo>
                  <a:cubicBezTo>
                    <a:pt x="31" y="36"/>
                    <a:pt x="41" y="36"/>
                    <a:pt x="46" y="32"/>
                  </a:cubicBezTo>
                  <a:lnTo>
                    <a:pt x="57" y="26"/>
                  </a:lnTo>
                  <a:close/>
                </a:path>
              </a:pathLst>
            </a:custGeom>
            <a:solidFill>
              <a:srgbClr val="7F7F7F"/>
            </a:solidFill>
            <a:ln w="9525">
              <a:noFill/>
              <a:round/>
              <a:headEnd/>
              <a:tailEnd/>
            </a:ln>
          </p:spPr>
          <p:txBody>
            <a:bodyPr/>
            <a:lstStyle/>
            <a:p>
              <a:pPr algn="ctr"/>
              <a:endParaRPr lang="ru-RU"/>
            </a:p>
          </p:txBody>
        </p:sp>
        <p:sp>
          <p:nvSpPr>
            <p:cNvPr id="457053" name="Freeform 132"/>
            <p:cNvSpPr>
              <a:spLocks/>
            </p:cNvSpPr>
            <p:nvPr/>
          </p:nvSpPr>
          <p:spPr bwMode="auto">
            <a:xfrm>
              <a:off x="3088" y="2296"/>
              <a:ext cx="144" cy="50"/>
            </a:xfrm>
            <a:custGeom>
              <a:avLst/>
              <a:gdLst>
                <a:gd name="T0" fmla="*/ 2147483647 w 61"/>
                <a:gd name="T1" fmla="*/ 1294649434 h 21"/>
                <a:gd name="T2" fmla="*/ 2147483647 w 61"/>
                <a:gd name="T3" fmla="*/ 416200230 h 21"/>
                <a:gd name="T4" fmla="*/ 1097715672 w 61"/>
                <a:gd name="T5" fmla="*/ 416200230 h 21"/>
                <a:gd name="T6" fmla="*/ 342319472 w 61"/>
                <a:gd name="T7" fmla="*/ 893780704 h 21"/>
                <a:gd name="T8" fmla="*/ 61428005 w 61"/>
                <a:gd name="T9" fmla="*/ 1294649434 h 21"/>
                <a:gd name="T10" fmla="*/ 342319472 w 61"/>
                <a:gd name="T11" fmla="*/ 718959586 h 21"/>
                <a:gd name="T12" fmla="*/ 1097715672 w 61"/>
                <a:gd name="T13" fmla="*/ 241022160 h 21"/>
                <a:gd name="T14" fmla="*/ 2147483647 w 61"/>
                <a:gd name="T15" fmla="*/ 241022160 h 21"/>
                <a:gd name="T16" fmla="*/ 2147483647 w 61"/>
                <a:gd name="T17" fmla="*/ 1137945491 h 21"/>
                <a:gd name="T18" fmla="*/ 2147483647 w 61"/>
                <a:gd name="T19" fmla="*/ 1711807378 h 21"/>
                <a:gd name="T20" fmla="*/ 2147483647 w 61"/>
                <a:gd name="T21" fmla="*/ 1294649434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21"/>
                <a:gd name="T35" fmla="*/ 61 w 61"/>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21">
                  <a:moveTo>
                    <a:pt x="56" y="16"/>
                  </a:moveTo>
                  <a:cubicBezTo>
                    <a:pt x="37" y="5"/>
                    <a:pt x="37" y="5"/>
                    <a:pt x="37" y="5"/>
                  </a:cubicBezTo>
                  <a:cubicBezTo>
                    <a:pt x="31" y="1"/>
                    <a:pt x="22" y="1"/>
                    <a:pt x="16" y="5"/>
                  </a:cubicBezTo>
                  <a:cubicBezTo>
                    <a:pt x="5" y="11"/>
                    <a:pt x="5" y="11"/>
                    <a:pt x="5" y="11"/>
                  </a:cubicBezTo>
                  <a:cubicBezTo>
                    <a:pt x="3" y="12"/>
                    <a:pt x="1" y="14"/>
                    <a:pt x="1" y="16"/>
                  </a:cubicBezTo>
                  <a:cubicBezTo>
                    <a:pt x="0" y="14"/>
                    <a:pt x="2" y="11"/>
                    <a:pt x="5" y="9"/>
                  </a:cubicBezTo>
                  <a:cubicBezTo>
                    <a:pt x="16" y="3"/>
                    <a:pt x="16" y="3"/>
                    <a:pt x="16" y="3"/>
                  </a:cubicBezTo>
                  <a:cubicBezTo>
                    <a:pt x="22" y="0"/>
                    <a:pt x="31" y="0"/>
                    <a:pt x="37" y="3"/>
                  </a:cubicBezTo>
                  <a:cubicBezTo>
                    <a:pt x="56" y="14"/>
                    <a:pt x="56" y="14"/>
                    <a:pt x="56" y="14"/>
                  </a:cubicBezTo>
                  <a:cubicBezTo>
                    <a:pt x="60" y="16"/>
                    <a:pt x="61" y="19"/>
                    <a:pt x="61" y="21"/>
                  </a:cubicBezTo>
                  <a:cubicBezTo>
                    <a:pt x="60" y="19"/>
                    <a:pt x="59" y="17"/>
                    <a:pt x="56" y="16"/>
                  </a:cubicBezTo>
                  <a:close/>
                </a:path>
              </a:pathLst>
            </a:custGeom>
            <a:solidFill>
              <a:srgbClr val="000000"/>
            </a:solidFill>
            <a:ln w="9525">
              <a:noFill/>
              <a:round/>
              <a:headEnd/>
              <a:tailEnd/>
            </a:ln>
          </p:spPr>
          <p:txBody>
            <a:bodyPr/>
            <a:lstStyle/>
            <a:p>
              <a:pPr algn="ctr"/>
              <a:endParaRPr lang="ru-RU"/>
            </a:p>
          </p:txBody>
        </p:sp>
        <p:sp>
          <p:nvSpPr>
            <p:cNvPr id="457054" name="Line 133"/>
            <p:cNvSpPr>
              <a:spLocks noChangeShapeType="1"/>
            </p:cNvSpPr>
            <p:nvPr/>
          </p:nvSpPr>
          <p:spPr bwMode="auto">
            <a:xfrm>
              <a:off x="3256" y="2053"/>
              <a:ext cx="411" cy="236"/>
            </a:xfrm>
            <a:prstGeom prst="line">
              <a:avLst/>
            </a:prstGeom>
            <a:noFill/>
            <a:ln w="7938" cap="rnd">
              <a:solidFill>
                <a:srgbClr val="333333"/>
              </a:solidFill>
              <a:round/>
              <a:headEnd/>
              <a:tailEnd/>
            </a:ln>
          </p:spPr>
          <p:txBody>
            <a:bodyPr/>
            <a:lstStyle/>
            <a:p>
              <a:endParaRPr lang="en-US"/>
            </a:p>
          </p:txBody>
        </p:sp>
        <p:sp>
          <p:nvSpPr>
            <p:cNvPr id="457055" name="Freeform 134"/>
            <p:cNvSpPr>
              <a:spLocks/>
            </p:cNvSpPr>
            <p:nvPr/>
          </p:nvSpPr>
          <p:spPr bwMode="auto">
            <a:xfrm>
              <a:off x="3256" y="1630"/>
              <a:ext cx="425" cy="246"/>
            </a:xfrm>
            <a:custGeom>
              <a:avLst/>
              <a:gdLst>
                <a:gd name="T0" fmla="*/ 810842303 w 180"/>
                <a:gd name="T1" fmla="*/ 215941537 h 104"/>
                <a:gd name="T2" fmla="*/ 2147483647 w 180"/>
                <a:gd name="T3" fmla="*/ 2147483647 h 104"/>
                <a:gd name="T4" fmla="*/ 2147483647 w 180"/>
                <a:gd name="T5" fmla="*/ 2147483647 h 104"/>
                <a:gd name="T6" fmla="*/ 0 w 180"/>
                <a:gd name="T7" fmla="*/ 267908379 h 104"/>
                <a:gd name="T8" fmla="*/ 810842303 w 180"/>
                <a:gd name="T9" fmla="*/ 215941537 h 104"/>
                <a:gd name="T10" fmla="*/ 0 60000 65536"/>
                <a:gd name="T11" fmla="*/ 0 60000 65536"/>
                <a:gd name="T12" fmla="*/ 0 60000 65536"/>
                <a:gd name="T13" fmla="*/ 0 60000 65536"/>
                <a:gd name="T14" fmla="*/ 0 60000 65536"/>
                <a:gd name="T15" fmla="*/ 0 w 180"/>
                <a:gd name="T16" fmla="*/ 0 h 104"/>
                <a:gd name="T17" fmla="*/ 180 w 180"/>
                <a:gd name="T18" fmla="*/ 104 h 104"/>
              </a:gdLst>
              <a:ahLst/>
              <a:cxnLst>
                <a:cxn ang="T10">
                  <a:pos x="T0" y="T1"/>
                </a:cxn>
                <a:cxn ang="T11">
                  <a:pos x="T2" y="T3"/>
                </a:cxn>
                <a:cxn ang="T12">
                  <a:pos x="T4" y="T5"/>
                </a:cxn>
                <a:cxn ang="T13">
                  <a:pos x="T6" y="T7"/>
                </a:cxn>
                <a:cxn ang="T14">
                  <a:pos x="T8" y="T9"/>
                </a:cxn>
              </a:cxnLst>
              <a:rect l="T15" t="T16" r="T17" b="T18"/>
              <a:pathLst>
                <a:path w="180" h="104">
                  <a:moveTo>
                    <a:pt x="12" y="3"/>
                  </a:moveTo>
                  <a:cubicBezTo>
                    <a:pt x="180" y="100"/>
                    <a:pt x="180" y="100"/>
                    <a:pt x="180" y="100"/>
                  </a:cubicBezTo>
                  <a:cubicBezTo>
                    <a:pt x="174" y="104"/>
                    <a:pt x="174" y="104"/>
                    <a:pt x="174" y="104"/>
                  </a:cubicBezTo>
                  <a:cubicBezTo>
                    <a:pt x="0" y="4"/>
                    <a:pt x="0" y="4"/>
                    <a:pt x="0" y="4"/>
                  </a:cubicBezTo>
                  <a:cubicBezTo>
                    <a:pt x="0" y="4"/>
                    <a:pt x="7" y="0"/>
                    <a:pt x="12" y="3"/>
                  </a:cubicBezTo>
                  <a:close/>
                </a:path>
              </a:pathLst>
            </a:custGeom>
            <a:solidFill>
              <a:srgbClr val="E3E3E3"/>
            </a:solidFill>
            <a:ln w="9525">
              <a:noFill/>
              <a:round/>
              <a:headEnd/>
              <a:tailEnd/>
            </a:ln>
          </p:spPr>
          <p:txBody>
            <a:bodyPr/>
            <a:lstStyle/>
            <a:p>
              <a:pPr algn="ctr"/>
              <a:endParaRPr lang="ru-RU"/>
            </a:p>
          </p:txBody>
        </p:sp>
        <p:sp>
          <p:nvSpPr>
            <p:cNvPr id="457056" name="Freeform 135"/>
            <p:cNvSpPr>
              <a:spLocks/>
            </p:cNvSpPr>
            <p:nvPr/>
          </p:nvSpPr>
          <p:spPr bwMode="auto">
            <a:xfrm>
              <a:off x="3627" y="2315"/>
              <a:ext cx="14" cy="21"/>
            </a:xfrm>
            <a:custGeom>
              <a:avLst/>
              <a:gdLst>
                <a:gd name="T0" fmla="*/ 0 w 6"/>
                <a:gd name="T1" fmla="*/ 324280033 h 9"/>
                <a:gd name="T2" fmla="*/ 155151273 w 6"/>
                <a:gd name="T3" fmla="*/ 432497374 h 9"/>
                <a:gd name="T4" fmla="*/ 324280068 w 6"/>
                <a:gd name="T5" fmla="*/ 155151257 h 9"/>
                <a:gd name="T6" fmla="*/ 155151273 w 6"/>
                <a:gd name="T7" fmla="*/ 50319320 h 9"/>
                <a:gd name="T8" fmla="*/ 0 w 6"/>
                <a:gd name="T9" fmla="*/ 324280033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6"/>
                  </a:moveTo>
                  <a:cubicBezTo>
                    <a:pt x="0" y="9"/>
                    <a:pt x="1" y="9"/>
                    <a:pt x="3" y="8"/>
                  </a:cubicBezTo>
                  <a:cubicBezTo>
                    <a:pt x="5" y="7"/>
                    <a:pt x="6" y="5"/>
                    <a:pt x="6" y="3"/>
                  </a:cubicBezTo>
                  <a:cubicBezTo>
                    <a:pt x="6" y="0"/>
                    <a:pt x="5" y="0"/>
                    <a:pt x="3" y="1"/>
                  </a:cubicBezTo>
                  <a:cubicBezTo>
                    <a:pt x="1" y="2"/>
                    <a:pt x="0" y="4"/>
                    <a:pt x="0" y="6"/>
                  </a:cubicBezTo>
                  <a:close/>
                </a:path>
              </a:pathLst>
            </a:custGeom>
            <a:solidFill>
              <a:srgbClr val="000000"/>
            </a:solidFill>
            <a:ln w="9525">
              <a:noFill/>
              <a:round/>
              <a:headEnd/>
              <a:tailEnd/>
            </a:ln>
          </p:spPr>
          <p:txBody>
            <a:bodyPr/>
            <a:lstStyle/>
            <a:p>
              <a:pPr algn="ctr"/>
              <a:endParaRPr lang="ru-RU"/>
            </a:p>
          </p:txBody>
        </p:sp>
        <p:sp>
          <p:nvSpPr>
            <p:cNvPr id="457057" name="Freeform 136"/>
            <p:cNvSpPr>
              <a:spLocks/>
            </p:cNvSpPr>
            <p:nvPr/>
          </p:nvSpPr>
          <p:spPr bwMode="auto">
            <a:xfrm>
              <a:off x="3603" y="2327"/>
              <a:ext cx="14" cy="24"/>
            </a:xfrm>
            <a:custGeom>
              <a:avLst/>
              <a:gdLst>
                <a:gd name="T0" fmla="*/ 0 w 6"/>
                <a:gd name="T1" fmla="*/ 683658901 h 10"/>
                <a:gd name="T2" fmla="*/ 155151273 w 6"/>
                <a:gd name="T3" fmla="*/ 887075604 h 10"/>
                <a:gd name="T4" fmla="*/ 324280068 w 6"/>
                <a:gd name="T5" fmla="*/ 284857927 h 10"/>
                <a:gd name="T6" fmla="*/ 155151273 w 6"/>
                <a:gd name="T7" fmla="*/ 84756947 h 10"/>
                <a:gd name="T8" fmla="*/ 0 w 6"/>
                <a:gd name="T9" fmla="*/ 683658901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0" y="7"/>
                  </a:moveTo>
                  <a:cubicBezTo>
                    <a:pt x="0" y="9"/>
                    <a:pt x="1" y="10"/>
                    <a:pt x="3" y="9"/>
                  </a:cubicBezTo>
                  <a:cubicBezTo>
                    <a:pt x="5" y="8"/>
                    <a:pt x="6" y="5"/>
                    <a:pt x="6" y="3"/>
                  </a:cubicBezTo>
                  <a:cubicBezTo>
                    <a:pt x="6" y="1"/>
                    <a:pt x="5" y="0"/>
                    <a:pt x="3" y="1"/>
                  </a:cubicBezTo>
                  <a:cubicBezTo>
                    <a:pt x="1" y="2"/>
                    <a:pt x="0" y="5"/>
                    <a:pt x="0" y="7"/>
                  </a:cubicBezTo>
                  <a:close/>
                </a:path>
              </a:pathLst>
            </a:custGeom>
            <a:solidFill>
              <a:srgbClr val="000000"/>
            </a:solidFill>
            <a:ln w="9525">
              <a:noFill/>
              <a:round/>
              <a:headEnd/>
              <a:tailEnd/>
            </a:ln>
          </p:spPr>
          <p:txBody>
            <a:bodyPr/>
            <a:lstStyle/>
            <a:p>
              <a:pPr algn="ctr"/>
              <a:endParaRPr lang="ru-RU"/>
            </a:p>
          </p:txBody>
        </p:sp>
        <p:sp>
          <p:nvSpPr>
            <p:cNvPr id="457058" name="Freeform 137"/>
            <p:cNvSpPr>
              <a:spLocks/>
            </p:cNvSpPr>
            <p:nvPr/>
          </p:nvSpPr>
          <p:spPr bwMode="auto">
            <a:xfrm>
              <a:off x="3580" y="2341"/>
              <a:ext cx="16" cy="24"/>
            </a:xfrm>
            <a:custGeom>
              <a:avLst/>
              <a:gdLst>
                <a:gd name="T0" fmla="*/ 0 w 7"/>
                <a:gd name="T1" fmla="*/ 683658901 h 10"/>
                <a:gd name="T2" fmla="*/ 107598343 w 7"/>
                <a:gd name="T3" fmla="*/ 887075604 h 10"/>
                <a:gd name="T4" fmla="*/ 245939060 w 7"/>
                <a:gd name="T5" fmla="*/ 284857927 h 10"/>
                <a:gd name="T6" fmla="*/ 107598343 w 7"/>
                <a:gd name="T7" fmla="*/ 84756947 h 10"/>
                <a:gd name="T8" fmla="*/ 0 w 7"/>
                <a:gd name="T9" fmla="*/ 683658901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0" y="7"/>
                  </a:moveTo>
                  <a:cubicBezTo>
                    <a:pt x="0" y="9"/>
                    <a:pt x="2" y="10"/>
                    <a:pt x="3" y="9"/>
                  </a:cubicBezTo>
                  <a:cubicBezTo>
                    <a:pt x="5" y="8"/>
                    <a:pt x="7" y="5"/>
                    <a:pt x="7" y="3"/>
                  </a:cubicBezTo>
                  <a:cubicBezTo>
                    <a:pt x="7" y="1"/>
                    <a:pt x="5" y="0"/>
                    <a:pt x="3" y="1"/>
                  </a:cubicBezTo>
                  <a:cubicBezTo>
                    <a:pt x="2" y="2"/>
                    <a:pt x="0" y="5"/>
                    <a:pt x="0" y="7"/>
                  </a:cubicBezTo>
                  <a:close/>
                </a:path>
              </a:pathLst>
            </a:custGeom>
            <a:solidFill>
              <a:srgbClr val="000000"/>
            </a:solidFill>
            <a:ln w="9525">
              <a:noFill/>
              <a:round/>
              <a:headEnd/>
              <a:tailEnd/>
            </a:ln>
          </p:spPr>
          <p:txBody>
            <a:bodyPr/>
            <a:lstStyle/>
            <a:p>
              <a:pPr algn="ctr"/>
              <a:endParaRPr lang="ru-RU"/>
            </a:p>
          </p:txBody>
        </p:sp>
      </p:grpSp>
      <p:sp>
        <p:nvSpPr>
          <p:cNvPr id="39" name="Rectangle 13"/>
          <p:cNvSpPr>
            <a:spLocks noChangeArrowheads="1"/>
          </p:cNvSpPr>
          <p:nvPr/>
        </p:nvSpPr>
        <p:spPr bwMode="auto">
          <a:xfrm>
            <a:off x="4668838" y="1479550"/>
            <a:ext cx="1554162" cy="3014663"/>
          </a:xfrm>
          <a:prstGeom prst="rect">
            <a:avLst/>
          </a:prstGeom>
          <a:gradFill rotWithShape="1">
            <a:gsLst>
              <a:gs pos="0">
                <a:schemeClr val="bg2"/>
              </a:gs>
              <a:gs pos="100000">
                <a:schemeClr val="bg2">
                  <a:gamma/>
                  <a:shade val="46275"/>
                  <a:invGamma/>
                </a:schemeClr>
              </a:gs>
            </a:gsLst>
            <a:lin ang="5400000" scaled="1"/>
          </a:gradFill>
          <a:ln w="9525" algn="ctr">
            <a:noFill/>
            <a:round/>
            <a:headEnd/>
            <a:tailEnd/>
          </a:ln>
        </p:spPr>
        <p:txBody>
          <a:bodyPr/>
          <a:lstStyle/>
          <a:p>
            <a:pPr algn="ctr" eaLnBrk="0" hangingPunct="0">
              <a:defRPr/>
            </a:pPr>
            <a:endParaRPr lang="en-US" sz="1600">
              <a:cs typeface="+mn-cs"/>
            </a:endParaRPr>
          </a:p>
        </p:txBody>
      </p:sp>
      <p:sp>
        <p:nvSpPr>
          <p:cNvPr id="40" name="Rectangle 13"/>
          <p:cNvSpPr>
            <a:spLocks noChangeArrowheads="1"/>
          </p:cNvSpPr>
          <p:nvPr/>
        </p:nvSpPr>
        <p:spPr bwMode="auto">
          <a:xfrm>
            <a:off x="6375400" y="1466850"/>
            <a:ext cx="1554163" cy="3027363"/>
          </a:xfrm>
          <a:prstGeom prst="rect">
            <a:avLst/>
          </a:prstGeom>
          <a:gradFill rotWithShape="1">
            <a:gsLst>
              <a:gs pos="0">
                <a:schemeClr val="bg2"/>
              </a:gs>
              <a:gs pos="100000">
                <a:schemeClr val="bg2">
                  <a:gamma/>
                  <a:shade val="46275"/>
                  <a:invGamma/>
                </a:schemeClr>
              </a:gs>
            </a:gsLst>
            <a:lin ang="5400000" scaled="1"/>
          </a:gradFill>
          <a:ln w="9525" algn="ctr">
            <a:noFill/>
            <a:round/>
            <a:headEnd/>
            <a:tailEnd/>
          </a:ln>
        </p:spPr>
        <p:txBody>
          <a:bodyPr/>
          <a:lstStyle/>
          <a:p>
            <a:pPr algn="ctr" eaLnBrk="0" hangingPunct="0">
              <a:defRPr/>
            </a:pPr>
            <a:endParaRPr lang="en-US" sz="1600">
              <a:cs typeface="+mn-cs"/>
            </a:endParaRPr>
          </a:p>
        </p:txBody>
      </p:sp>
      <p:grpSp>
        <p:nvGrpSpPr>
          <p:cNvPr id="456714" name="Group 46"/>
          <p:cNvGrpSpPr>
            <a:grpSpLocks/>
          </p:cNvGrpSpPr>
          <p:nvPr/>
        </p:nvGrpSpPr>
        <p:grpSpPr bwMode="auto">
          <a:xfrm>
            <a:off x="3943350" y="2555875"/>
            <a:ext cx="1450975" cy="569913"/>
            <a:chOff x="4367213" y="5340881"/>
            <a:chExt cx="1451870" cy="569912"/>
          </a:xfrm>
        </p:grpSpPr>
        <p:grpSp>
          <p:nvGrpSpPr>
            <p:cNvPr id="457027" name="Group 285"/>
            <p:cNvGrpSpPr>
              <a:grpSpLocks/>
            </p:cNvGrpSpPr>
            <p:nvPr/>
          </p:nvGrpSpPr>
          <p:grpSpPr bwMode="auto">
            <a:xfrm rot="10800000">
              <a:off x="4518921" y="5340881"/>
              <a:ext cx="1300162" cy="569912"/>
              <a:chOff x="-1314" y="2262"/>
              <a:chExt cx="2889" cy="1536"/>
            </a:xfrm>
          </p:grpSpPr>
          <p:sp>
            <p:nvSpPr>
              <p:cNvPr id="50" name="AutoShape 286"/>
              <p:cNvSpPr>
                <a:spLocks noChangeArrowheads="1"/>
              </p:cNvSpPr>
              <p:nvPr/>
            </p:nvSpPr>
            <p:spPr bwMode="auto">
              <a:xfrm>
                <a:off x="-1303" y="2262"/>
                <a:ext cx="2884" cy="1536"/>
              </a:xfrm>
              <a:prstGeom prst="rightArrow">
                <a:avLst>
                  <a:gd name="adj1" fmla="val 62194"/>
                  <a:gd name="adj2" fmla="val 58960"/>
                </a:avLst>
              </a:prstGeom>
              <a:gradFill rotWithShape="1">
                <a:gsLst>
                  <a:gs pos="0">
                    <a:schemeClr val="folHlink">
                      <a:gamma/>
                      <a:tint val="70196"/>
                      <a:invGamma/>
                      <a:alpha val="0"/>
                    </a:schemeClr>
                  </a:gs>
                  <a:gs pos="100000">
                    <a:schemeClr val="folHlink"/>
                  </a:gs>
                </a:gsLst>
                <a:lin ang="0" scaled="1"/>
              </a:gradFill>
              <a:ln w="12700" algn="ctr">
                <a:noFill/>
                <a:miter lim="800000"/>
                <a:headEnd/>
                <a:tailEnd/>
              </a:ln>
              <a:effectLst/>
            </p:spPr>
            <p:txBody>
              <a:bodyPr wrap="none" anchor="ctr"/>
              <a:lstStyle/>
              <a:p>
                <a:pPr algn="ctr">
                  <a:defRPr/>
                </a:pPr>
                <a:endParaRPr lang="en-US">
                  <a:cs typeface="+mn-cs"/>
                </a:endParaRPr>
              </a:p>
            </p:txBody>
          </p:sp>
          <p:sp>
            <p:nvSpPr>
              <p:cNvPr id="457030" name="AutoShape 287"/>
              <p:cNvSpPr>
                <a:spLocks noChangeArrowheads="1"/>
              </p:cNvSpPr>
              <p:nvPr/>
            </p:nvSpPr>
            <p:spPr bwMode="auto">
              <a:xfrm rot="5400000">
                <a:off x="497" y="2653"/>
                <a:ext cx="1285" cy="758"/>
              </a:xfrm>
              <a:prstGeom prst="triangle">
                <a:avLst>
                  <a:gd name="adj" fmla="val 50000"/>
                </a:avLst>
              </a:prstGeom>
              <a:gradFill rotWithShape="1">
                <a:gsLst>
                  <a:gs pos="0">
                    <a:schemeClr val="bg1"/>
                  </a:gs>
                  <a:gs pos="100000">
                    <a:srgbClr val="FFFFFF">
                      <a:alpha val="0"/>
                    </a:srgbClr>
                  </a:gs>
                </a:gsLst>
                <a:lin ang="5400000" scaled="1"/>
              </a:gradFill>
              <a:ln w="12700" algn="ctr">
                <a:noFill/>
                <a:miter lim="800000"/>
                <a:headEnd/>
                <a:tailEnd/>
              </a:ln>
            </p:spPr>
            <p:txBody>
              <a:bodyPr rot="10800000" vert="eaVert" wrap="none" anchor="ctr"/>
              <a:lstStyle/>
              <a:p>
                <a:pPr algn="ctr"/>
                <a:endParaRPr lang="ru-RU"/>
              </a:p>
            </p:txBody>
          </p:sp>
        </p:grpSp>
        <p:sp>
          <p:nvSpPr>
            <p:cNvPr id="49" name="AutoShape 286"/>
            <p:cNvSpPr>
              <a:spLocks noChangeArrowheads="1"/>
            </p:cNvSpPr>
            <p:nvPr/>
          </p:nvSpPr>
          <p:spPr bwMode="auto">
            <a:xfrm>
              <a:off x="4367213" y="5340881"/>
              <a:ext cx="1145294" cy="569912"/>
            </a:xfrm>
            <a:prstGeom prst="rightArrow">
              <a:avLst>
                <a:gd name="adj1" fmla="val 62194"/>
                <a:gd name="adj2" fmla="val 58960"/>
              </a:avLst>
            </a:prstGeom>
            <a:gradFill rotWithShape="1">
              <a:gsLst>
                <a:gs pos="0">
                  <a:schemeClr val="folHlink">
                    <a:gamma/>
                    <a:tint val="70196"/>
                    <a:invGamma/>
                    <a:alpha val="0"/>
                  </a:schemeClr>
                </a:gs>
                <a:gs pos="100000">
                  <a:schemeClr val="folHlink"/>
                </a:gs>
              </a:gsLst>
              <a:lin ang="0" scaled="1"/>
            </a:gradFill>
            <a:ln w="12700" algn="ctr">
              <a:noFill/>
              <a:miter lim="800000"/>
              <a:headEnd/>
              <a:tailEnd/>
            </a:ln>
            <a:effectLst/>
          </p:spPr>
          <p:txBody>
            <a:bodyPr wrap="none" anchor="ctr"/>
            <a:lstStyle/>
            <a:p>
              <a:pPr algn="ctr">
                <a:defRPr/>
              </a:pPr>
              <a:endParaRPr lang="en-US">
                <a:cs typeface="+mn-cs"/>
              </a:endParaRPr>
            </a:p>
          </p:txBody>
        </p:sp>
      </p:grpSp>
      <p:grpSp>
        <p:nvGrpSpPr>
          <p:cNvPr id="456715" name="Group 51"/>
          <p:cNvGrpSpPr>
            <a:grpSpLocks/>
          </p:cNvGrpSpPr>
          <p:nvPr/>
        </p:nvGrpSpPr>
        <p:grpSpPr bwMode="auto">
          <a:xfrm>
            <a:off x="5649913" y="2568575"/>
            <a:ext cx="1450975" cy="569913"/>
            <a:chOff x="4367213" y="5340881"/>
            <a:chExt cx="1451870" cy="569912"/>
          </a:xfrm>
        </p:grpSpPr>
        <p:grpSp>
          <p:nvGrpSpPr>
            <p:cNvPr id="457023" name="Group 285"/>
            <p:cNvGrpSpPr>
              <a:grpSpLocks/>
            </p:cNvGrpSpPr>
            <p:nvPr/>
          </p:nvGrpSpPr>
          <p:grpSpPr bwMode="auto">
            <a:xfrm rot="10800000">
              <a:off x="4518921" y="5340881"/>
              <a:ext cx="1300162" cy="569912"/>
              <a:chOff x="-1314" y="2262"/>
              <a:chExt cx="2889" cy="1536"/>
            </a:xfrm>
          </p:grpSpPr>
          <p:sp>
            <p:nvSpPr>
              <p:cNvPr id="55" name="AutoShape 286"/>
              <p:cNvSpPr>
                <a:spLocks noChangeArrowheads="1"/>
              </p:cNvSpPr>
              <p:nvPr/>
            </p:nvSpPr>
            <p:spPr bwMode="auto">
              <a:xfrm>
                <a:off x="-1303" y="2262"/>
                <a:ext cx="2884" cy="1536"/>
              </a:xfrm>
              <a:prstGeom prst="rightArrow">
                <a:avLst>
                  <a:gd name="adj1" fmla="val 62194"/>
                  <a:gd name="adj2" fmla="val 58960"/>
                </a:avLst>
              </a:prstGeom>
              <a:gradFill rotWithShape="1">
                <a:gsLst>
                  <a:gs pos="0">
                    <a:schemeClr val="folHlink">
                      <a:gamma/>
                      <a:tint val="70196"/>
                      <a:invGamma/>
                      <a:alpha val="0"/>
                    </a:schemeClr>
                  </a:gs>
                  <a:gs pos="100000">
                    <a:schemeClr val="folHlink"/>
                  </a:gs>
                </a:gsLst>
                <a:lin ang="0" scaled="1"/>
              </a:gradFill>
              <a:ln w="12700" algn="ctr">
                <a:noFill/>
                <a:miter lim="800000"/>
                <a:headEnd/>
                <a:tailEnd/>
              </a:ln>
              <a:effectLst/>
            </p:spPr>
            <p:txBody>
              <a:bodyPr wrap="none" anchor="ctr"/>
              <a:lstStyle/>
              <a:p>
                <a:pPr algn="ctr">
                  <a:defRPr/>
                </a:pPr>
                <a:endParaRPr lang="en-US">
                  <a:cs typeface="+mn-cs"/>
                </a:endParaRPr>
              </a:p>
            </p:txBody>
          </p:sp>
          <p:sp>
            <p:nvSpPr>
              <p:cNvPr id="457026" name="AutoShape 287"/>
              <p:cNvSpPr>
                <a:spLocks noChangeArrowheads="1"/>
              </p:cNvSpPr>
              <p:nvPr/>
            </p:nvSpPr>
            <p:spPr bwMode="auto">
              <a:xfrm rot="5400000">
                <a:off x="497" y="2653"/>
                <a:ext cx="1285" cy="758"/>
              </a:xfrm>
              <a:prstGeom prst="triangle">
                <a:avLst>
                  <a:gd name="adj" fmla="val 50000"/>
                </a:avLst>
              </a:prstGeom>
              <a:gradFill rotWithShape="1">
                <a:gsLst>
                  <a:gs pos="0">
                    <a:schemeClr val="bg1"/>
                  </a:gs>
                  <a:gs pos="100000">
                    <a:srgbClr val="FFFFFF">
                      <a:alpha val="0"/>
                    </a:srgbClr>
                  </a:gs>
                </a:gsLst>
                <a:lin ang="5400000" scaled="1"/>
              </a:gradFill>
              <a:ln w="12700" algn="ctr">
                <a:noFill/>
                <a:miter lim="800000"/>
                <a:headEnd/>
                <a:tailEnd/>
              </a:ln>
            </p:spPr>
            <p:txBody>
              <a:bodyPr rot="10800000" vert="eaVert" wrap="none" anchor="ctr"/>
              <a:lstStyle/>
              <a:p>
                <a:pPr algn="ctr"/>
                <a:endParaRPr lang="ru-RU"/>
              </a:p>
            </p:txBody>
          </p:sp>
        </p:grpSp>
        <p:sp>
          <p:nvSpPr>
            <p:cNvPr id="54" name="AutoShape 286"/>
            <p:cNvSpPr>
              <a:spLocks noChangeArrowheads="1"/>
            </p:cNvSpPr>
            <p:nvPr/>
          </p:nvSpPr>
          <p:spPr bwMode="auto">
            <a:xfrm>
              <a:off x="4367213" y="5340881"/>
              <a:ext cx="1145293" cy="569912"/>
            </a:xfrm>
            <a:prstGeom prst="rightArrow">
              <a:avLst>
                <a:gd name="adj1" fmla="val 62194"/>
                <a:gd name="adj2" fmla="val 58960"/>
              </a:avLst>
            </a:prstGeom>
            <a:gradFill rotWithShape="1">
              <a:gsLst>
                <a:gs pos="0">
                  <a:schemeClr val="folHlink">
                    <a:gamma/>
                    <a:tint val="70196"/>
                    <a:invGamma/>
                    <a:alpha val="0"/>
                  </a:schemeClr>
                </a:gs>
                <a:gs pos="100000">
                  <a:schemeClr val="folHlink"/>
                </a:gs>
              </a:gsLst>
              <a:lin ang="0" scaled="1"/>
            </a:gradFill>
            <a:ln w="12700" algn="ctr">
              <a:noFill/>
              <a:miter lim="800000"/>
              <a:headEnd/>
              <a:tailEnd/>
            </a:ln>
            <a:effectLst/>
          </p:spPr>
          <p:txBody>
            <a:bodyPr wrap="none" anchor="ctr"/>
            <a:lstStyle/>
            <a:p>
              <a:pPr algn="ctr">
                <a:defRPr/>
              </a:pPr>
              <a:endParaRPr lang="en-US">
                <a:cs typeface="+mn-cs"/>
              </a:endParaRPr>
            </a:p>
          </p:txBody>
        </p:sp>
      </p:grpSp>
      <p:grpSp>
        <p:nvGrpSpPr>
          <p:cNvPr id="456716" name="Group 91"/>
          <p:cNvGrpSpPr>
            <a:grpSpLocks/>
          </p:cNvGrpSpPr>
          <p:nvPr/>
        </p:nvGrpSpPr>
        <p:grpSpPr bwMode="auto">
          <a:xfrm>
            <a:off x="3111500" y="2928938"/>
            <a:ext cx="1152525" cy="1163637"/>
            <a:chOff x="1860" y="1871"/>
            <a:chExt cx="726" cy="733"/>
          </a:xfrm>
        </p:grpSpPr>
        <p:sp>
          <p:nvSpPr>
            <p:cNvPr id="58" name="Oval 92"/>
            <p:cNvSpPr>
              <a:spLocks noChangeArrowheads="1"/>
            </p:cNvSpPr>
            <p:nvPr/>
          </p:nvSpPr>
          <p:spPr bwMode="auto">
            <a:xfrm>
              <a:off x="1860" y="2241"/>
              <a:ext cx="726" cy="363"/>
            </a:xfrm>
            <a:prstGeom prst="ellipse">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lgn="ctr">
                <a:defRPr/>
              </a:pPr>
              <a:endParaRPr lang="en-US">
                <a:cs typeface="+mn-cs"/>
              </a:endParaRPr>
            </a:p>
          </p:txBody>
        </p:sp>
        <p:grpSp>
          <p:nvGrpSpPr>
            <p:cNvPr id="457011" name="Group 93"/>
            <p:cNvGrpSpPr>
              <a:grpSpLocks noChangeAspect="1"/>
            </p:cNvGrpSpPr>
            <p:nvPr/>
          </p:nvGrpSpPr>
          <p:grpSpPr bwMode="auto">
            <a:xfrm>
              <a:off x="2045" y="1871"/>
              <a:ext cx="447" cy="641"/>
              <a:chOff x="4493" y="1677"/>
              <a:chExt cx="574" cy="822"/>
            </a:xfrm>
          </p:grpSpPr>
          <p:sp>
            <p:nvSpPr>
              <p:cNvPr id="457012" name="AutoShape 94"/>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endParaRPr lang="en-US"/>
              </a:p>
            </p:txBody>
          </p:sp>
          <p:sp>
            <p:nvSpPr>
              <p:cNvPr id="457013" name="Freeform 95"/>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pPr algn="ctr"/>
                <a:endParaRPr lang="ru-RU"/>
              </a:p>
            </p:txBody>
          </p:sp>
          <p:sp>
            <p:nvSpPr>
              <p:cNvPr id="457014" name="Freeform 96"/>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pPr algn="ctr"/>
                <a:endParaRPr lang="ru-RU"/>
              </a:p>
            </p:txBody>
          </p:sp>
          <p:sp>
            <p:nvSpPr>
              <p:cNvPr id="457015" name="Freeform 97"/>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pPr algn="ctr"/>
                <a:endParaRPr lang="ru-RU"/>
              </a:p>
            </p:txBody>
          </p:sp>
          <p:sp>
            <p:nvSpPr>
              <p:cNvPr id="457016" name="Freeform 98"/>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pPr algn="ctr"/>
                <a:endParaRPr lang="ru-RU"/>
              </a:p>
            </p:txBody>
          </p:sp>
          <p:sp>
            <p:nvSpPr>
              <p:cNvPr id="457017" name="Line 99"/>
              <p:cNvSpPr>
                <a:spLocks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457018" name="Line 100"/>
              <p:cNvSpPr>
                <a:spLocks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457019" name="Line 101"/>
              <p:cNvSpPr>
                <a:spLocks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457020" name="Freeform 102"/>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pPr algn="ctr"/>
                <a:endParaRPr lang="ru-RU"/>
              </a:p>
            </p:txBody>
          </p:sp>
          <p:sp>
            <p:nvSpPr>
              <p:cNvPr id="457021" name="Freeform 103"/>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pPr algn="ctr"/>
                <a:endParaRPr lang="ru-RU"/>
              </a:p>
            </p:txBody>
          </p:sp>
          <p:sp>
            <p:nvSpPr>
              <p:cNvPr id="457022" name="Freeform 104"/>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pPr algn="ctr"/>
                <a:endParaRPr lang="ru-RU"/>
              </a:p>
            </p:txBody>
          </p:sp>
        </p:grpSp>
      </p:grpSp>
      <p:grpSp>
        <p:nvGrpSpPr>
          <p:cNvPr id="456717" name="Group 355"/>
          <p:cNvGrpSpPr>
            <a:grpSpLocks/>
          </p:cNvGrpSpPr>
          <p:nvPr/>
        </p:nvGrpSpPr>
        <p:grpSpPr bwMode="auto">
          <a:xfrm>
            <a:off x="3649663" y="3332163"/>
            <a:ext cx="866775" cy="828675"/>
            <a:chOff x="3108325" y="4787900"/>
            <a:chExt cx="866775" cy="828676"/>
          </a:xfrm>
        </p:grpSpPr>
        <p:sp>
          <p:nvSpPr>
            <p:cNvPr id="72" name="Oval 106"/>
            <p:cNvSpPr>
              <a:spLocks noChangeArrowheads="1"/>
            </p:cNvSpPr>
            <p:nvPr/>
          </p:nvSpPr>
          <p:spPr bwMode="auto">
            <a:xfrm>
              <a:off x="3108325" y="5183187"/>
              <a:ext cx="866775" cy="433389"/>
            </a:xfrm>
            <a:prstGeom prst="ellipse">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lgn="ctr">
                <a:defRPr/>
              </a:pPr>
              <a:endParaRPr lang="en-US">
                <a:cs typeface="+mn-cs"/>
              </a:endParaRPr>
            </a:p>
          </p:txBody>
        </p:sp>
        <p:sp>
          <p:nvSpPr>
            <p:cNvPr id="73" name="AutoShape 108"/>
            <p:cNvSpPr>
              <a:spLocks noChangeArrowheads="1"/>
            </p:cNvSpPr>
            <p:nvPr/>
          </p:nvSpPr>
          <p:spPr bwMode="auto">
            <a:xfrm>
              <a:off x="3290887" y="4794250"/>
              <a:ext cx="533400" cy="708026"/>
            </a:xfrm>
            <a:prstGeom prst="can">
              <a:avLst>
                <a:gd name="adj" fmla="val 41984"/>
              </a:avLst>
            </a:prstGeom>
            <a:gradFill rotWithShape="1">
              <a:gsLst>
                <a:gs pos="0">
                  <a:schemeClr val="accent2"/>
                </a:gs>
                <a:gs pos="100000">
                  <a:schemeClr val="accent2">
                    <a:gamma/>
                    <a:tint val="60000"/>
                    <a:invGamma/>
                  </a:schemeClr>
                </a:gs>
              </a:gsLst>
              <a:lin ang="5400000" scaled="1"/>
            </a:gradFill>
            <a:ln w="12700">
              <a:solidFill>
                <a:schemeClr val="accent2"/>
              </a:solidFill>
              <a:round/>
              <a:headEnd/>
              <a:tailEnd/>
            </a:ln>
            <a:effectLst/>
          </p:spPr>
          <p:txBody>
            <a:bodyPr wrap="none" anchor="ctr"/>
            <a:lstStyle/>
            <a:p>
              <a:pPr algn="ctr">
                <a:defRPr/>
              </a:pPr>
              <a:endParaRPr lang="en-US">
                <a:cs typeface="+mn-cs"/>
              </a:endParaRPr>
            </a:p>
          </p:txBody>
        </p:sp>
        <p:grpSp>
          <p:nvGrpSpPr>
            <p:cNvPr id="456936" name="Group 109"/>
            <p:cNvGrpSpPr>
              <a:grpSpLocks/>
            </p:cNvGrpSpPr>
            <p:nvPr/>
          </p:nvGrpSpPr>
          <p:grpSpPr bwMode="auto">
            <a:xfrm>
              <a:off x="3354209" y="4857566"/>
              <a:ext cx="393282" cy="567235"/>
              <a:chOff x="7373" y="4671"/>
              <a:chExt cx="395" cy="571"/>
            </a:xfrm>
          </p:grpSpPr>
          <p:sp>
            <p:nvSpPr>
              <p:cNvPr id="456938" name="Freeform 110"/>
              <p:cNvSpPr>
                <a:spLocks/>
              </p:cNvSpPr>
              <p:nvPr/>
            </p:nvSpPr>
            <p:spPr bwMode="auto">
              <a:xfrm>
                <a:off x="7660" y="5047"/>
                <a:ext cx="108" cy="123"/>
              </a:xfrm>
              <a:custGeom>
                <a:avLst/>
                <a:gdLst>
                  <a:gd name="T0" fmla="*/ 40 w 108"/>
                  <a:gd name="T1" fmla="*/ 0 h 123"/>
                  <a:gd name="T2" fmla="*/ 36 w 108"/>
                  <a:gd name="T3" fmla="*/ 2 h 123"/>
                  <a:gd name="T4" fmla="*/ 34 w 108"/>
                  <a:gd name="T5" fmla="*/ 2 h 123"/>
                  <a:gd name="T6" fmla="*/ 28 w 108"/>
                  <a:gd name="T7" fmla="*/ 4 h 123"/>
                  <a:gd name="T8" fmla="*/ 24 w 108"/>
                  <a:gd name="T9" fmla="*/ 6 h 123"/>
                  <a:gd name="T10" fmla="*/ 22 w 108"/>
                  <a:gd name="T11" fmla="*/ 6 h 123"/>
                  <a:gd name="T12" fmla="*/ 20 w 108"/>
                  <a:gd name="T13" fmla="*/ 8 h 123"/>
                  <a:gd name="T14" fmla="*/ 16 w 108"/>
                  <a:gd name="T15" fmla="*/ 10 h 123"/>
                  <a:gd name="T16" fmla="*/ 14 w 108"/>
                  <a:gd name="T17" fmla="*/ 10 h 123"/>
                  <a:gd name="T18" fmla="*/ 12 w 108"/>
                  <a:gd name="T19" fmla="*/ 12 h 123"/>
                  <a:gd name="T20" fmla="*/ 10 w 108"/>
                  <a:gd name="T21" fmla="*/ 14 h 123"/>
                  <a:gd name="T22" fmla="*/ 8 w 108"/>
                  <a:gd name="T23" fmla="*/ 14 h 123"/>
                  <a:gd name="T24" fmla="*/ 6 w 108"/>
                  <a:gd name="T25" fmla="*/ 18 h 123"/>
                  <a:gd name="T26" fmla="*/ 4 w 108"/>
                  <a:gd name="T27" fmla="*/ 22 h 123"/>
                  <a:gd name="T28" fmla="*/ 2 w 108"/>
                  <a:gd name="T29" fmla="*/ 22 h 123"/>
                  <a:gd name="T30" fmla="*/ 2 w 108"/>
                  <a:gd name="T31" fmla="*/ 26 h 123"/>
                  <a:gd name="T32" fmla="*/ 0 w 108"/>
                  <a:gd name="T33" fmla="*/ 30 h 123"/>
                  <a:gd name="T34" fmla="*/ 0 w 108"/>
                  <a:gd name="T35" fmla="*/ 32 h 123"/>
                  <a:gd name="T36" fmla="*/ 0 w 108"/>
                  <a:gd name="T37" fmla="*/ 89 h 123"/>
                  <a:gd name="T38" fmla="*/ 2 w 108"/>
                  <a:gd name="T39" fmla="*/ 99 h 123"/>
                  <a:gd name="T40" fmla="*/ 6 w 108"/>
                  <a:gd name="T41" fmla="*/ 105 h 123"/>
                  <a:gd name="T42" fmla="*/ 12 w 108"/>
                  <a:gd name="T43" fmla="*/ 109 h 123"/>
                  <a:gd name="T44" fmla="*/ 20 w 108"/>
                  <a:gd name="T45" fmla="*/ 115 h 123"/>
                  <a:gd name="T46" fmla="*/ 28 w 108"/>
                  <a:gd name="T47" fmla="*/ 117 h 123"/>
                  <a:gd name="T48" fmla="*/ 36 w 108"/>
                  <a:gd name="T49" fmla="*/ 121 h 123"/>
                  <a:gd name="T50" fmla="*/ 46 w 108"/>
                  <a:gd name="T51" fmla="*/ 121 h 123"/>
                  <a:gd name="T52" fmla="*/ 58 w 108"/>
                  <a:gd name="T53" fmla="*/ 123 h 123"/>
                  <a:gd name="T54" fmla="*/ 68 w 108"/>
                  <a:gd name="T55" fmla="*/ 121 h 123"/>
                  <a:gd name="T56" fmla="*/ 84 w 108"/>
                  <a:gd name="T57" fmla="*/ 117 h 123"/>
                  <a:gd name="T58" fmla="*/ 96 w 108"/>
                  <a:gd name="T59" fmla="*/ 109 h 123"/>
                  <a:gd name="T60" fmla="*/ 102 w 108"/>
                  <a:gd name="T61" fmla="*/ 105 h 123"/>
                  <a:gd name="T62" fmla="*/ 106 w 108"/>
                  <a:gd name="T63" fmla="*/ 101 h 123"/>
                  <a:gd name="T64" fmla="*/ 108 w 108"/>
                  <a:gd name="T65" fmla="*/ 95 h 123"/>
                  <a:gd name="T66" fmla="*/ 108 w 108"/>
                  <a:gd name="T67" fmla="*/ 89 h 123"/>
                  <a:gd name="T68" fmla="*/ 108 w 108"/>
                  <a:gd name="T69" fmla="*/ 32 h 123"/>
                  <a:gd name="T70" fmla="*/ 106 w 108"/>
                  <a:gd name="T71" fmla="*/ 24 h 123"/>
                  <a:gd name="T72" fmla="*/ 102 w 108"/>
                  <a:gd name="T73" fmla="*/ 18 h 123"/>
                  <a:gd name="T74" fmla="*/ 96 w 108"/>
                  <a:gd name="T75" fmla="*/ 12 h 123"/>
                  <a:gd name="T76" fmla="*/ 90 w 108"/>
                  <a:gd name="T77" fmla="*/ 8 h 123"/>
                  <a:gd name="T78" fmla="*/ 82 w 108"/>
                  <a:gd name="T79" fmla="*/ 4 h 123"/>
                  <a:gd name="T80" fmla="*/ 72 w 108"/>
                  <a:gd name="T81" fmla="*/ 2 h 123"/>
                  <a:gd name="T82" fmla="*/ 62 w 108"/>
                  <a:gd name="T83" fmla="*/ 0 h 123"/>
                  <a:gd name="T84" fmla="*/ 52 w 108"/>
                  <a:gd name="T85" fmla="*/ 0 h 123"/>
                  <a:gd name="T86" fmla="*/ 40 w 108"/>
                  <a:gd name="T87" fmla="*/ 0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8"/>
                  <a:gd name="T133" fmla="*/ 0 h 123"/>
                  <a:gd name="T134" fmla="*/ 108 w 108"/>
                  <a:gd name="T135" fmla="*/ 123 h 1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8" h="123">
                    <a:moveTo>
                      <a:pt x="40" y="0"/>
                    </a:moveTo>
                    <a:lnTo>
                      <a:pt x="36" y="2"/>
                    </a:lnTo>
                    <a:lnTo>
                      <a:pt x="34" y="2"/>
                    </a:lnTo>
                    <a:lnTo>
                      <a:pt x="28" y="4"/>
                    </a:lnTo>
                    <a:lnTo>
                      <a:pt x="24" y="6"/>
                    </a:lnTo>
                    <a:lnTo>
                      <a:pt x="22" y="6"/>
                    </a:lnTo>
                    <a:lnTo>
                      <a:pt x="20" y="8"/>
                    </a:lnTo>
                    <a:lnTo>
                      <a:pt x="16" y="10"/>
                    </a:lnTo>
                    <a:lnTo>
                      <a:pt x="14" y="10"/>
                    </a:lnTo>
                    <a:lnTo>
                      <a:pt x="12" y="12"/>
                    </a:lnTo>
                    <a:lnTo>
                      <a:pt x="10" y="14"/>
                    </a:lnTo>
                    <a:lnTo>
                      <a:pt x="8" y="14"/>
                    </a:lnTo>
                    <a:lnTo>
                      <a:pt x="6" y="18"/>
                    </a:lnTo>
                    <a:lnTo>
                      <a:pt x="4" y="22"/>
                    </a:lnTo>
                    <a:lnTo>
                      <a:pt x="2" y="22"/>
                    </a:lnTo>
                    <a:lnTo>
                      <a:pt x="2" y="26"/>
                    </a:lnTo>
                    <a:lnTo>
                      <a:pt x="0" y="30"/>
                    </a:lnTo>
                    <a:lnTo>
                      <a:pt x="0" y="32"/>
                    </a:lnTo>
                    <a:lnTo>
                      <a:pt x="0" y="89"/>
                    </a:lnTo>
                    <a:lnTo>
                      <a:pt x="2" y="99"/>
                    </a:lnTo>
                    <a:lnTo>
                      <a:pt x="6" y="105"/>
                    </a:lnTo>
                    <a:lnTo>
                      <a:pt x="12" y="109"/>
                    </a:lnTo>
                    <a:lnTo>
                      <a:pt x="20" y="115"/>
                    </a:lnTo>
                    <a:lnTo>
                      <a:pt x="28" y="117"/>
                    </a:lnTo>
                    <a:lnTo>
                      <a:pt x="36" y="121"/>
                    </a:lnTo>
                    <a:lnTo>
                      <a:pt x="46" y="121"/>
                    </a:lnTo>
                    <a:lnTo>
                      <a:pt x="58" y="123"/>
                    </a:lnTo>
                    <a:lnTo>
                      <a:pt x="68" y="121"/>
                    </a:lnTo>
                    <a:lnTo>
                      <a:pt x="84" y="117"/>
                    </a:lnTo>
                    <a:lnTo>
                      <a:pt x="96" y="109"/>
                    </a:lnTo>
                    <a:lnTo>
                      <a:pt x="102" y="105"/>
                    </a:lnTo>
                    <a:lnTo>
                      <a:pt x="106" y="101"/>
                    </a:lnTo>
                    <a:lnTo>
                      <a:pt x="108" y="95"/>
                    </a:lnTo>
                    <a:lnTo>
                      <a:pt x="108" y="89"/>
                    </a:lnTo>
                    <a:lnTo>
                      <a:pt x="108" y="32"/>
                    </a:lnTo>
                    <a:lnTo>
                      <a:pt x="106" y="24"/>
                    </a:lnTo>
                    <a:lnTo>
                      <a:pt x="102" y="18"/>
                    </a:lnTo>
                    <a:lnTo>
                      <a:pt x="96" y="12"/>
                    </a:lnTo>
                    <a:lnTo>
                      <a:pt x="90" y="8"/>
                    </a:lnTo>
                    <a:lnTo>
                      <a:pt x="82" y="4"/>
                    </a:lnTo>
                    <a:lnTo>
                      <a:pt x="72" y="2"/>
                    </a:lnTo>
                    <a:lnTo>
                      <a:pt x="62" y="0"/>
                    </a:lnTo>
                    <a:lnTo>
                      <a:pt x="52" y="0"/>
                    </a:lnTo>
                    <a:lnTo>
                      <a:pt x="40" y="0"/>
                    </a:lnTo>
                    <a:close/>
                  </a:path>
                </a:pathLst>
              </a:custGeom>
              <a:solidFill>
                <a:srgbClr val="000000"/>
              </a:solidFill>
              <a:ln w="9525">
                <a:noFill/>
                <a:round/>
                <a:headEnd/>
                <a:tailEnd/>
              </a:ln>
            </p:spPr>
            <p:txBody>
              <a:bodyPr/>
              <a:lstStyle/>
              <a:p>
                <a:pPr algn="ctr"/>
                <a:endParaRPr lang="ru-RU"/>
              </a:p>
            </p:txBody>
          </p:sp>
          <p:sp>
            <p:nvSpPr>
              <p:cNvPr id="456939" name="Freeform 111"/>
              <p:cNvSpPr>
                <a:spLocks/>
              </p:cNvSpPr>
              <p:nvPr/>
            </p:nvSpPr>
            <p:spPr bwMode="auto">
              <a:xfrm>
                <a:off x="7764" y="5071"/>
                <a:ext cx="2" cy="4"/>
              </a:xfrm>
              <a:custGeom>
                <a:avLst/>
                <a:gdLst>
                  <a:gd name="T0" fmla="*/ 0 w 2"/>
                  <a:gd name="T1" fmla="*/ 0 h 4"/>
                  <a:gd name="T2" fmla="*/ 2 w 2"/>
                  <a:gd name="T3" fmla="*/ 4 h 4"/>
                  <a:gd name="T4" fmla="*/ 0 w 2"/>
                  <a:gd name="T5" fmla="*/ 0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2" y="4"/>
                    </a:lnTo>
                    <a:lnTo>
                      <a:pt x="0" y="0"/>
                    </a:lnTo>
                    <a:close/>
                  </a:path>
                </a:pathLst>
              </a:custGeom>
              <a:solidFill>
                <a:srgbClr val="000000"/>
              </a:solidFill>
              <a:ln w="9525">
                <a:noFill/>
                <a:round/>
                <a:headEnd/>
                <a:tailEnd/>
              </a:ln>
            </p:spPr>
            <p:txBody>
              <a:bodyPr/>
              <a:lstStyle/>
              <a:p>
                <a:pPr algn="ctr"/>
                <a:endParaRPr lang="ru-RU"/>
              </a:p>
            </p:txBody>
          </p:sp>
          <p:sp>
            <p:nvSpPr>
              <p:cNvPr id="456940" name="Freeform 112"/>
              <p:cNvSpPr>
                <a:spLocks/>
              </p:cNvSpPr>
              <p:nvPr/>
            </p:nvSpPr>
            <p:spPr bwMode="auto">
              <a:xfrm>
                <a:off x="7666" y="5051"/>
                <a:ext cx="98" cy="56"/>
              </a:xfrm>
              <a:custGeom>
                <a:avLst/>
                <a:gdLst>
                  <a:gd name="T0" fmla="*/ 96 w 98"/>
                  <a:gd name="T1" fmla="*/ 22 h 56"/>
                  <a:gd name="T2" fmla="*/ 98 w 98"/>
                  <a:gd name="T3" fmla="*/ 24 h 56"/>
                  <a:gd name="T4" fmla="*/ 98 w 98"/>
                  <a:gd name="T5" fmla="*/ 26 h 56"/>
                  <a:gd name="T6" fmla="*/ 98 w 98"/>
                  <a:gd name="T7" fmla="*/ 30 h 56"/>
                  <a:gd name="T8" fmla="*/ 96 w 98"/>
                  <a:gd name="T9" fmla="*/ 36 h 56"/>
                  <a:gd name="T10" fmla="*/ 90 w 98"/>
                  <a:gd name="T11" fmla="*/ 42 h 56"/>
                  <a:gd name="T12" fmla="*/ 82 w 98"/>
                  <a:gd name="T13" fmla="*/ 48 h 56"/>
                  <a:gd name="T14" fmla="*/ 72 w 98"/>
                  <a:gd name="T15" fmla="*/ 52 h 56"/>
                  <a:gd name="T16" fmla="*/ 62 w 98"/>
                  <a:gd name="T17" fmla="*/ 56 h 56"/>
                  <a:gd name="T18" fmla="*/ 42 w 98"/>
                  <a:gd name="T19" fmla="*/ 56 h 56"/>
                  <a:gd name="T20" fmla="*/ 24 w 98"/>
                  <a:gd name="T21" fmla="*/ 52 h 56"/>
                  <a:gd name="T22" fmla="*/ 16 w 98"/>
                  <a:gd name="T23" fmla="*/ 50 h 56"/>
                  <a:gd name="T24" fmla="*/ 10 w 98"/>
                  <a:gd name="T25" fmla="*/ 46 h 56"/>
                  <a:gd name="T26" fmla="*/ 4 w 98"/>
                  <a:gd name="T27" fmla="*/ 40 h 56"/>
                  <a:gd name="T28" fmla="*/ 0 w 98"/>
                  <a:gd name="T29" fmla="*/ 36 h 56"/>
                  <a:gd name="T30" fmla="*/ 0 w 98"/>
                  <a:gd name="T31" fmla="*/ 28 h 56"/>
                  <a:gd name="T32" fmla="*/ 0 w 98"/>
                  <a:gd name="T33" fmla="*/ 24 h 56"/>
                  <a:gd name="T34" fmla="*/ 2 w 98"/>
                  <a:gd name="T35" fmla="*/ 20 h 56"/>
                  <a:gd name="T36" fmla="*/ 6 w 98"/>
                  <a:gd name="T37" fmla="*/ 14 h 56"/>
                  <a:gd name="T38" fmla="*/ 10 w 98"/>
                  <a:gd name="T39" fmla="*/ 10 h 56"/>
                  <a:gd name="T40" fmla="*/ 14 w 98"/>
                  <a:gd name="T41" fmla="*/ 8 h 56"/>
                  <a:gd name="T42" fmla="*/ 18 w 98"/>
                  <a:gd name="T43" fmla="*/ 6 h 56"/>
                  <a:gd name="T44" fmla="*/ 20 w 98"/>
                  <a:gd name="T45" fmla="*/ 6 h 56"/>
                  <a:gd name="T46" fmla="*/ 22 w 98"/>
                  <a:gd name="T47" fmla="*/ 4 h 56"/>
                  <a:gd name="T48" fmla="*/ 24 w 98"/>
                  <a:gd name="T49" fmla="*/ 4 h 56"/>
                  <a:gd name="T50" fmla="*/ 28 w 98"/>
                  <a:gd name="T51" fmla="*/ 2 h 56"/>
                  <a:gd name="T52" fmla="*/ 30 w 98"/>
                  <a:gd name="T53" fmla="*/ 2 h 56"/>
                  <a:gd name="T54" fmla="*/ 36 w 98"/>
                  <a:gd name="T55" fmla="*/ 2 h 56"/>
                  <a:gd name="T56" fmla="*/ 56 w 98"/>
                  <a:gd name="T57" fmla="*/ 0 h 56"/>
                  <a:gd name="T58" fmla="*/ 74 w 98"/>
                  <a:gd name="T59" fmla="*/ 4 h 56"/>
                  <a:gd name="T60" fmla="*/ 80 w 98"/>
                  <a:gd name="T61" fmla="*/ 8 h 56"/>
                  <a:gd name="T62" fmla="*/ 88 w 98"/>
                  <a:gd name="T63" fmla="*/ 12 h 56"/>
                  <a:gd name="T64" fmla="*/ 92 w 98"/>
                  <a:gd name="T65" fmla="*/ 16 h 56"/>
                  <a:gd name="T66" fmla="*/ 96 w 98"/>
                  <a:gd name="T67" fmla="*/ 22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56"/>
                  <a:gd name="T104" fmla="*/ 98 w 98"/>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56">
                    <a:moveTo>
                      <a:pt x="96" y="22"/>
                    </a:moveTo>
                    <a:lnTo>
                      <a:pt x="98" y="24"/>
                    </a:lnTo>
                    <a:lnTo>
                      <a:pt x="98" y="26"/>
                    </a:lnTo>
                    <a:lnTo>
                      <a:pt x="98" y="30"/>
                    </a:lnTo>
                    <a:lnTo>
                      <a:pt x="96" y="36"/>
                    </a:lnTo>
                    <a:lnTo>
                      <a:pt x="90" y="42"/>
                    </a:lnTo>
                    <a:lnTo>
                      <a:pt x="82" y="48"/>
                    </a:lnTo>
                    <a:lnTo>
                      <a:pt x="72" y="52"/>
                    </a:lnTo>
                    <a:lnTo>
                      <a:pt x="62" y="56"/>
                    </a:lnTo>
                    <a:lnTo>
                      <a:pt x="42" y="56"/>
                    </a:lnTo>
                    <a:lnTo>
                      <a:pt x="24" y="52"/>
                    </a:lnTo>
                    <a:lnTo>
                      <a:pt x="16" y="50"/>
                    </a:lnTo>
                    <a:lnTo>
                      <a:pt x="10" y="46"/>
                    </a:lnTo>
                    <a:lnTo>
                      <a:pt x="4" y="40"/>
                    </a:lnTo>
                    <a:lnTo>
                      <a:pt x="0" y="36"/>
                    </a:lnTo>
                    <a:lnTo>
                      <a:pt x="0" y="28"/>
                    </a:lnTo>
                    <a:lnTo>
                      <a:pt x="0" y="24"/>
                    </a:lnTo>
                    <a:lnTo>
                      <a:pt x="2" y="20"/>
                    </a:lnTo>
                    <a:lnTo>
                      <a:pt x="6" y="14"/>
                    </a:lnTo>
                    <a:lnTo>
                      <a:pt x="10" y="10"/>
                    </a:lnTo>
                    <a:lnTo>
                      <a:pt x="14" y="8"/>
                    </a:lnTo>
                    <a:lnTo>
                      <a:pt x="18" y="6"/>
                    </a:lnTo>
                    <a:lnTo>
                      <a:pt x="20" y="6"/>
                    </a:lnTo>
                    <a:lnTo>
                      <a:pt x="22" y="4"/>
                    </a:lnTo>
                    <a:lnTo>
                      <a:pt x="24" y="4"/>
                    </a:lnTo>
                    <a:lnTo>
                      <a:pt x="28" y="2"/>
                    </a:lnTo>
                    <a:lnTo>
                      <a:pt x="30" y="2"/>
                    </a:lnTo>
                    <a:lnTo>
                      <a:pt x="36" y="2"/>
                    </a:lnTo>
                    <a:lnTo>
                      <a:pt x="56" y="0"/>
                    </a:lnTo>
                    <a:lnTo>
                      <a:pt x="74" y="4"/>
                    </a:lnTo>
                    <a:lnTo>
                      <a:pt x="80" y="8"/>
                    </a:lnTo>
                    <a:lnTo>
                      <a:pt x="88" y="12"/>
                    </a:lnTo>
                    <a:lnTo>
                      <a:pt x="92" y="16"/>
                    </a:lnTo>
                    <a:lnTo>
                      <a:pt x="96" y="22"/>
                    </a:lnTo>
                    <a:close/>
                  </a:path>
                </a:pathLst>
              </a:custGeom>
              <a:solidFill>
                <a:srgbClr val="E3E3E2"/>
              </a:solidFill>
              <a:ln w="9525">
                <a:noFill/>
                <a:round/>
                <a:headEnd/>
                <a:tailEnd/>
              </a:ln>
            </p:spPr>
            <p:txBody>
              <a:bodyPr/>
              <a:lstStyle/>
              <a:p>
                <a:pPr algn="ctr"/>
                <a:endParaRPr lang="ru-RU"/>
              </a:p>
            </p:txBody>
          </p:sp>
          <p:sp>
            <p:nvSpPr>
              <p:cNvPr id="456941" name="Freeform 113"/>
              <p:cNvSpPr>
                <a:spLocks/>
              </p:cNvSpPr>
              <p:nvPr/>
            </p:nvSpPr>
            <p:spPr bwMode="auto">
              <a:xfrm>
                <a:off x="7746" y="5089"/>
                <a:ext cx="18" cy="69"/>
              </a:xfrm>
              <a:custGeom>
                <a:avLst/>
                <a:gdLst>
                  <a:gd name="T0" fmla="*/ 0 w 18"/>
                  <a:gd name="T1" fmla="*/ 14 h 69"/>
                  <a:gd name="T2" fmla="*/ 0 w 18"/>
                  <a:gd name="T3" fmla="*/ 69 h 69"/>
                  <a:gd name="T4" fmla="*/ 8 w 18"/>
                  <a:gd name="T5" fmla="*/ 65 h 69"/>
                  <a:gd name="T6" fmla="*/ 14 w 18"/>
                  <a:gd name="T7" fmla="*/ 59 h 69"/>
                  <a:gd name="T8" fmla="*/ 16 w 18"/>
                  <a:gd name="T9" fmla="*/ 53 h 69"/>
                  <a:gd name="T10" fmla="*/ 18 w 18"/>
                  <a:gd name="T11" fmla="*/ 47 h 69"/>
                  <a:gd name="T12" fmla="*/ 18 w 18"/>
                  <a:gd name="T13" fmla="*/ 0 h 69"/>
                  <a:gd name="T14" fmla="*/ 10 w 18"/>
                  <a:gd name="T15" fmla="*/ 8 h 69"/>
                  <a:gd name="T16" fmla="*/ 0 w 18"/>
                  <a:gd name="T17" fmla="*/ 14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9"/>
                  <a:gd name="T29" fmla="*/ 18 w 1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9">
                    <a:moveTo>
                      <a:pt x="0" y="14"/>
                    </a:moveTo>
                    <a:lnTo>
                      <a:pt x="0" y="69"/>
                    </a:lnTo>
                    <a:lnTo>
                      <a:pt x="8" y="65"/>
                    </a:lnTo>
                    <a:lnTo>
                      <a:pt x="14" y="59"/>
                    </a:lnTo>
                    <a:lnTo>
                      <a:pt x="16" y="53"/>
                    </a:lnTo>
                    <a:lnTo>
                      <a:pt x="18" y="47"/>
                    </a:lnTo>
                    <a:lnTo>
                      <a:pt x="18" y="0"/>
                    </a:lnTo>
                    <a:lnTo>
                      <a:pt x="10" y="8"/>
                    </a:lnTo>
                    <a:lnTo>
                      <a:pt x="0" y="14"/>
                    </a:lnTo>
                    <a:close/>
                  </a:path>
                </a:pathLst>
              </a:custGeom>
              <a:solidFill>
                <a:srgbClr val="E6E6E6"/>
              </a:solidFill>
              <a:ln w="9525">
                <a:noFill/>
                <a:round/>
                <a:headEnd/>
                <a:tailEnd/>
              </a:ln>
            </p:spPr>
            <p:txBody>
              <a:bodyPr/>
              <a:lstStyle/>
              <a:p>
                <a:pPr algn="ctr"/>
                <a:endParaRPr lang="ru-RU"/>
              </a:p>
            </p:txBody>
          </p:sp>
          <p:sp>
            <p:nvSpPr>
              <p:cNvPr id="456942" name="Freeform 114"/>
              <p:cNvSpPr>
                <a:spLocks/>
              </p:cNvSpPr>
              <p:nvPr/>
            </p:nvSpPr>
            <p:spPr bwMode="auto">
              <a:xfrm>
                <a:off x="7732" y="5103"/>
                <a:ext cx="14" cy="59"/>
              </a:xfrm>
              <a:custGeom>
                <a:avLst/>
                <a:gdLst>
                  <a:gd name="T0" fmla="*/ 0 w 14"/>
                  <a:gd name="T1" fmla="*/ 59 h 59"/>
                  <a:gd name="T2" fmla="*/ 14 w 14"/>
                  <a:gd name="T3" fmla="*/ 55 h 59"/>
                  <a:gd name="T4" fmla="*/ 14 w 14"/>
                  <a:gd name="T5" fmla="*/ 0 h 59"/>
                  <a:gd name="T6" fmla="*/ 0 w 14"/>
                  <a:gd name="T7" fmla="*/ 4 h 59"/>
                  <a:gd name="T8" fmla="*/ 0 w 14"/>
                  <a:gd name="T9" fmla="*/ 59 h 59"/>
                  <a:gd name="T10" fmla="*/ 0 60000 65536"/>
                  <a:gd name="T11" fmla="*/ 0 60000 65536"/>
                  <a:gd name="T12" fmla="*/ 0 60000 65536"/>
                  <a:gd name="T13" fmla="*/ 0 60000 65536"/>
                  <a:gd name="T14" fmla="*/ 0 60000 65536"/>
                  <a:gd name="T15" fmla="*/ 0 w 14"/>
                  <a:gd name="T16" fmla="*/ 0 h 59"/>
                  <a:gd name="T17" fmla="*/ 14 w 14"/>
                  <a:gd name="T18" fmla="*/ 59 h 59"/>
                </a:gdLst>
                <a:ahLst/>
                <a:cxnLst>
                  <a:cxn ang="T10">
                    <a:pos x="T0" y="T1"/>
                  </a:cxn>
                  <a:cxn ang="T11">
                    <a:pos x="T2" y="T3"/>
                  </a:cxn>
                  <a:cxn ang="T12">
                    <a:pos x="T4" y="T5"/>
                  </a:cxn>
                  <a:cxn ang="T13">
                    <a:pos x="T6" y="T7"/>
                  </a:cxn>
                  <a:cxn ang="T14">
                    <a:pos x="T8" y="T9"/>
                  </a:cxn>
                </a:cxnLst>
                <a:rect l="T15" t="T16" r="T17" b="T18"/>
                <a:pathLst>
                  <a:path w="14" h="59">
                    <a:moveTo>
                      <a:pt x="0" y="59"/>
                    </a:moveTo>
                    <a:lnTo>
                      <a:pt x="14" y="55"/>
                    </a:lnTo>
                    <a:lnTo>
                      <a:pt x="14" y="0"/>
                    </a:lnTo>
                    <a:lnTo>
                      <a:pt x="0" y="4"/>
                    </a:lnTo>
                    <a:lnTo>
                      <a:pt x="0" y="59"/>
                    </a:lnTo>
                    <a:close/>
                  </a:path>
                </a:pathLst>
              </a:custGeom>
              <a:solidFill>
                <a:srgbClr val="FFFFFF"/>
              </a:solidFill>
              <a:ln w="9525">
                <a:noFill/>
                <a:round/>
                <a:headEnd/>
                <a:tailEnd/>
              </a:ln>
            </p:spPr>
            <p:txBody>
              <a:bodyPr/>
              <a:lstStyle/>
              <a:p>
                <a:pPr algn="ctr"/>
                <a:endParaRPr lang="ru-RU"/>
              </a:p>
            </p:txBody>
          </p:sp>
          <p:sp>
            <p:nvSpPr>
              <p:cNvPr id="456943" name="Freeform 115"/>
              <p:cNvSpPr>
                <a:spLocks/>
              </p:cNvSpPr>
              <p:nvPr/>
            </p:nvSpPr>
            <p:spPr bwMode="auto">
              <a:xfrm>
                <a:off x="7718" y="5107"/>
                <a:ext cx="14" cy="57"/>
              </a:xfrm>
              <a:custGeom>
                <a:avLst/>
                <a:gdLst>
                  <a:gd name="T0" fmla="*/ 0 w 14"/>
                  <a:gd name="T1" fmla="*/ 57 h 57"/>
                  <a:gd name="T2" fmla="*/ 10 w 14"/>
                  <a:gd name="T3" fmla="*/ 57 h 57"/>
                  <a:gd name="T4" fmla="*/ 14 w 14"/>
                  <a:gd name="T5" fmla="*/ 55 h 57"/>
                  <a:gd name="T6" fmla="*/ 14 w 14"/>
                  <a:gd name="T7" fmla="*/ 0 h 57"/>
                  <a:gd name="T8" fmla="*/ 10 w 14"/>
                  <a:gd name="T9" fmla="*/ 2 h 57"/>
                  <a:gd name="T10" fmla="*/ 0 w 14"/>
                  <a:gd name="T11" fmla="*/ 2 h 57"/>
                  <a:gd name="T12" fmla="*/ 0 w 14"/>
                  <a:gd name="T13" fmla="*/ 57 h 57"/>
                  <a:gd name="T14" fmla="*/ 0 60000 65536"/>
                  <a:gd name="T15" fmla="*/ 0 60000 65536"/>
                  <a:gd name="T16" fmla="*/ 0 60000 65536"/>
                  <a:gd name="T17" fmla="*/ 0 60000 65536"/>
                  <a:gd name="T18" fmla="*/ 0 60000 65536"/>
                  <a:gd name="T19" fmla="*/ 0 60000 65536"/>
                  <a:gd name="T20" fmla="*/ 0 60000 65536"/>
                  <a:gd name="T21" fmla="*/ 0 w 14"/>
                  <a:gd name="T22" fmla="*/ 0 h 57"/>
                  <a:gd name="T23" fmla="*/ 14 w 14"/>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7">
                    <a:moveTo>
                      <a:pt x="0" y="57"/>
                    </a:moveTo>
                    <a:lnTo>
                      <a:pt x="10" y="57"/>
                    </a:lnTo>
                    <a:lnTo>
                      <a:pt x="14" y="55"/>
                    </a:lnTo>
                    <a:lnTo>
                      <a:pt x="14" y="0"/>
                    </a:lnTo>
                    <a:lnTo>
                      <a:pt x="10" y="2"/>
                    </a:lnTo>
                    <a:lnTo>
                      <a:pt x="0" y="2"/>
                    </a:lnTo>
                    <a:lnTo>
                      <a:pt x="0" y="57"/>
                    </a:lnTo>
                    <a:close/>
                  </a:path>
                </a:pathLst>
              </a:custGeom>
              <a:solidFill>
                <a:srgbClr val="E6E6E6"/>
              </a:solidFill>
              <a:ln w="9525">
                <a:noFill/>
                <a:round/>
                <a:headEnd/>
                <a:tailEnd/>
              </a:ln>
            </p:spPr>
            <p:txBody>
              <a:bodyPr/>
              <a:lstStyle/>
              <a:p>
                <a:pPr algn="ctr"/>
                <a:endParaRPr lang="ru-RU"/>
              </a:p>
            </p:txBody>
          </p:sp>
          <p:sp>
            <p:nvSpPr>
              <p:cNvPr id="456944" name="Rectangle 116"/>
              <p:cNvSpPr>
                <a:spLocks noChangeArrowheads="1"/>
              </p:cNvSpPr>
              <p:nvPr/>
            </p:nvSpPr>
            <p:spPr bwMode="auto">
              <a:xfrm>
                <a:off x="7710" y="5109"/>
                <a:ext cx="8" cy="55"/>
              </a:xfrm>
              <a:prstGeom prst="rect">
                <a:avLst/>
              </a:prstGeom>
              <a:solidFill>
                <a:srgbClr val="CCCCCC"/>
              </a:solidFill>
              <a:ln w="9525">
                <a:noFill/>
                <a:miter lim="800000"/>
                <a:headEnd/>
                <a:tailEnd/>
              </a:ln>
            </p:spPr>
            <p:txBody>
              <a:bodyPr/>
              <a:lstStyle/>
              <a:p>
                <a:pPr algn="ctr"/>
                <a:endParaRPr lang="ru-RU"/>
              </a:p>
            </p:txBody>
          </p:sp>
          <p:sp>
            <p:nvSpPr>
              <p:cNvPr id="456945" name="Freeform 117"/>
              <p:cNvSpPr>
                <a:spLocks/>
              </p:cNvSpPr>
              <p:nvPr/>
            </p:nvSpPr>
            <p:spPr bwMode="auto">
              <a:xfrm>
                <a:off x="7698" y="5107"/>
                <a:ext cx="12" cy="57"/>
              </a:xfrm>
              <a:custGeom>
                <a:avLst/>
                <a:gdLst>
                  <a:gd name="T0" fmla="*/ 0 w 12"/>
                  <a:gd name="T1" fmla="*/ 55 h 57"/>
                  <a:gd name="T2" fmla="*/ 12 w 12"/>
                  <a:gd name="T3" fmla="*/ 57 h 57"/>
                  <a:gd name="T4" fmla="*/ 12 w 12"/>
                  <a:gd name="T5" fmla="*/ 2 h 57"/>
                  <a:gd name="T6" fmla="*/ 0 w 12"/>
                  <a:gd name="T7" fmla="*/ 0 h 57"/>
                  <a:gd name="T8" fmla="*/ 0 w 12"/>
                  <a:gd name="T9" fmla="*/ 55 h 57"/>
                  <a:gd name="T10" fmla="*/ 0 60000 65536"/>
                  <a:gd name="T11" fmla="*/ 0 60000 65536"/>
                  <a:gd name="T12" fmla="*/ 0 60000 65536"/>
                  <a:gd name="T13" fmla="*/ 0 60000 65536"/>
                  <a:gd name="T14" fmla="*/ 0 60000 65536"/>
                  <a:gd name="T15" fmla="*/ 0 w 12"/>
                  <a:gd name="T16" fmla="*/ 0 h 57"/>
                  <a:gd name="T17" fmla="*/ 12 w 12"/>
                  <a:gd name="T18" fmla="*/ 57 h 57"/>
                </a:gdLst>
                <a:ahLst/>
                <a:cxnLst>
                  <a:cxn ang="T10">
                    <a:pos x="T0" y="T1"/>
                  </a:cxn>
                  <a:cxn ang="T11">
                    <a:pos x="T2" y="T3"/>
                  </a:cxn>
                  <a:cxn ang="T12">
                    <a:pos x="T4" y="T5"/>
                  </a:cxn>
                  <a:cxn ang="T13">
                    <a:pos x="T6" y="T7"/>
                  </a:cxn>
                  <a:cxn ang="T14">
                    <a:pos x="T8" y="T9"/>
                  </a:cxn>
                </a:cxnLst>
                <a:rect l="T15" t="T16" r="T17" b="T18"/>
                <a:pathLst>
                  <a:path w="12" h="57">
                    <a:moveTo>
                      <a:pt x="0" y="55"/>
                    </a:moveTo>
                    <a:lnTo>
                      <a:pt x="12" y="57"/>
                    </a:lnTo>
                    <a:lnTo>
                      <a:pt x="12" y="2"/>
                    </a:lnTo>
                    <a:lnTo>
                      <a:pt x="0" y="0"/>
                    </a:lnTo>
                    <a:lnTo>
                      <a:pt x="0" y="55"/>
                    </a:lnTo>
                    <a:close/>
                  </a:path>
                </a:pathLst>
              </a:custGeom>
              <a:solidFill>
                <a:srgbClr val="B3B3B3"/>
              </a:solidFill>
              <a:ln w="9525">
                <a:noFill/>
                <a:round/>
                <a:headEnd/>
                <a:tailEnd/>
              </a:ln>
            </p:spPr>
            <p:txBody>
              <a:bodyPr/>
              <a:lstStyle/>
              <a:p>
                <a:pPr algn="ctr"/>
                <a:endParaRPr lang="ru-RU"/>
              </a:p>
            </p:txBody>
          </p:sp>
          <p:sp>
            <p:nvSpPr>
              <p:cNvPr id="456946" name="Freeform 118"/>
              <p:cNvSpPr>
                <a:spLocks/>
              </p:cNvSpPr>
              <p:nvPr/>
            </p:nvSpPr>
            <p:spPr bwMode="auto">
              <a:xfrm>
                <a:off x="7682" y="5103"/>
                <a:ext cx="16" cy="59"/>
              </a:xfrm>
              <a:custGeom>
                <a:avLst/>
                <a:gdLst>
                  <a:gd name="T0" fmla="*/ 0 w 16"/>
                  <a:gd name="T1" fmla="*/ 55 h 59"/>
                  <a:gd name="T2" fmla="*/ 16 w 16"/>
                  <a:gd name="T3" fmla="*/ 59 h 59"/>
                  <a:gd name="T4" fmla="*/ 16 w 16"/>
                  <a:gd name="T5" fmla="*/ 4 h 59"/>
                  <a:gd name="T6" fmla="*/ 0 w 16"/>
                  <a:gd name="T7" fmla="*/ 0 h 59"/>
                  <a:gd name="T8" fmla="*/ 0 w 16"/>
                  <a:gd name="T9" fmla="*/ 55 h 59"/>
                  <a:gd name="T10" fmla="*/ 0 60000 65536"/>
                  <a:gd name="T11" fmla="*/ 0 60000 65536"/>
                  <a:gd name="T12" fmla="*/ 0 60000 65536"/>
                  <a:gd name="T13" fmla="*/ 0 60000 65536"/>
                  <a:gd name="T14" fmla="*/ 0 60000 65536"/>
                  <a:gd name="T15" fmla="*/ 0 w 16"/>
                  <a:gd name="T16" fmla="*/ 0 h 59"/>
                  <a:gd name="T17" fmla="*/ 16 w 16"/>
                  <a:gd name="T18" fmla="*/ 59 h 59"/>
                </a:gdLst>
                <a:ahLst/>
                <a:cxnLst>
                  <a:cxn ang="T10">
                    <a:pos x="T0" y="T1"/>
                  </a:cxn>
                  <a:cxn ang="T11">
                    <a:pos x="T2" y="T3"/>
                  </a:cxn>
                  <a:cxn ang="T12">
                    <a:pos x="T4" y="T5"/>
                  </a:cxn>
                  <a:cxn ang="T13">
                    <a:pos x="T6" y="T7"/>
                  </a:cxn>
                  <a:cxn ang="T14">
                    <a:pos x="T8" y="T9"/>
                  </a:cxn>
                </a:cxnLst>
                <a:rect l="T15" t="T16" r="T17" b="T18"/>
                <a:pathLst>
                  <a:path w="16" h="59">
                    <a:moveTo>
                      <a:pt x="0" y="55"/>
                    </a:moveTo>
                    <a:lnTo>
                      <a:pt x="16" y="59"/>
                    </a:lnTo>
                    <a:lnTo>
                      <a:pt x="16" y="4"/>
                    </a:lnTo>
                    <a:lnTo>
                      <a:pt x="0" y="0"/>
                    </a:lnTo>
                    <a:lnTo>
                      <a:pt x="0" y="55"/>
                    </a:lnTo>
                    <a:close/>
                  </a:path>
                </a:pathLst>
              </a:custGeom>
              <a:solidFill>
                <a:srgbClr val="999999"/>
              </a:solidFill>
              <a:ln w="9525">
                <a:noFill/>
                <a:round/>
                <a:headEnd/>
                <a:tailEnd/>
              </a:ln>
            </p:spPr>
            <p:txBody>
              <a:bodyPr/>
              <a:lstStyle/>
              <a:p>
                <a:pPr algn="ctr"/>
                <a:endParaRPr lang="ru-RU"/>
              </a:p>
            </p:txBody>
          </p:sp>
          <p:sp>
            <p:nvSpPr>
              <p:cNvPr id="456947" name="Freeform 119"/>
              <p:cNvSpPr>
                <a:spLocks/>
              </p:cNvSpPr>
              <p:nvPr/>
            </p:nvSpPr>
            <p:spPr bwMode="auto">
              <a:xfrm>
                <a:off x="7666" y="5089"/>
                <a:ext cx="16" cy="69"/>
              </a:xfrm>
              <a:custGeom>
                <a:avLst/>
                <a:gdLst>
                  <a:gd name="T0" fmla="*/ 16 w 16"/>
                  <a:gd name="T1" fmla="*/ 14 h 69"/>
                  <a:gd name="T2" fmla="*/ 6 w 16"/>
                  <a:gd name="T3" fmla="*/ 8 h 69"/>
                  <a:gd name="T4" fmla="*/ 0 w 16"/>
                  <a:gd name="T5" fmla="*/ 0 h 69"/>
                  <a:gd name="T6" fmla="*/ 0 w 16"/>
                  <a:gd name="T7" fmla="*/ 47 h 69"/>
                  <a:gd name="T8" fmla="*/ 0 w 16"/>
                  <a:gd name="T9" fmla="*/ 55 h 69"/>
                  <a:gd name="T10" fmla="*/ 6 w 16"/>
                  <a:gd name="T11" fmla="*/ 63 h 69"/>
                  <a:gd name="T12" fmla="*/ 16 w 16"/>
                  <a:gd name="T13" fmla="*/ 69 h 69"/>
                  <a:gd name="T14" fmla="*/ 16 w 16"/>
                  <a:gd name="T15" fmla="*/ 14 h 69"/>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69"/>
                  <a:gd name="T26" fmla="*/ 16 w 16"/>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69">
                    <a:moveTo>
                      <a:pt x="16" y="14"/>
                    </a:moveTo>
                    <a:lnTo>
                      <a:pt x="6" y="8"/>
                    </a:lnTo>
                    <a:lnTo>
                      <a:pt x="0" y="0"/>
                    </a:lnTo>
                    <a:lnTo>
                      <a:pt x="0" y="47"/>
                    </a:lnTo>
                    <a:lnTo>
                      <a:pt x="0" y="55"/>
                    </a:lnTo>
                    <a:lnTo>
                      <a:pt x="6" y="63"/>
                    </a:lnTo>
                    <a:lnTo>
                      <a:pt x="16" y="69"/>
                    </a:lnTo>
                    <a:lnTo>
                      <a:pt x="16" y="14"/>
                    </a:lnTo>
                    <a:close/>
                  </a:path>
                </a:pathLst>
              </a:custGeom>
              <a:solidFill>
                <a:srgbClr val="7F7F7F"/>
              </a:solidFill>
              <a:ln w="9525">
                <a:noFill/>
                <a:round/>
                <a:headEnd/>
                <a:tailEnd/>
              </a:ln>
            </p:spPr>
            <p:txBody>
              <a:bodyPr/>
              <a:lstStyle/>
              <a:p>
                <a:pPr algn="ctr"/>
                <a:endParaRPr lang="ru-RU"/>
              </a:p>
            </p:txBody>
          </p:sp>
          <p:sp>
            <p:nvSpPr>
              <p:cNvPr id="456948" name="Line 120"/>
              <p:cNvSpPr>
                <a:spLocks noChangeShapeType="1"/>
              </p:cNvSpPr>
              <p:nvPr/>
            </p:nvSpPr>
            <p:spPr bwMode="auto">
              <a:xfrm>
                <a:off x="7714" y="5079"/>
                <a:ext cx="0" cy="0"/>
              </a:xfrm>
              <a:prstGeom prst="line">
                <a:avLst/>
              </a:prstGeom>
              <a:noFill/>
              <a:ln w="3175">
                <a:solidFill>
                  <a:srgbClr val="000000"/>
                </a:solidFill>
                <a:round/>
                <a:headEnd/>
                <a:tailEnd/>
              </a:ln>
            </p:spPr>
            <p:txBody>
              <a:bodyPr/>
              <a:lstStyle/>
              <a:p>
                <a:endParaRPr lang="en-US"/>
              </a:p>
            </p:txBody>
          </p:sp>
          <p:sp>
            <p:nvSpPr>
              <p:cNvPr id="456949" name="Freeform 121"/>
              <p:cNvSpPr>
                <a:spLocks/>
              </p:cNvSpPr>
              <p:nvPr/>
            </p:nvSpPr>
            <p:spPr bwMode="auto">
              <a:xfrm>
                <a:off x="7710" y="4995"/>
                <a:ext cx="10" cy="90"/>
              </a:xfrm>
              <a:custGeom>
                <a:avLst/>
                <a:gdLst>
                  <a:gd name="T0" fmla="*/ 0 w 10"/>
                  <a:gd name="T1" fmla="*/ 4 h 90"/>
                  <a:gd name="T2" fmla="*/ 0 w 10"/>
                  <a:gd name="T3" fmla="*/ 84 h 90"/>
                  <a:gd name="T4" fmla="*/ 0 w 10"/>
                  <a:gd name="T5" fmla="*/ 88 h 90"/>
                  <a:gd name="T6" fmla="*/ 4 w 10"/>
                  <a:gd name="T7" fmla="*/ 90 h 90"/>
                  <a:gd name="T8" fmla="*/ 8 w 10"/>
                  <a:gd name="T9" fmla="*/ 88 h 90"/>
                  <a:gd name="T10" fmla="*/ 10 w 10"/>
                  <a:gd name="T11" fmla="*/ 84 h 90"/>
                  <a:gd name="T12" fmla="*/ 10 w 10"/>
                  <a:gd name="T13" fmla="*/ 4 h 90"/>
                  <a:gd name="T14" fmla="*/ 8 w 10"/>
                  <a:gd name="T15" fmla="*/ 0 h 90"/>
                  <a:gd name="T16" fmla="*/ 4 w 10"/>
                  <a:gd name="T17" fmla="*/ 0 h 90"/>
                  <a:gd name="T18" fmla="*/ 0 w 10"/>
                  <a:gd name="T19" fmla="*/ 0 h 90"/>
                  <a:gd name="T20" fmla="*/ 0 w 10"/>
                  <a:gd name="T21" fmla="*/ 4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90"/>
                  <a:gd name="T35" fmla="*/ 10 w 10"/>
                  <a:gd name="T36" fmla="*/ 90 h 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90">
                    <a:moveTo>
                      <a:pt x="0" y="4"/>
                    </a:moveTo>
                    <a:lnTo>
                      <a:pt x="0" y="84"/>
                    </a:lnTo>
                    <a:lnTo>
                      <a:pt x="0" y="88"/>
                    </a:lnTo>
                    <a:lnTo>
                      <a:pt x="4" y="90"/>
                    </a:lnTo>
                    <a:lnTo>
                      <a:pt x="8" y="88"/>
                    </a:lnTo>
                    <a:lnTo>
                      <a:pt x="10" y="84"/>
                    </a:lnTo>
                    <a:lnTo>
                      <a:pt x="10" y="4"/>
                    </a:lnTo>
                    <a:lnTo>
                      <a:pt x="8" y="0"/>
                    </a:lnTo>
                    <a:lnTo>
                      <a:pt x="4" y="0"/>
                    </a:lnTo>
                    <a:lnTo>
                      <a:pt x="0" y="0"/>
                    </a:lnTo>
                    <a:lnTo>
                      <a:pt x="0" y="4"/>
                    </a:lnTo>
                    <a:close/>
                  </a:path>
                </a:pathLst>
              </a:custGeom>
              <a:solidFill>
                <a:srgbClr val="333333"/>
              </a:solidFill>
              <a:ln w="9525">
                <a:noFill/>
                <a:round/>
                <a:headEnd/>
                <a:tailEnd/>
              </a:ln>
            </p:spPr>
            <p:txBody>
              <a:bodyPr/>
              <a:lstStyle/>
              <a:p>
                <a:pPr algn="ctr"/>
                <a:endParaRPr lang="ru-RU"/>
              </a:p>
            </p:txBody>
          </p:sp>
          <p:sp>
            <p:nvSpPr>
              <p:cNvPr id="456950" name="Freeform 122"/>
              <p:cNvSpPr>
                <a:spLocks/>
              </p:cNvSpPr>
              <p:nvPr/>
            </p:nvSpPr>
            <p:spPr bwMode="auto">
              <a:xfrm>
                <a:off x="7660" y="4891"/>
                <a:ext cx="108" cy="124"/>
              </a:xfrm>
              <a:custGeom>
                <a:avLst/>
                <a:gdLst>
                  <a:gd name="T0" fmla="*/ 40 w 108"/>
                  <a:gd name="T1" fmla="*/ 0 h 124"/>
                  <a:gd name="T2" fmla="*/ 36 w 108"/>
                  <a:gd name="T3" fmla="*/ 2 h 124"/>
                  <a:gd name="T4" fmla="*/ 34 w 108"/>
                  <a:gd name="T5" fmla="*/ 2 h 124"/>
                  <a:gd name="T6" fmla="*/ 28 w 108"/>
                  <a:gd name="T7" fmla="*/ 4 h 124"/>
                  <a:gd name="T8" fmla="*/ 24 w 108"/>
                  <a:gd name="T9" fmla="*/ 6 h 124"/>
                  <a:gd name="T10" fmla="*/ 22 w 108"/>
                  <a:gd name="T11" fmla="*/ 6 h 124"/>
                  <a:gd name="T12" fmla="*/ 20 w 108"/>
                  <a:gd name="T13" fmla="*/ 8 h 124"/>
                  <a:gd name="T14" fmla="*/ 16 w 108"/>
                  <a:gd name="T15" fmla="*/ 10 h 124"/>
                  <a:gd name="T16" fmla="*/ 14 w 108"/>
                  <a:gd name="T17" fmla="*/ 10 h 124"/>
                  <a:gd name="T18" fmla="*/ 12 w 108"/>
                  <a:gd name="T19" fmla="*/ 12 h 124"/>
                  <a:gd name="T20" fmla="*/ 10 w 108"/>
                  <a:gd name="T21" fmla="*/ 14 h 124"/>
                  <a:gd name="T22" fmla="*/ 8 w 108"/>
                  <a:gd name="T23" fmla="*/ 16 h 124"/>
                  <a:gd name="T24" fmla="*/ 6 w 108"/>
                  <a:gd name="T25" fmla="*/ 18 h 124"/>
                  <a:gd name="T26" fmla="*/ 4 w 108"/>
                  <a:gd name="T27" fmla="*/ 22 h 124"/>
                  <a:gd name="T28" fmla="*/ 2 w 108"/>
                  <a:gd name="T29" fmla="*/ 22 h 124"/>
                  <a:gd name="T30" fmla="*/ 2 w 108"/>
                  <a:gd name="T31" fmla="*/ 26 h 124"/>
                  <a:gd name="T32" fmla="*/ 0 w 108"/>
                  <a:gd name="T33" fmla="*/ 32 h 124"/>
                  <a:gd name="T34" fmla="*/ 0 w 108"/>
                  <a:gd name="T35" fmla="*/ 90 h 124"/>
                  <a:gd name="T36" fmla="*/ 2 w 108"/>
                  <a:gd name="T37" fmla="*/ 100 h 124"/>
                  <a:gd name="T38" fmla="*/ 6 w 108"/>
                  <a:gd name="T39" fmla="*/ 106 h 124"/>
                  <a:gd name="T40" fmla="*/ 12 w 108"/>
                  <a:gd name="T41" fmla="*/ 110 h 124"/>
                  <a:gd name="T42" fmla="*/ 20 w 108"/>
                  <a:gd name="T43" fmla="*/ 116 h 124"/>
                  <a:gd name="T44" fmla="*/ 28 w 108"/>
                  <a:gd name="T45" fmla="*/ 118 h 124"/>
                  <a:gd name="T46" fmla="*/ 36 w 108"/>
                  <a:gd name="T47" fmla="*/ 122 h 124"/>
                  <a:gd name="T48" fmla="*/ 46 w 108"/>
                  <a:gd name="T49" fmla="*/ 122 h 124"/>
                  <a:gd name="T50" fmla="*/ 58 w 108"/>
                  <a:gd name="T51" fmla="*/ 124 h 124"/>
                  <a:gd name="T52" fmla="*/ 68 w 108"/>
                  <a:gd name="T53" fmla="*/ 122 h 124"/>
                  <a:gd name="T54" fmla="*/ 84 w 108"/>
                  <a:gd name="T55" fmla="*/ 118 h 124"/>
                  <a:gd name="T56" fmla="*/ 96 w 108"/>
                  <a:gd name="T57" fmla="*/ 110 h 124"/>
                  <a:gd name="T58" fmla="*/ 102 w 108"/>
                  <a:gd name="T59" fmla="*/ 106 h 124"/>
                  <a:gd name="T60" fmla="*/ 106 w 108"/>
                  <a:gd name="T61" fmla="*/ 102 h 124"/>
                  <a:gd name="T62" fmla="*/ 108 w 108"/>
                  <a:gd name="T63" fmla="*/ 96 h 124"/>
                  <a:gd name="T64" fmla="*/ 108 w 108"/>
                  <a:gd name="T65" fmla="*/ 90 h 124"/>
                  <a:gd name="T66" fmla="*/ 108 w 108"/>
                  <a:gd name="T67" fmla="*/ 32 h 124"/>
                  <a:gd name="T68" fmla="*/ 106 w 108"/>
                  <a:gd name="T69" fmla="*/ 24 h 124"/>
                  <a:gd name="T70" fmla="*/ 102 w 108"/>
                  <a:gd name="T71" fmla="*/ 18 h 124"/>
                  <a:gd name="T72" fmla="*/ 96 w 108"/>
                  <a:gd name="T73" fmla="*/ 12 h 124"/>
                  <a:gd name="T74" fmla="*/ 90 w 108"/>
                  <a:gd name="T75" fmla="*/ 8 h 124"/>
                  <a:gd name="T76" fmla="*/ 82 w 108"/>
                  <a:gd name="T77" fmla="*/ 4 h 124"/>
                  <a:gd name="T78" fmla="*/ 72 w 108"/>
                  <a:gd name="T79" fmla="*/ 2 h 124"/>
                  <a:gd name="T80" fmla="*/ 62 w 108"/>
                  <a:gd name="T81" fmla="*/ 0 h 124"/>
                  <a:gd name="T82" fmla="*/ 52 w 108"/>
                  <a:gd name="T83" fmla="*/ 0 h 124"/>
                  <a:gd name="T84" fmla="*/ 40 w 108"/>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
                  <a:gd name="T130" fmla="*/ 0 h 124"/>
                  <a:gd name="T131" fmla="*/ 108 w 108"/>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 h="124">
                    <a:moveTo>
                      <a:pt x="40" y="0"/>
                    </a:moveTo>
                    <a:lnTo>
                      <a:pt x="36" y="2"/>
                    </a:lnTo>
                    <a:lnTo>
                      <a:pt x="34" y="2"/>
                    </a:lnTo>
                    <a:lnTo>
                      <a:pt x="28" y="4"/>
                    </a:lnTo>
                    <a:lnTo>
                      <a:pt x="24" y="6"/>
                    </a:lnTo>
                    <a:lnTo>
                      <a:pt x="22" y="6"/>
                    </a:lnTo>
                    <a:lnTo>
                      <a:pt x="20" y="8"/>
                    </a:lnTo>
                    <a:lnTo>
                      <a:pt x="16" y="10"/>
                    </a:lnTo>
                    <a:lnTo>
                      <a:pt x="14" y="10"/>
                    </a:lnTo>
                    <a:lnTo>
                      <a:pt x="12" y="12"/>
                    </a:lnTo>
                    <a:lnTo>
                      <a:pt x="10" y="14"/>
                    </a:lnTo>
                    <a:lnTo>
                      <a:pt x="8" y="16"/>
                    </a:lnTo>
                    <a:lnTo>
                      <a:pt x="6" y="18"/>
                    </a:lnTo>
                    <a:lnTo>
                      <a:pt x="4" y="22"/>
                    </a:lnTo>
                    <a:lnTo>
                      <a:pt x="2" y="22"/>
                    </a:lnTo>
                    <a:lnTo>
                      <a:pt x="2" y="26"/>
                    </a:lnTo>
                    <a:lnTo>
                      <a:pt x="0" y="32"/>
                    </a:lnTo>
                    <a:lnTo>
                      <a:pt x="0" y="90"/>
                    </a:lnTo>
                    <a:lnTo>
                      <a:pt x="2" y="100"/>
                    </a:lnTo>
                    <a:lnTo>
                      <a:pt x="6" y="106"/>
                    </a:lnTo>
                    <a:lnTo>
                      <a:pt x="12" y="110"/>
                    </a:lnTo>
                    <a:lnTo>
                      <a:pt x="20" y="116"/>
                    </a:lnTo>
                    <a:lnTo>
                      <a:pt x="28" y="118"/>
                    </a:lnTo>
                    <a:lnTo>
                      <a:pt x="36" y="122"/>
                    </a:lnTo>
                    <a:lnTo>
                      <a:pt x="46" y="122"/>
                    </a:lnTo>
                    <a:lnTo>
                      <a:pt x="58" y="124"/>
                    </a:lnTo>
                    <a:lnTo>
                      <a:pt x="68" y="122"/>
                    </a:lnTo>
                    <a:lnTo>
                      <a:pt x="84" y="118"/>
                    </a:lnTo>
                    <a:lnTo>
                      <a:pt x="96" y="110"/>
                    </a:lnTo>
                    <a:lnTo>
                      <a:pt x="102" y="106"/>
                    </a:lnTo>
                    <a:lnTo>
                      <a:pt x="106" y="102"/>
                    </a:lnTo>
                    <a:lnTo>
                      <a:pt x="108" y="96"/>
                    </a:lnTo>
                    <a:lnTo>
                      <a:pt x="108" y="90"/>
                    </a:lnTo>
                    <a:lnTo>
                      <a:pt x="108" y="32"/>
                    </a:lnTo>
                    <a:lnTo>
                      <a:pt x="106" y="24"/>
                    </a:lnTo>
                    <a:lnTo>
                      <a:pt x="102" y="18"/>
                    </a:lnTo>
                    <a:lnTo>
                      <a:pt x="96" y="12"/>
                    </a:lnTo>
                    <a:lnTo>
                      <a:pt x="90" y="8"/>
                    </a:lnTo>
                    <a:lnTo>
                      <a:pt x="82" y="4"/>
                    </a:lnTo>
                    <a:lnTo>
                      <a:pt x="72" y="2"/>
                    </a:lnTo>
                    <a:lnTo>
                      <a:pt x="62" y="0"/>
                    </a:lnTo>
                    <a:lnTo>
                      <a:pt x="52" y="0"/>
                    </a:lnTo>
                    <a:lnTo>
                      <a:pt x="40" y="0"/>
                    </a:lnTo>
                    <a:close/>
                  </a:path>
                </a:pathLst>
              </a:custGeom>
              <a:solidFill>
                <a:srgbClr val="000000"/>
              </a:solidFill>
              <a:ln w="9525">
                <a:noFill/>
                <a:round/>
                <a:headEnd/>
                <a:tailEnd/>
              </a:ln>
            </p:spPr>
            <p:txBody>
              <a:bodyPr/>
              <a:lstStyle/>
              <a:p>
                <a:pPr algn="ctr"/>
                <a:endParaRPr lang="ru-RU"/>
              </a:p>
            </p:txBody>
          </p:sp>
          <p:sp>
            <p:nvSpPr>
              <p:cNvPr id="456951" name="Freeform 123"/>
              <p:cNvSpPr>
                <a:spLocks/>
              </p:cNvSpPr>
              <p:nvPr/>
            </p:nvSpPr>
            <p:spPr bwMode="auto">
              <a:xfrm>
                <a:off x="7764" y="4915"/>
                <a:ext cx="2" cy="4"/>
              </a:xfrm>
              <a:custGeom>
                <a:avLst/>
                <a:gdLst>
                  <a:gd name="T0" fmla="*/ 0 w 2"/>
                  <a:gd name="T1" fmla="*/ 0 h 4"/>
                  <a:gd name="T2" fmla="*/ 2 w 2"/>
                  <a:gd name="T3" fmla="*/ 4 h 4"/>
                  <a:gd name="T4" fmla="*/ 0 w 2"/>
                  <a:gd name="T5" fmla="*/ 0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2" y="4"/>
                    </a:lnTo>
                    <a:lnTo>
                      <a:pt x="0" y="0"/>
                    </a:lnTo>
                    <a:close/>
                  </a:path>
                </a:pathLst>
              </a:custGeom>
              <a:solidFill>
                <a:srgbClr val="000000"/>
              </a:solidFill>
              <a:ln w="9525">
                <a:noFill/>
                <a:round/>
                <a:headEnd/>
                <a:tailEnd/>
              </a:ln>
            </p:spPr>
            <p:txBody>
              <a:bodyPr/>
              <a:lstStyle/>
              <a:p>
                <a:pPr algn="ctr"/>
                <a:endParaRPr lang="ru-RU"/>
              </a:p>
            </p:txBody>
          </p:sp>
          <p:sp>
            <p:nvSpPr>
              <p:cNvPr id="456952" name="Freeform 124"/>
              <p:cNvSpPr>
                <a:spLocks/>
              </p:cNvSpPr>
              <p:nvPr/>
            </p:nvSpPr>
            <p:spPr bwMode="auto">
              <a:xfrm>
                <a:off x="7666" y="4895"/>
                <a:ext cx="98" cy="56"/>
              </a:xfrm>
              <a:custGeom>
                <a:avLst/>
                <a:gdLst>
                  <a:gd name="T0" fmla="*/ 96 w 98"/>
                  <a:gd name="T1" fmla="*/ 22 h 56"/>
                  <a:gd name="T2" fmla="*/ 98 w 98"/>
                  <a:gd name="T3" fmla="*/ 24 h 56"/>
                  <a:gd name="T4" fmla="*/ 98 w 98"/>
                  <a:gd name="T5" fmla="*/ 26 h 56"/>
                  <a:gd name="T6" fmla="*/ 98 w 98"/>
                  <a:gd name="T7" fmla="*/ 32 h 56"/>
                  <a:gd name="T8" fmla="*/ 96 w 98"/>
                  <a:gd name="T9" fmla="*/ 36 h 56"/>
                  <a:gd name="T10" fmla="*/ 90 w 98"/>
                  <a:gd name="T11" fmla="*/ 42 h 56"/>
                  <a:gd name="T12" fmla="*/ 82 w 98"/>
                  <a:gd name="T13" fmla="*/ 48 h 56"/>
                  <a:gd name="T14" fmla="*/ 72 w 98"/>
                  <a:gd name="T15" fmla="*/ 52 h 56"/>
                  <a:gd name="T16" fmla="*/ 62 w 98"/>
                  <a:gd name="T17" fmla="*/ 56 h 56"/>
                  <a:gd name="T18" fmla="*/ 42 w 98"/>
                  <a:gd name="T19" fmla="*/ 56 h 56"/>
                  <a:gd name="T20" fmla="*/ 24 w 98"/>
                  <a:gd name="T21" fmla="*/ 52 h 56"/>
                  <a:gd name="T22" fmla="*/ 16 w 98"/>
                  <a:gd name="T23" fmla="*/ 50 h 56"/>
                  <a:gd name="T24" fmla="*/ 10 w 98"/>
                  <a:gd name="T25" fmla="*/ 46 h 56"/>
                  <a:gd name="T26" fmla="*/ 4 w 98"/>
                  <a:gd name="T27" fmla="*/ 40 h 56"/>
                  <a:gd name="T28" fmla="*/ 0 w 98"/>
                  <a:gd name="T29" fmla="*/ 36 h 56"/>
                  <a:gd name="T30" fmla="*/ 0 w 98"/>
                  <a:gd name="T31" fmla="*/ 28 h 56"/>
                  <a:gd name="T32" fmla="*/ 0 w 98"/>
                  <a:gd name="T33" fmla="*/ 24 h 56"/>
                  <a:gd name="T34" fmla="*/ 2 w 98"/>
                  <a:gd name="T35" fmla="*/ 20 h 56"/>
                  <a:gd name="T36" fmla="*/ 6 w 98"/>
                  <a:gd name="T37" fmla="*/ 14 h 56"/>
                  <a:gd name="T38" fmla="*/ 10 w 98"/>
                  <a:gd name="T39" fmla="*/ 10 h 56"/>
                  <a:gd name="T40" fmla="*/ 14 w 98"/>
                  <a:gd name="T41" fmla="*/ 8 h 56"/>
                  <a:gd name="T42" fmla="*/ 18 w 98"/>
                  <a:gd name="T43" fmla="*/ 6 h 56"/>
                  <a:gd name="T44" fmla="*/ 20 w 98"/>
                  <a:gd name="T45" fmla="*/ 6 h 56"/>
                  <a:gd name="T46" fmla="*/ 22 w 98"/>
                  <a:gd name="T47" fmla="*/ 4 h 56"/>
                  <a:gd name="T48" fmla="*/ 24 w 98"/>
                  <a:gd name="T49" fmla="*/ 4 h 56"/>
                  <a:gd name="T50" fmla="*/ 28 w 98"/>
                  <a:gd name="T51" fmla="*/ 2 h 56"/>
                  <a:gd name="T52" fmla="*/ 30 w 98"/>
                  <a:gd name="T53" fmla="*/ 2 h 56"/>
                  <a:gd name="T54" fmla="*/ 36 w 98"/>
                  <a:gd name="T55" fmla="*/ 2 h 56"/>
                  <a:gd name="T56" fmla="*/ 56 w 98"/>
                  <a:gd name="T57" fmla="*/ 0 h 56"/>
                  <a:gd name="T58" fmla="*/ 74 w 98"/>
                  <a:gd name="T59" fmla="*/ 4 h 56"/>
                  <a:gd name="T60" fmla="*/ 80 w 98"/>
                  <a:gd name="T61" fmla="*/ 8 h 56"/>
                  <a:gd name="T62" fmla="*/ 88 w 98"/>
                  <a:gd name="T63" fmla="*/ 12 h 56"/>
                  <a:gd name="T64" fmla="*/ 92 w 98"/>
                  <a:gd name="T65" fmla="*/ 16 h 56"/>
                  <a:gd name="T66" fmla="*/ 96 w 98"/>
                  <a:gd name="T67" fmla="*/ 22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56"/>
                  <a:gd name="T104" fmla="*/ 98 w 98"/>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56">
                    <a:moveTo>
                      <a:pt x="96" y="22"/>
                    </a:moveTo>
                    <a:lnTo>
                      <a:pt x="98" y="24"/>
                    </a:lnTo>
                    <a:lnTo>
                      <a:pt x="98" y="26"/>
                    </a:lnTo>
                    <a:lnTo>
                      <a:pt x="98" y="32"/>
                    </a:lnTo>
                    <a:lnTo>
                      <a:pt x="96" y="36"/>
                    </a:lnTo>
                    <a:lnTo>
                      <a:pt x="90" y="42"/>
                    </a:lnTo>
                    <a:lnTo>
                      <a:pt x="82" y="48"/>
                    </a:lnTo>
                    <a:lnTo>
                      <a:pt x="72" y="52"/>
                    </a:lnTo>
                    <a:lnTo>
                      <a:pt x="62" y="56"/>
                    </a:lnTo>
                    <a:lnTo>
                      <a:pt x="42" y="56"/>
                    </a:lnTo>
                    <a:lnTo>
                      <a:pt x="24" y="52"/>
                    </a:lnTo>
                    <a:lnTo>
                      <a:pt x="16" y="50"/>
                    </a:lnTo>
                    <a:lnTo>
                      <a:pt x="10" y="46"/>
                    </a:lnTo>
                    <a:lnTo>
                      <a:pt x="4" y="40"/>
                    </a:lnTo>
                    <a:lnTo>
                      <a:pt x="0" y="36"/>
                    </a:lnTo>
                    <a:lnTo>
                      <a:pt x="0" y="28"/>
                    </a:lnTo>
                    <a:lnTo>
                      <a:pt x="0" y="24"/>
                    </a:lnTo>
                    <a:lnTo>
                      <a:pt x="2" y="20"/>
                    </a:lnTo>
                    <a:lnTo>
                      <a:pt x="6" y="14"/>
                    </a:lnTo>
                    <a:lnTo>
                      <a:pt x="10" y="10"/>
                    </a:lnTo>
                    <a:lnTo>
                      <a:pt x="14" y="8"/>
                    </a:lnTo>
                    <a:lnTo>
                      <a:pt x="18" y="6"/>
                    </a:lnTo>
                    <a:lnTo>
                      <a:pt x="20" y="6"/>
                    </a:lnTo>
                    <a:lnTo>
                      <a:pt x="22" y="4"/>
                    </a:lnTo>
                    <a:lnTo>
                      <a:pt x="24" y="4"/>
                    </a:lnTo>
                    <a:lnTo>
                      <a:pt x="28" y="2"/>
                    </a:lnTo>
                    <a:lnTo>
                      <a:pt x="30" y="2"/>
                    </a:lnTo>
                    <a:lnTo>
                      <a:pt x="36" y="2"/>
                    </a:lnTo>
                    <a:lnTo>
                      <a:pt x="56" y="0"/>
                    </a:lnTo>
                    <a:lnTo>
                      <a:pt x="74" y="4"/>
                    </a:lnTo>
                    <a:lnTo>
                      <a:pt x="80" y="8"/>
                    </a:lnTo>
                    <a:lnTo>
                      <a:pt x="88" y="12"/>
                    </a:lnTo>
                    <a:lnTo>
                      <a:pt x="92" y="16"/>
                    </a:lnTo>
                    <a:lnTo>
                      <a:pt x="96" y="22"/>
                    </a:lnTo>
                    <a:close/>
                  </a:path>
                </a:pathLst>
              </a:custGeom>
              <a:solidFill>
                <a:srgbClr val="E3E3E2"/>
              </a:solidFill>
              <a:ln w="9525">
                <a:noFill/>
                <a:round/>
                <a:headEnd/>
                <a:tailEnd/>
              </a:ln>
            </p:spPr>
            <p:txBody>
              <a:bodyPr/>
              <a:lstStyle/>
              <a:p>
                <a:pPr algn="ctr"/>
                <a:endParaRPr lang="ru-RU"/>
              </a:p>
            </p:txBody>
          </p:sp>
          <p:sp>
            <p:nvSpPr>
              <p:cNvPr id="456953" name="Freeform 125"/>
              <p:cNvSpPr>
                <a:spLocks/>
              </p:cNvSpPr>
              <p:nvPr/>
            </p:nvSpPr>
            <p:spPr bwMode="auto">
              <a:xfrm>
                <a:off x="7746" y="4933"/>
                <a:ext cx="18" cy="70"/>
              </a:xfrm>
              <a:custGeom>
                <a:avLst/>
                <a:gdLst>
                  <a:gd name="T0" fmla="*/ 0 w 18"/>
                  <a:gd name="T1" fmla="*/ 14 h 70"/>
                  <a:gd name="T2" fmla="*/ 0 w 18"/>
                  <a:gd name="T3" fmla="*/ 70 h 70"/>
                  <a:gd name="T4" fmla="*/ 8 w 18"/>
                  <a:gd name="T5" fmla="*/ 66 h 70"/>
                  <a:gd name="T6" fmla="*/ 14 w 18"/>
                  <a:gd name="T7" fmla="*/ 60 h 70"/>
                  <a:gd name="T8" fmla="*/ 16 w 18"/>
                  <a:gd name="T9" fmla="*/ 54 h 70"/>
                  <a:gd name="T10" fmla="*/ 18 w 18"/>
                  <a:gd name="T11" fmla="*/ 48 h 70"/>
                  <a:gd name="T12" fmla="*/ 18 w 18"/>
                  <a:gd name="T13" fmla="*/ 0 h 70"/>
                  <a:gd name="T14" fmla="*/ 10 w 18"/>
                  <a:gd name="T15" fmla="*/ 8 h 70"/>
                  <a:gd name="T16" fmla="*/ 0 w 18"/>
                  <a:gd name="T17" fmla="*/ 14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0"/>
                  <a:gd name="T29" fmla="*/ 18 w 1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0">
                    <a:moveTo>
                      <a:pt x="0" y="14"/>
                    </a:moveTo>
                    <a:lnTo>
                      <a:pt x="0" y="70"/>
                    </a:lnTo>
                    <a:lnTo>
                      <a:pt x="8" y="66"/>
                    </a:lnTo>
                    <a:lnTo>
                      <a:pt x="14" y="60"/>
                    </a:lnTo>
                    <a:lnTo>
                      <a:pt x="16" y="54"/>
                    </a:lnTo>
                    <a:lnTo>
                      <a:pt x="18" y="48"/>
                    </a:lnTo>
                    <a:lnTo>
                      <a:pt x="18" y="0"/>
                    </a:lnTo>
                    <a:lnTo>
                      <a:pt x="10" y="8"/>
                    </a:lnTo>
                    <a:lnTo>
                      <a:pt x="0" y="14"/>
                    </a:lnTo>
                    <a:close/>
                  </a:path>
                </a:pathLst>
              </a:custGeom>
              <a:solidFill>
                <a:srgbClr val="E6E6E6"/>
              </a:solidFill>
              <a:ln w="9525">
                <a:noFill/>
                <a:round/>
                <a:headEnd/>
                <a:tailEnd/>
              </a:ln>
            </p:spPr>
            <p:txBody>
              <a:bodyPr/>
              <a:lstStyle/>
              <a:p>
                <a:pPr algn="ctr"/>
                <a:endParaRPr lang="ru-RU"/>
              </a:p>
            </p:txBody>
          </p:sp>
          <p:sp>
            <p:nvSpPr>
              <p:cNvPr id="456954" name="Freeform 126"/>
              <p:cNvSpPr>
                <a:spLocks/>
              </p:cNvSpPr>
              <p:nvPr/>
            </p:nvSpPr>
            <p:spPr bwMode="auto">
              <a:xfrm>
                <a:off x="7732" y="4947"/>
                <a:ext cx="14" cy="60"/>
              </a:xfrm>
              <a:custGeom>
                <a:avLst/>
                <a:gdLst>
                  <a:gd name="T0" fmla="*/ 0 w 14"/>
                  <a:gd name="T1" fmla="*/ 60 h 60"/>
                  <a:gd name="T2" fmla="*/ 14 w 14"/>
                  <a:gd name="T3" fmla="*/ 56 h 60"/>
                  <a:gd name="T4" fmla="*/ 14 w 14"/>
                  <a:gd name="T5" fmla="*/ 0 h 60"/>
                  <a:gd name="T6" fmla="*/ 0 w 14"/>
                  <a:gd name="T7" fmla="*/ 4 h 60"/>
                  <a:gd name="T8" fmla="*/ 0 w 14"/>
                  <a:gd name="T9" fmla="*/ 60 h 60"/>
                  <a:gd name="T10" fmla="*/ 0 60000 65536"/>
                  <a:gd name="T11" fmla="*/ 0 60000 65536"/>
                  <a:gd name="T12" fmla="*/ 0 60000 65536"/>
                  <a:gd name="T13" fmla="*/ 0 60000 65536"/>
                  <a:gd name="T14" fmla="*/ 0 60000 65536"/>
                  <a:gd name="T15" fmla="*/ 0 w 14"/>
                  <a:gd name="T16" fmla="*/ 0 h 60"/>
                  <a:gd name="T17" fmla="*/ 14 w 14"/>
                  <a:gd name="T18" fmla="*/ 60 h 60"/>
                </a:gdLst>
                <a:ahLst/>
                <a:cxnLst>
                  <a:cxn ang="T10">
                    <a:pos x="T0" y="T1"/>
                  </a:cxn>
                  <a:cxn ang="T11">
                    <a:pos x="T2" y="T3"/>
                  </a:cxn>
                  <a:cxn ang="T12">
                    <a:pos x="T4" y="T5"/>
                  </a:cxn>
                  <a:cxn ang="T13">
                    <a:pos x="T6" y="T7"/>
                  </a:cxn>
                  <a:cxn ang="T14">
                    <a:pos x="T8" y="T9"/>
                  </a:cxn>
                </a:cxnLst>
                <a:rect l="T15" t="T16" r="T17" b="T18"/>
                <a:pathLst>
                  <a:path w="14" h="60">
                    <a:moveTo>
                      <a:pt x="0" y="60"/>
                    </a:moveTo>
                    <a:lnTo>
                      <a:pt x="14" y="56"/>
                    </a:lnTo>
                    <a:lnTo>
                      <a:pt x="14" y="0"/>
                    </a:lnTo>
                    <a:lnTo>
                      <a:pt x="0" y="4"/>
                    </a:lnTo>
                    <a:lnTo>
                      <a:pt x="0" y="60"/>
                    </a:lnTo>
                    <a:close/>
                  </a:path>
                </a:pathLst>
              </a:custGeom>
              <a:solidFill>
                <a:srgbClr val="FFFFFF"/>
              </a:solidFill>
              <a:ln w="9525">
                <a:noFill/>
                <a:round/>
                <a:headEnd/>
                <a:tailEnd/>
              </a:ln>
            </p:spPr>
            <p:txBody>
              <a:bodyPr/>
              <a:lstStyle/>
              <a:p>
                <a:pPr algn="ctr"/>
                <a:endParaRPr lang="ru-RU"/>
              </a:p>
            </p:txBody>
          </p:sp>
          <p:sp>
            <p:nvSpPr>
              <p:cNvPr id="456955" name="Freeform 127"/>
              <p:cNvSpPr>
                <a:spLocks/>
              </p:cNvSpPr>
              <p:nvPr/>
            </p:nvSpPr>
            <p:spPr bwMode="auto">
              <a:xfrm>
                <a:off x="7718" y="4951"/>
                <a:ext cx="14" cy="58"/>
              </a:xfrm>
              <a:custGeom>
                <a:avLst/>
                <a:gdLst>
                  <a:gd name="T0" fmla="*/ 0 w 14"/>
                  <a:gd name="T1" fmla="*/ 58 h 58"/>
                  <a:gd name="T2" fmla="*/ 10 w 14"/>
                  <a:gd name="T3" fmla="*/ 58 h 58"/>
                  <a:gd name="T4" fmla="*/ 14 w 14"/>
                  <a:gd name="T5" fmla="*/ 56 h 58"/>
                  <a:gd name="T6" fmla="*/ 14 w 14"/>
                  <a:gd name="T7" fmla="*/ 0 h 58"/>
                  <a:gd name="T8" fmla="*/ 10 w 14"/>
                  <a:gd name="T9" fmla="*/ 2 h 58"/>
                  <a:gd name="T10" fmla="*/ 0 w 14"/>
                  <a:gd name="T11" fmla="*/ 2 h 58"/>
                  <a:gd name="T12" fmla="*/ 0 w 14"/>
                  <a:gd name="T13" fmla="*/ 58 h 58"/>
                  <a:gd name="T14" fmla="*/ 0 60000 65536"/>
                  <a:gd name="T15" fmla="*/ 0 60000 65536"/>
                  <a:gd name="T16" fmla="*/ 0 60000 65536"/>
                  <a:gd name="T17" fmla="*/ 0 60000 65536"/>
                  <a:gd name="T18" fmla="*/ 0 60000 65536"/>
                  <a:gd name="T19" fmla="*/ 0 60000 65536"/>
                  <a:gd name="T20" fmla="*/ 0 60000 65536"/>
                  <a:gd name="T21" fmla="*/ 0 w 14"/>
                  <a:gd name="T22" fmla="*/ 0 h 58"/>
                  <a:gd name="T23" fmla="*/ 14 w 1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8">
                    <a:moveTo>
                      <a:pt x="0" y="58"/>
                    </a:moveTo>
                    <a:lnTo>
                      <a:pt x="10" y="58"/>
                    </a:lnTo>
                    <a:lnTo>
                      <a:pt x="14" y="56"/>
                    </a:lnTo>
                    <a:lnTo>
                      <a:pt x="14" y="0"/>
                    </a:lnTo>
                    <a:lnTo>
                      <a:pt x="10" y="2"/>
                    </a:lnTo>
                    <a:lnTo>
                      <a:pt x="0" y="2"/>
                    </a:lnTo>
                    <a:lnTo>
                      <a:pt x="0" y="58"/>
                    </a:lnTo>
                    <a:close/>
                  </a:path>
                </a:pathLst>
              </a:custGeom>
              <a:solidFill>
                <a:srgbClr val="E6E6E6"/>
              </a:solidFill>
              <a:ln w="9525">
                <a:noFill/>
                <a:round/>
                <a:headEnd/>
                <a:tailEnd/>
              </a:ln>
            </p:spPr>
            <p:txBody>
              <a:bodyPr/>
              <a:lstStyle/>
              <a:p>
                <a:pPr algn="ctr"/>
                <a:endParaRPr lang="ru-RU"/>
              </a:p>
            </p:txBody>
          </p:sp>
          <p:sp>
            <p:nvSpPr>
              <p:cNvPr id="456956" name="Rectangle 128"/>
              <p:cNvSpPr>
                <a:spLocks noChangeArrowheads="1"/>
              </p:cNvSpPr>
              <p:nvPr/>
            </p:nvSpPr>
            <p:spPr bwMode="auto">
              <a:xfrm>
                <a:off x="7710" y="4953"/>
                <a:ext cx="8" cy="56"/>
              </a:xfrm>
              <a:prstGeom prst="rect">
                <a:avLst/>
              </a:prstGeom>
              <a:solidFill>
                <a:srgbClr val="CCCCCC"/>
              </a:solidFill>
              <a:ln w="9525">
                <a:noFill/>
                <a:miter lim="800000"/>
                <a:headEnd/>
                <a:tailEnd/>
              </a:ln>
            </p:spPr>
            <p:txBody>
              <a:bodyPr/>
              <a:lstStyle/>
              <a:p>
                <a:pPr algn="ctr"/>
                <a:endParaRPr lang="ru-RU"/>
              </a:p>
            </p:txBody>
          </p:sp>
          <p:sp>
            <p:nvSpPr>
              <p:cNvPr id="456957" name="Freeform 129"/>
              <p:cNvSpPr>
                <a:spLocks/>
              </p:cNvSpPr>
              <p:nvPr/>
            </p:nvSpPr>
            <p:spPr bwMode="auto">
              <a:xfrm>
                <a:off x="7698" y="4951"/>
                <a:ext cx="12" cy="58"/>
              </a:xfrm>
              <a:custGeom>
                <a:avLst/>
                <a:gdLst>
                  <a:gd name="T0" fmla="*/ 0 w 12"/>
                  <a:gd name="T1" fmla="*/ 56 h 58"/>
                  <a:gd name="T2" fmla="*/ 12 w 12"/>
                  <a:gd name="T3" fmla="*/ 58 h 58"/>
                  <a:gd name="T4" fmla="*/ 12 w 12"/>
                  <a:gd name="T5" fmla="*/ 2 h 58"/>
                  <a:gd name="T6" fmla="*/ 0 w 12"/>
                  <a:gd name="T7" fmla="*/ 0 h 58"/>
                  <a:gd name="T8" fmla="*/ 0 w 12"/>
                  <a:gd name="T9" fmla="*/ 56 h 58"/>
                  <a:gd name="T10" fmla="*/ 0 60000 65536"/>
                  <a:gd name="T11" fmla="*/ 0 60000 65536"/>
                  <a:gd name="T12" fmla="*/ 0 60000 65536"/>
                  <a:gd name="T13" fmla="*/ 0 60000 65536"/>
                  <a:gd name="T14" fmla="*/ 0 60000 65536"/>
                  <a:gd name="T15" fmla="*/ 0 w 12"/>
                  <a:gd name="T16" fmla="*/ 0 h 58"/>
                  <a:gd name="T17" fmla="*/ 12 w 12"/>
                  <a:gd name="T18" fmla="*/ 58 h 58"/>
                </a:gdLst>
                <a:ahLst/>
                <a:cxnLst>
                  <a:cxn ang="T10">
                    <a:pos x="T0" y="T1"/>
                  </a:cxn>
                  <a:cxn ang="T11">
                    <a:pos x="T2" y="T3"/>
                  </a:cxn>
                  <a:cxn ang="T12">
                    <a:pos x="T4" y="T5"/>
                  </a:cxn>
                  <a:cxn ang="T13">
                    <a:pos x="T6" y="T7"/>
                  </a:cxn>
                  <a:cxn ang="T14">
                    <a:pos x="T8" y="T9"/>
                  </a:cxn>
                </a:cxnLst>
                <a:rect l="T15" t="T16" r="T17" b="T18"/>
                <a:pathLst>
                  <a:path w="12" h="58">
                    <a:moveTo>
                      <a:pt x="0" y="56"/>
                    </a:moveTo>
                    <a:lnTo>
                      <a:pt x="12" y="58"/>
                    </a:lnTo>
                    <a:lnTo>
                      <a:pt x="12" y="2"/>
                    </a:lnTo>
                    <a:lnTo>
                      <a:pt x="0" y="0"/>
                    </a:lnTo>
                    <a:lnTo>
                      <a:pt x="0" y="56"/>
                    </a:lnTo>
                    <a:close/>
                  </a:path>
                </a:pathLst>
              </a:custGeom>
              <a:solidFill>
                <a:srgbClr val="B3B3B3"/>
              </a:solidFill>
              <a:ln w="9525">
                <a:noFill/>
                <a:round/>
                <a:headEnd/>
                <a:tailEnd/>
              </a:ln>
            </p:spPr>
            <p:txBody>
              <a:bodyPr/>
              <a:lstStyle/>
              <a:p>
                <a:pPr algn="ctr"/>
                <a:endParaRPr lang="ru-RU"/>
              </a:p>
            </p:txBody>
          </p:sp>
          <p:sp>
            <p:nvSpPr>
              <p:cNvPr id="456958" name="Freeform 130"/>
              <p:cNvSpPr>
                <a:spLocks/>
              </p:cNvSpPr>
              <p:nvPr/>
            </p:nvSpPr>
            <p:spPr bwMode="auto">
              <a:xfrm>
                <a:off x="7682" y="4947"/>
                <a:ext cx="16" cy="60"/>
              </a:xfrm>
              <a:custGeom>
                <a:avLst/>
                <a:gdLst>
                  <a:gd name="T0" fmla="*/ 0 w 16"/>
                  <a:gd name="T1" fmla="*/ 56 h 60"/>
                  <a:gd name="T2" fmla="*/ 16 w 16"/>
                  <a:gd name="T3" fmla="*/ 60 h 60"/>
                  <a:gd name="T4" fmla="*/ 16 w 16"/>
                  <a:gd name="T5" fmla="*/ 4 h 60"/>
                  <a:gd name="T6" fmla="*/ 0 w 16"/>
                  <a:gd name="T7" fmla="*/ 0 h 60"/>
                  <a:gd name="T8" fmla="*/ 0 w 16"/>
                  <a:gd name="T9" fmla="*/ 56 h 60"/>
                  <a:gd name="T10" fmla="*/ 0 60000 65536"/>
                  <a:gd name="T11" fmla="*/ 0 60000 65536"/>
                  <a:gd name="T12" fmla="*/ 0 60000 65536"/>
                  <a:gd name="T13" fmla="*/ 0 60000 65536"/>
                  <a:gd name="T14" fmla="*/ 0 60000 65536"/>
                  <a:gd name="T15" fmla="*/ 0 w 16"/>
                  <a:gd name="T16" fmla="*/ 0 h 60"/>
                  <a:gd name="T17" fmla="*/ 16 w 16"/>
                  <a:gd name="T18" fmla="*/ 60 h 60"/>
                </a:gdLst>
                <a:ahLst/>
                <a:cxnLst>
                  <a:cxn ang="T10">
                    <a:pos x="T0" y="T1"/>
                  </a:cxn>
                  <a:cxn ang="T11">
                    <a:pos x="T2" y="T3"/>
                  </a:cxn>
                  <a:cxn ang="T12">
                    <a:pos x="T4" y="T5"/>
                  </a:cxn>
                  <a:cxn ang="T13">
                    <a:pos x="T6" y="T7"/>
                  </a:cxn>
                  <a:cxn ang="T14">
                    <a:pos x="T8" y="T9"/>
                  </a:cxn>
                </a:cxnLst>
                <a:rect l="T15" t="T16" r="T17" b="T18"/>
                <a:pathLst>
                  <a:path w="16" h="60">
                    <a:moveTo>
                      <a:pt x="0" y="56"/>
                    </a:moveTo>
                    <a:lnTo>
                      <a:pt x="16" y="60"/>
                    </a:lnTo>
                    <a:lnTo>
                      <a:pt x="16" y="4"/>
                    </a:lnTo>
                    <a:lnTo>
                      <a:pt x="0" y="0"/>
                    </a:lnTo>
                    <a:lnTo>
                      <a:pt x="0" y="56"/>
                    </a:lnTo>
                    <a:close/>
                  </a:path>
                </a:pathLst>
              </a:custGeom>
              <a:solidFill>
                <a:srgbClr val="999999"/>
              </a:solidFill>
              <a:ln w="9525">
                <a:noFill/>
                <a:round/>
                <a:headEnd/>
                <a:tailEnd/>
              </a:ln>
            </p:spPr>
            <p:txBody>
              <a:bodyPr/>
              <a:lstStyle/>
              <a:p>
                <a:pPr algn="ctr"/>
                <a:endParaRPr lang="ru-RU"/>
              </a:p>
            </p:txBody>
          </p:sp>
          <p:sp>
            <p:nvSpPr>
              <p:cNvPr id="456959" name="Freeform 131"/>
              <p:cNvSpPr>
                <a:spLocks/>
              </p:cNvSpPr>
              <p:nvPr/>
            </p:nvSpPr>
            <p:spPr bwMode="auto">
              <a:xfrm>
                <a:off x="7666" y="4933"/>
                <a:ext cx="16" cy="70"/>
              </a:xfrm>
              <a:custGeom>
                <a:avLst/>
                <a:gdLst>
                  <a:gd name="T0" fmla="*/ 16 w 16"/>
                  <a:gd name="T1" fmla="*/ 14 h 70"/>
                  <a:gd name="T2" fmla="*/ 6 w 16"/>
                  <a:gd name="T3" fmla="*/ 8 h 70"/>
                  <a:gd name="T4" fmla="*/ 0 w 16"/>
                  <a:gd name="T5" fmla="*/ 0 h 70"/>
                  <a:gd name="T6" fmla="*/ 0 w 16"/>
                  <a:gd name="T7" fmla="*/ 48 h 70"/>
                  <a:gd name="T8" fmla="*/ 0 w 16"/>
                  <a:gd name="T9" fmla="*/ 56 h 70"/>
                  <a:gd name="T10" fmla="*/ 6 w 16"/>
                  <a:gd name="T11" fmla="*/ 64 h 70"/>
                  <a:gd name="T12" fmla="*/ 16 w 16"/>
                  <a:gd name="T13" fmla="*/ 70 h 70"/>
                  <a:gd name="T14" fmla="*/ 16 w 16"/>
                  <a:gd name="T15" fmla="*/ 14 h 70"/>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70"/>
                  <a:gd name="T26" fmla="*/ 16 w 16"/>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70">
                    <a:moveTo>
                      <a:pt x="16" y="14"/>
                    </a:moveTo>
                    <a:lnTo>
                      <a:pt x="6" y="8"/>
                    </a:lnTo>
                    <a:lnTo>
                      <a:pt x="0" y="0"/>
                    </a:lnTo>
                    <a:lnTo>
                      <a:pt x="0" y="48"/>
                    </a:lnTo>
                    <a:lnTo>
                      <a:pt x="0" y="56"/>
                    </a:lnTo>
                    <a:lnTo>
                      <a:pt x="6" y="64"/>
                    </a:lnTo>
                    <a:lnTo>
                      <a:pt x="16" y="70"/>
                    </a:lnTo>
                    <a:lnTo>
                      <a:pt x="16" y="14"/>
                    </a:lnTo>
                    <a:close/>
                  </a:path>
                </a:pathLst>
              </a:custGeom>
              <a:solidFill>
                <a:srgbClr val="7F7F7F"/>
              </a:solidFill>
              <a:ln w="9525">
                <a:noFill/>
                <a:round/>
                <a:headEnd/>
                <a:tailEnd/>
              </a:ln>
            </p:spPr>
            <p:txBody>
              <a:bodyPr/>
              <a:lstStyle/>
              <a:p>
                <a:pPr algn="ctr"/>
                <a:endParaRPr lang="ru-RU"/>
              </a:p>
            </p:txBody>
          </p:sp>
          <p:sp>
            <p:nvSpPr>
              <p:cNvPr id="456960" name="Freeform 132"/>
              <p:cNvSpPr>
                <a:spLocks/>
              </p:cNvSpPr>
              <p:nvPr/>
            </p:nvSpPr>
            <p:spPr bwMode="auto">
              <a:xfrm>
                <a:off x="7517" y="5118"/>
                <a:ext cx="107" cy="124"/>
              </a:xfrm>
              <a:custGeom>
                <a:avLst/>
                <a:gdLst>
                  <a:gd name="T0" fmla="*/ 40 w 107"/>
                  <a:gd name="T1" fmla="*/ 2 h 124"/>
                  <a:gd name="T2" fmla="*/ 34 w 107"/>
                  <a:gd name="T3" fmla="*/ 2 h 124"/>
                  <a:gd name="T4" fmla="*/ 28 w 107"/>
                  <a:gd name="T5" fmla="*/ 4 h 124"/>
                  <a:gd name="T6" fmla="*/ 24 w 107"/>
                  <a:gd name="T7" fmla="*/ 6 h 124"/>
                  <a:gd name="T8" fmla="*/ 22 w 107"/>
                  <a:gd name="T9" fmla="*/ 6 h 124"/>
                  <a:gd name="T10" fmla="*/ 18 w 107"/>
                  <a:gd name="T11" fmla="*/ 8 h 124"/>
                  <a:gd name="T12" fmla="*/ 16 w 107"/>
                  <a:gd name="T13" fmla="*/ 10 h 124"/>
                  <a:gd name="T14" fmla="*/ 14 w 107"/>
                  <a:gd name="T15" fmla="*/ 12 h 124"/>
                  <a:gd name="T16" fmla="*/ 12 w 107"/>
                  <a:gd name="T17" fmla="*/ 12 h 124"/>
                  <a:gd name="T18" fmla="*/ 10 w 107"/>
                  <a:gd name="T19" fmla="*/ 14 h 124"/>
                  <a:gd name="T20" fmla="*/ 8 w 107"/>
                  <a:gd name="T21" fmla="*/ 16 h 124"/>
                  <a:gd name="T22" fmla="*/ 6 w 107"/>
                  <a:gd name="T23" fmla="*/ 18 h 124"/>
                  <a:gd name="T24" fmla="*/ 6 w 107"/>
                  <a:gd name="T25" fmla="*/ 20 h 124"/>
                  <a:gd name="T26" fmla="*/ 4 w 107"/>
                  <a:gd name="T27" fmla="*/ 22 h 124"/>
                  <a:gd name="T28" fmla="*/ 2 w 107"/>
                  <a:gd name="T29" fmla="*/ 24 h 124"/>
                  <a:gd name="T30" fmla="*/ 2 w 107"/>
                  <a:gd name="T31" fmla="*/ 28 h 124"/>
                  <a:gd name="T32" fmla="*/ 0 w 107"/>
                  <a:gd name="T33" fmla="*/ 32 h 124"/>
                  <a:gd name="T34" fmla="*/ 0 w 107"/>
                  <a:gd name="T35" fmla="*/ 92 h 124"/>
                  <a:gd name="T36" fmla="*/ 2 w 107"/>
                  <a:gd name="T37" fmla="*/ 100 h 124"/>
                  <a:gd name="T38" fmla="*/ 6 w 107"/>
                  <a:gd name="T39" fmla="*/ 106 h 124"/>
                  <a:gd name="T40" fmla="*/ 12 w 107"/>
                  <a:gd name="T41" fmla="*/ 112 h 124"/>
                  <a:gd name="T42" fmla="*/ 18 w 107"/>
                  <a:gd name="T43" fmla="*/ 116 h 124"/>
                  <a:gd name="T44" fmla="*/ 28 w 107"/>
                  <a:gd name="T45" fmla="*/ 120 h 124"/>
                  <a:gd name="T46" fmla="*/ 36 w 107"/>
                  <a:gd name="T47" fmla="*/ 122 h 124"/>
                  <a:gd name="T48" fmla="*/ 46 w 107"/>
                  <a:gd name="T49" fmla="*/ 124 h 124"/>
                  <a:gd name="T50" fmla="*/ 58 w 107"/>
                  <a:gd name="T51" fmla="*/ 124 h 124"/>
                  <a:gd name="T52" fmla="*/ 68 w 107"/>
                  <a:gd name="T53" fmla="*/ 122 h 124"/>
                  <a:gd name="T54" fmla="*/ 83 w 107"/>
                  <a:gd name="T55" fmla="*/ 118 h 124"/>
                  <a:gd name="T56" fmla="*/ 95 w 107"/>
                  <a:gd name="T57" fmla="*/ 112 h 124"/>
                  <a:gd name="T58" fmla="*/ 101 w 107"/>
                  <a:gd name="T59" fmla="*/ 106 h 124"/>
                  <a:gd name="T60" fmla="*/ 105 w 107"/>
                  <a:gd name="T61" fmla="*/ 102 h 124"/>
                  <a:gd name="T62" fmla="*/ 107 w 107"/>
                  <a:gd name="T63" fmla="*/ 96 h 124"/>
                  <a:gd name="T64" fmla="*/ 107 w 107"/>
                  <a:gd name="T65" fmla="*/ 92 h 124"/>
                  <a:gd name="T66" fmla="*/ 107 w 107"/>
                  <a:gd name="T67" fmla="*/ 32 h 124"/>
                  <a:gd name="T68" fmla="*/ 105 w 107"/>
                  <a:gd name="T69" fmla="*/ 24 h 124"/>
                  <a:gd name="T70" fmla="*/ 101 w 107"/>
                  <a:gd name="T71" fmla="*/ 18 h 124"/>
                  <a:gd name="T72" fmla="*/ 95 w 107"/>
                  <a:gd name="T73" fmla="*/ 12 h 124"/>
                  <a:gd name="T74" fmla="*/ 89 w 107"/>
                  <a:gd name="T75" fmla="*/ 8 h 124"/>
                  <a:gd name="T76" fmla="*/ 80 w 107"/>
                  <a:gd name="T77" fmla="*/ 4 h 124"/>
                  <a:gd name="T78" fmla="*/ 72 w 107"/>
                  <a:gd name="T79" fmla="*/ 2 h 124"/>
                  <a:gd name="T80" fmla="*/ 62 w 107"/>
                  <a:gd name="T81" fmla="*/ 0 h 124"/>
                  <a:gd name="T82" fmla="*/ 52 w 107"/>
                  <a:gd name="T83" fmla="*/ 0 h 124"/>
                  <a:gd name="T84" fmla="*/ 40 w 107"/>
                  <a:gd name="T85" fmla="*/ 2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
                  <a:gd name="T130" fmla="*/ 0 h 124"/>
                  <a:gd name="T131" fmla="*/ 107 w 107"/>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 h="124">
                    <a:moveTo>
                      <a:pt x="40" y="2"/>
                    </a:moveTo>
                    <a:lnTo>
                      <a:pt x="34" y="2"/>
                    </a:lnTo>
                    <a:lnTo>
                      <a:pt x="28" y="4"/>
                    </a:lnTo>
                    <a:lnTo>
                      <a:pt x="24" y="6"/>
                    </a:lnTo>
                    <a:lnTo>
                      <a:pt x="22" y="6"/>
                    </a:lnTo>
                    <a:lnTo>
                      <a:pt x="18" y="8"/>
                    </a:lnTo>
                    <a:lnTo>
                      <a:pt x="16" y="10"/>
                    </a:lnTo>
                    <a:lnTo>
                      <a:pt x="14" y="12"/>
                    </a:lnTo>
                    <a:lnTo>
                      <a:pt x="12" y="12"/>
                    </a:lnTo>
                    <a:lnTo>
                      <a:pt x="10" y="14"/>
                    </a:lnTo>
                    <a:lnTo>
                      <a:pt x="8" y="16"/>
                    </a:lnTo>
                    <a:lnTo>
                      <a:pt x="6" y="18"/>
                    </a:lnTo>
                    <a:lnTo>
                      <a:pt x="6" y="20"/>
                    </a:lnTo>
                    <a:lnTo>
                      <a:pt x="4" y="22"/>
                    </a:lnTo>
                    <a:lnTo>
                      <a:pt x="2" y="24"/>
                    </a:lnTo>
                    <a:lnTo>
                      <a:pt x="2" y="28"/>
                    </a:lnTo>
                    <a:lnTo>
                      <a:pt x="0" y="32"/>
                    </a:lnTo>
                    <a:lnTo>
                      <a:pt x="0" y="92"/>
                    </a:lnTo>
                    <a:lnTo>
                      <a:pt x="2" y="100"/>
                    </a:lnTo>
                    <a:lnTo>
                      <a:pt x="6" y="106"/>
                    </a:lnTo>
                    <a:lnTo>
                      <a:pt x="12" y="112"/>
                    </a:lnTo>
                    <a:lnTo>
                      <a:pt x="18" y="116"/>
                    </a:lnTo>
                    <a:lnTo>
                      <a:pt x="28" y="120"/>
                    </a:lnTo>
                    <a:lnTo>
                      <a:pt x="36" y="122"/>
                    </a:lnTo>
                    <a:lnTo>
                      <a:pt x="46" y="124"/>
                    </a:lnTo>
                    <a:lnTo>
                      <a:pt x="58" y="124"/>
                    </a:lnTo>
                    <a:lnTo>
                      <a:pt x="68" y="122"/>
                    </a:lnTo>
                    <a:lnTo>
                      <a:pt x="83" y="118"/>
                    </a:lnTo>
                    <a:lnTo>
                      <a:pt x="95" y="112"/>
                    </a:lnTo>
                    <a:lnTo>
                      <a:pt x="101" y="106"/>
                    </a:lnTo>
                    <a:lnTo>
                      <a:pt x="105" y="102"/>
                    </a:lnTo>
                    <a:lnTo>
                      <a:pt x="107" y="96"/>
                    </a:lnTo>
                    <a:lnTo>
                      <a:pt x="107" y="92"/>
                    </a:lnTo>
                    <a:lnTo>
                      <a:pt x="107" y="32"/>
                    </a:lnTo>
                    <a:lnTo>
                      <a:pt x="105" y="24"/>
                    </a:lnTo>
                    <a:lnTo>
                      <a:pt x="101" y="18"/>
                    </a:lnTo>
                    <a:lnTo>
                      <a:pt x="95" y="12"/>
                    </a:lnTo>
                    <a:lnTo>
                      <a:pt x="89" y="8"/>
                    </a:lnTo>
                    <a:lnTo>
                      <a:pt x="80" y="4"/>
                    </a:lnTo>
                    <a:lnTo>
                      <a:pt x="72" y="2"/>
                    </a:lnTo>
                    <a:lnTo>
                      <a:pt x="62" y="0"/>
                    </a:lnTo>
                    <a:lnTo>
                      <a:pt x="52" y="0"/>
                    </a:lnTo>
                    <a:lnTo>
                      <a:pt x="40" y="2"/>
                    </a:lnTo>
                    <a:close/>
                  </a:path>
                </a:pathLst>
              </a:custGeom>
              <a:solidFill>
                <a:srgbClr val="000000"/>
              </a:solidFill>
              <a:ln w="9525">
                <a:noFill/>
                <a:round/>
                <a:headEnd/>
                <a:tailEnd/>
              </a:ln>
            </p:spPr>
            <p:txBody>
              <a:bodyPr/>
              <a:lstStyle/>
              <a:p>
                <a:pPr algn="ctr"/>
                <a:endParaRPr lang="ru-RU"/>
              </a:p>
            </p:txBody>
          </p:sp>
          <p:sp>
            <p:nvSpPr>
              <p:cNvPr id="456961" name="Freeform 133"/>
              <p:cNvSpPr>
                <a:spLocks/>
              </p:cNvSpPr>
              <p:nvPr/>
            </p:nvSpPr>
            <p:spPr bwMode="auto">
              <a:xfrm>
                <a:off x="7620" y="5142"/>
                <a:ext cx="0" cy="4"/>
              </a:xfrm>
              <a:custGeom>
                <a:avLst/>
                <a:gdLst>
                  <a:gd name="T0" fmla="*/ 0 h 4"/>
                  <a:gd name="T1" fmla="*/ 4 h 4"/>
                  <a:gd name="T2" fmla="*/ 0 h 4"/>
                  <a:gd name="T3" fmla="*/ 0 60000 65536"/>
                  <a:gd name="T4" fmla="*/ 0 60000 65536"/>
                  <a:gd name="T5" fmla="*/ 0 60000 65536"/>
                  <a:gd name="T6" fmla="*/ 0 h 4"/>
                  <a:gd name="T7" fmla="*/ 4 h 4"/>
                </a:gdLst>
                <a:ahLst/>
                <a:cxnLst>
                  <a:cxn ang="T3">
                    <a:pos x="0" y="T0"/>
                  </a:cxn>
                  <a:cxn ang="T4">
                    <a:pos x="0" y="T1"/>
                  </a:cxn>
                  <a:cxn ang="T5">
                    <a:pos x="0" y="T2"/>
                  </a:cxn>
                </a:cxnLst>
                <a:rect l="0" t="T6" r="0" b="T7"/>
                <a:pathLst>
                  <a:path h="4">
                    <a:moveTo>
                      <a:pt x="0" y="0"/>
                    </a:moveTo>
                    <a:lnTo>
                      <a:pt x="0" y="4"/>
                    </a:lnTo>
                    <a:lnTo>
                      <a:pt x="0" y="0"/>
                    </a:lnTo>
                    <a:close/>
                  </a:path>
                </a:pathLst>
              </a:custGeom>
              <a:solidFill>
                <a:srgbClr val="000000"/>
              </a:solidFill>
              <a:ln w="9525">
                <a:noFill/>
                <a:round/>
                <a:headEnd/>
                <a:tailEnd/>
              </a:ln>
            </p:spPr>
            <p:txBody>
              <a:bodyPr/>
              <a:lstStyle/>
              <a:p>
                <a:pPr algn="ctr"/>
                <a:endParaRPr lang="ru-RU"/>
              </a:p>
            </p:txBody>
          </p:sp>
          <p:sp>
            <p:nvSpPr>
              <p:cNvPr id="456962" name="Freeform 134"/>
              <p:cNvSpPr>
                <a:spLocks/>
              </p:cNvSpPr>
              <p:nvPr/>
            </p:nvSpPr>
            <p:spPr bwMode="auto">
              <a:xfrm>
                <a:off x="7521" y="5124"/>
                <a:ext cx="99" cy="54"/>
              </a:xfrm>
              <a:custGeom>
                <a:avLst/>
                <a:gdLst>
                  <a:gd name="T0" fmla="*/ 97 w 99"/>
                  <a:gd name="T1" fmla="*/ 20 h 54"/>
                  <a:gd name="T2" fmla="*/ 99 w 99"/>
                  <a:gd name="T3" fmla="*/ 24 h 54"/>
                  <a:gd name="T4" fmla="*/ 99 w 99"/>
                  <a:gd name="T5" fmla="*/ 30 h 54"/>
                  <a:gd name="T6" fmla="*/ 97 w 99"/>
                  <a:gd name="T7" fmla="*/ 34 h 54"/>
                  <a:gd name="T8" fmla="*/ 91 w 99"/>
                  <a:gd name="T9" fmla="*/ 42 h 54"/>
                  <a:gd name="T10" fmla="*/ 83 w 99"/>
                  <a:gd name="T11" fmla="*/ 46 h 54"/>
                  <a:gd name="T12" fmla="*/ 74 w 99"/>
                  <a:gd name="T13" fmla="*/ 50 h 54"/>
                  <a:gd name="T14" fmla="*/ 64 w 99"/>
                  <a:gd name="T15" fmla="*/ 54 h 54"/>
                  <a:gd name="T16" fmla="*/ 44 w 99"/>
                  <a:gd name="T17" fmla="*/ 54 h 54"/>
                  <a:gd name="T18" fmla="*/ 26 w 99"/>
                  <a:gd name="T19" fmla="*/ 50 h 54"/>
                  <a:gd name="T20" fmla="*/ 18 w 99"/>
                  <a:gd name="T21" fmla="*/ 48 h 54"/>
                  <a:gd name="T22" fmla="*/ 12 w 99"/>
                  <a:gd name="T23" fmla="*/ 44 h 54"/>
                  <a:gd name="T24" fmla="*/ 6 w 99"/>
                  <a:gd name="T25" fmla="*/ 40 h 54"/>
                  <a:gd name="T26" fmla="*/ 2 w 99"/>
                  <a:gd name="T27" fmla="*/ 34 h 54"/>
                  <a:gd name="T28" fmla="*/ 0 w 99"/>
                  <a:gd name="T29" fmla="*/ 26 h 54"/>
                  <a:gd name="T30" fmla="*/ 2 w 99"/>
                  <a:gd name="T31" fmla="*/ 22 h 54"/>
                  <a:gd name="T32" fmla="*/ 2 w 99"/>
                  <a:gd name="T33" fmla="*/ 18 h 54"/>
                  <a:gd name="T34" fmla="*/ 4 w 99"/>
                  <a:gd name="T35" fmla="*/ 18 h 54"/>
                  <a:gd name="T36" fmla="*/ 8 w 99"/>
                  <a:gd name="T37" fmla="*/ 12 h 54"/>
                  <a:gd name="T38" fmla="*/ 12 w 99"/>
                  <a:gd name="T39" fmla="*/ 10 h 54"/>
                  <a:gd name="T40" fmla="*/ 12 w 99"/>
                  <a:gd name="T41" fmla="*/ 8 h 54"/>
                  <a:gd name="T42" fmla="*/ 14 w 99"/>
                  <a:gd name="T43" fmla="*/ 8 h 54"/>
                  <a:gd name="T44" fmla="*/ 16 w 99"/>
                  <a:gd name="T45" fmla="*/ 6 h 54"/>
                  <a:gd name="T46" fmla="*/ 20 w 99"/>
                  <a:gd name="T47" fmla="*/ 4 h 54"/>
                  <a:gd name="T48" fmla="*/ 22 w 99"/>
                  <a:gd name="T49" fmla="*/ 4 h 54"/>
                  <a:gd name="T50" fmla="*/ 24 w 99"/>
                  <a:gd name="T51" fmla="*/ 2 h 54"/>
                  <a:gd name="T52" fmla="*/ 26 w 99"/>
                  <a:gd name="T53" fmla="*/ 2 h 54"/>
                  <a:gd name="T54" fmla="*/ 30 w 99"/>
                  <a:gd name="T55" fmla="*/ 2 h 54"/>
                  <a:gd name="T56" fmla="*/ 32 w 99"/>
                  <a:gd name="T57" fmla="*/ 0 h 54"/>
                  <a:gd name="T58" fmla="*/ 38 w 99"/>
                  <a:gd name="T59" fmla="*/ 0 h 54"/>
                  <a:gd name="T60" fmla="*/ 56 w 99"/>
                  <a:gd name="T61" fmla="*/ 0 h 54"/>
                  <a:gd name="T62" fmla="*/ 74 w 99"/>
                  <a:gd name="T63" fmla="*/ 2 h 54"/>
                  <a:gd name="T64" fmla="*/ 81 w 99"/>
                  <a:gd name="T65" fmla="*/ 6 h 54"/>
                  <a:gd name="T66" fmla="*/ 89 w 99"/>
                  <a:gd name="T67" fmla="*/ 10 h 54"/>
                  <a:gd name="T68" fmla="*/ 93 w 99"/>
                  <a:gd name="T69" fmla="*/ 14 h 54"/>
                  <a:gd name="T70" fmla="*/ 97 w 99"/>
                  <a:gd name="T71" fmla="*/ 2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54"/>
                  <a:gd name="T110" fmla="*/ 99 w 99"/>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54">
                    <a:moveTo>
                      <a:pt x="97" y="20"/>
                    </a:moveTo>
                    <a:lnTo>
                      <a:pt x="99" y="24"/>
                    </a:lnTo>
                    <a:lnTo>
                      <a:pt x="99" y="30"/>
                    </a:lnTo>
                    <a:lnTo>
                      <a:pt x="97" y="34"/>
                    </a:lnTo>
                    <a:lnTo>
                      <a:pt x="91" y="42"/>
                    </a:lnTo>
                    <a:lnTo>
                      <a:pt x="83" y="46"/>
                    </a:lnTo>
                    <a:lnTo>
                      <a:pt x="74" y="50"/>
                    </a:lnTo>
                    <a:lnTo>
                      <a:pt x="64" y="54"/>
                    </a:lnTo>
                    <a:lnTo>
                      <a:pt x="44" y="54"/>
                    </a:lnTo>
                    <a:lnTo>
                      <a:pt x="26" y="50"/>
                    </a:lnTo>
                    <a:lnTo>
                      <a:pt x="18" y="48"/>
                    </a:lnTo>
                    <a:lnTo>
                      <a:pt x="12" y="44"/>
                    </a:lnTo>
                    <a:lnTo>
                      <a:pt x="6" y="40"/>
                    </a:lnTo>
                    <a:lnTo>
                      <a:pt x="2" y="34"/>
                    </a:lnTo>
                    <a:lnTo>
                      <a:pt x="0" y="26"/>
                    </a:lnTo>
                    <a:lnTo>
                      <a:pt x="2" y="22"/>
                    </a:lnTo>
                    <a:lnTo>
                      <a:pt x="2" y="18"/>
                    </a:lnTo>
                    <a:lnTo>
                      <a:pt x="4" y="18"/>
                    </a:lnTo>
                    <a:lnTo>
                      <a:pt x="8" y="12"/>
                    </a:lnTo>
                    <a:lnTo>
                      <a:pt x="12" y="10"/>
                    </a:lnTo>
                    <a:lnTo>
                      <a:pt x="12" y="8"/>
                    </a:lnTo>
                    <a:lnTo>
                      <a:pt x="14" y="8"/>
                    </a:lnTo>
                    <a:lnTo>
                      <a:pt x="16" y="6"/>
                    </a:lnTo>
                    <a:lnTo>
                      <a:pt x="20" y="4"/>
                    </a:lnTo>
                    <a:lnTo>
                      <a:pt x="22" y="4"/>
                    </a:lnTo>
                    <a:lnTo>
                      <a:pt x="24" y="2"/>
                    </a:lnTo>
                    <a:lnTo>
                      <a:pt x="26" y="2"/>
                    </a:lnTo>
                    <a:lnTo>
                      <a:pt x="30" y="2"/>
                    </a:lnTo>
                    <a:lnTo>
                      <a:pt x="32" y="0"/>
                    </a:lnTo>
                    <a:lnTo>
                      <a:pt x="38" y="0"/>
                    </a:lnTo>
                    <a:lnTo>
                      <a:pt x="56" y="0"/>
                    </a:lnTo>
                    <a:lnTo>
                      <a:pt x="74" y="2"/>
                    </a:lnTo>
                    <a:lnTo>
                      <a:pt x="81" y="6"/>
                    </a:lnTo>
                    <a:lnTo>
                      <a:pt x="89" y="10"/>
                    </a:lnTo>
                    <a:lnTo>
                      <a:pt x="93" y="14"/>
                    </a:lnTo>
                    <a:lnTo>
                      <a:pt x="97" y="20"/>
                    </a:lnTo>
                    <a:close/>
                  </a:path>
                </a:pathLst>
              </a:custGeom>
              <a:solidFill>
                <a:srgbClr val="E3E3E2"/>
              </a:solidFill>
              <a:ln w="9525">
                <a:noFill/>
                <a:round/>
                <a:headEnd/>
                <a:tailEnd/>
              </a:ln>
            </p:spPr>
            <p:txBody>
              <a:bodyPr/>
              <a:lstStyle/>
              <a:p>
                <a:pPr algn="ctr"/>
                <a:endParaRPr lang="ru-RU"/>
              </a:p>
            </p:txBody>
          </p:sp>
          <p:sp>
            <p:nvSpPr>
              <p:cNvPr id="456963" name="Freeform 135"/>
              <p:cNvSpPr>
                <a:spLocks/>
              </p:cNvSpPr>
              <p:nvPr/>
            </p:nvSpPr>
            <p:spPr bwMode="auto">
              <a:xfrm>
                <a:off x="7602" y="5160"/>
                <a:ext cx="18" cy="70"/>
              </a:xfrm>
              <a:custGeom>
                <a:avLst/>
                <a:gdLst>
                  <a:gd name="T0" fmla="*/ 0 w 18"/>
                  <a:gd name="T1" fmla="*/ 14 h 70"/>
                  <a:gd name="T2" fmla="*/ 0 w 18"/>
                  <a:gd name="T3" fmla="*/ 70 h 70"/>
                  <a:gd name="T4" fmla="*/ 8 w 18"/>
                  <a:gd name="T5" fmla="*/ 66 h 70"/>
                  <a:gd name="T6" fmla="*/ 12 w 18"/>
                  <a:gd name="T7" fmla="*/ 60 h 70"/>
                  <a:gd name="T8" fmla="*/ 16 w 18"/>
                  <a:gd name="T9" fmla="*/ 56 h 70"/>
                  <a:gd name="T10" fmla="*/ 18 w 18"/>
                  <a:gd name="T11" fmla="*/ 50 h 70"/>
                  <a:gd name="T12" fmla="*/ 18 w 18"/>
                  <a:gd name="T13" fmla="*/ 0 h 70"/>
                  <a:gd name="T14" fmla="*/ 10 w 18"/>
                  <a:gd name="T15" fmla="*/ 8 h 70"/>
                  <a:gd name="T16" fmla="*/ 0 w 18"/>
                  <a:gd name="T17" fmla="*/ 14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0"/>
                  <a:gd name="T29" fmla="*/ 18 w 1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0">
                    <a:moveTo>
                      <a:pt x="0" y="14"/>
                    </a:moveTo>
                    <a:lnTo>
                      <a:pt x="0" y="70"/>
                    </a:lnTo>
                    <a:lnTo>
                      <a:pt x="8" y="66"/>
                    </a:lnTo>
                    <a:lnTo>
                      <a:pt x="12" y="60"/>
                    </a:lnTo>
                    <a:lnTo>
                      <a:pt x="16" y="56"/>
                    </a:lnTo>
                    <a:lnTo>
                      <a:pt x="18" y="50"/>
                    </a:lnTo>
                    <a:lnTo>
                      <a:pt x="18" y="0"/>
                    </a:lnTo>
                    <a:lnTo>
                      <a:pt x="10" y="8"/>
                    </a:lnTo>
                    <a:lnTo>
                      <a:pt x="0" y="14"/>
                    </a:lnTo>
                    <a:close/>
                  </a:path>
                </a:pathLst>
              </a:custGeom>
              <a:solidFill>
                <a:srgbClr val="E6E6E6"/>
              </a:solidFill>
              <a:ln w="9525">
                <a:noFill/>
                <a:round/>
                <a:headEnd/>
                <a:tailEnd/>
              </a:ln>
            </p:spPr>
            <p:txBody>
              <a:bodyPr/>
              <a:lstStyle/>
              <a:p>
                <a:pPr algn="ctr"/>
                <a:endParaRPr lang="ru-RU"/>
              </a:p>
            </p:txBody>
          </p:sp>
          <p:sp>
            <p:nvSpPr>
              <p:cNvPr id="456964" name="Freeform 136"/>
              <p:cNvSpPr>
                <a:spLocks/>
              </p:cNvSpPr>
              <p:nvPr/>
            </p:nvSpPr>
            <p:spPr bwMode="auto">
              <a:xfrm>
                <a:off x="7589" y="5174"/>
                <a:ext cx="13" cy="62"/>
              </a:xfrm>
              <a:custGeom>
                <a:avLst/>
                <a:gdLst>
                  <a:gd name="T0" fmla="*/ 0 w 13"/>
                  <a:gd name="T1" fmla="*/ 62 h 62"/>
                  <a:gd name="T2" fmla="*/ 13 w 13"/>
                  <a:gd name="T3" fmla="*/ 56 h 62"/>
                  <a:gd name="T4" fmla="*/ 13 w 13"/>
                  <a:gd name="T5" fmla="*/ 0 h 62"/>
                  <a:gd name="T6" fmla="*/ 0 w 13"/>
                  <a:gd name="T7" fmla="*/ 6 h 62"/>
                  <a:gd name="T8" fmla="*/ 0 w 13"/>
                  <a:gd name="T9" fmla="*/ 62 h 62"/>
                  <a:gd name="T10" fmla="*/ 0 60000 65536"/>
                  <a:gd name="T11" fmla="*/ 0 60000 65536"/>
                  <a:gd name="T12" fmla="*/ 0 60000 65536"/>
                  <a:gd name="T13" fmla="*/ 0 60000 65536"/>
                  <a:gd name="T14" fmla="*/ 0 60000 65536"/>
                  <a:gd name="T15" fmla="*/ 0 w 13"/>
                  <a:gd name="T16" fmla="*/ 0 h 62"/>
                  <a:gd name="T17" fmla="*/ 13 w 13"/>
                  <a:gd name="T18" fmla="*/ 62 h 62"/>
                </a:gdLst>
                <a:ahLst/>
                <a:cxnLst>
                  <a:cxn ang="T10">
                    <a:pos x="T0" y="T1"/>
                  </a:cxn>
                  <a:cxn ang="T11">
                    <a:pos x="T2" y="T3"/>
                  </a:cxn>
                  <a:cxn ang="T12">
                    <a:pos x="T4" y="T5"/>
                  </a:cxn>
                  <a:cxn ang="T13">
                    <a:pos x="T6" y="T7"/>
                  </a:cxn>
                  <a:cxn ang="T14">
                    <a:pos x="T8" y="T9"/>
                  </a:cxn>
                </a:cxnLst>
                <a:rect l="T15" t="T16" r="T17" b="T18"/>
                <a:pathLst>
                  <a:path w="13" h="62">
                    <a:moveTo>
                      <a:pt x="0" y="62"/>
                    </a:moveTo>
                    <a:lnTo>
                      <a:pt x="13" y="56"/>
                    </a:lnTo>
                    <a:lnTo>
                      <a:pt x="13" y="0"/>
                    </a:lnTo>
                    <a:lnTo>
                      <a:pt x="0" y="6"/>
                    </a:lnTo>
                    <a:lnTo>
                      <a:pt x="0" y="62"/>
                    </a:lnTo>
                    <a:close/>
                  </a:path>
                </a:pathLst>
              </a:custGeom>
              <a:solidFill>
                <a:srgbClr val="FFFFFF"/>
              </a:solidFill>
              <a:ln w="9525">
                <a:noFill/>
                <a:round/>
                <a:headEnd/>
                <a:tailEnd/>
              </a:ln>
            </p:spPr>
            <p:txBody>
              <a:bodyPr/>
              <a:lstStyle/>
              <a:p>
                <a:pPr algn="ctr"/>
                <a:endParaRPr lang="ru-RU"/>
              </a:p>
            </p:txBody>
          </p:sp>
          <p:sp>
            <p:nvSpPr>
              <p:cNvPr id="456965" name="Freeform 137"/>
              <p:cNvSpPr>
                <a:spLocks/>
              </p:cNvSpPr>
              <p:nvPr/>
            </p:nvSpPr>
            <p:spPr bwMode="auto">
              <a:xfrm>
                <a:off x="7575" y="5180"/>
                <a:ext cx="14" cy="58"/>
              </a:xfrm>
              <a:custGeom>
                <a:avLst/>
                <a:gdLst>
                  <a:gd name="T0" fmla="*/ 0 w 14"/>
                  <a:gd name="T1" fmla="*/ 58 h 58"/>
                  <a:gd name="T2" fmla="*/ 10 w 14"/>
                  <a:gd name="T3" fmla="*/ 56 h 58"/>
                  <a:gd name="T4" fmla="*/ 14 w 14"/>
                  <a:gd name="T5" fmla="*/ 56 h 58"/>
                  <a:gd name="T6" fmla="*/ 14 w 14"/>
                  <a:gd name="T7" fmla="*/ 0 h 58"/>
                  <a:gd name="T8" fmla="*/ 10 w 14"/>
                  <a:gd name="T9" fmla="*/ 0 h 58"/>
                  <a:gd name="T10" fmla="*/ 0 w 14"/>
                  <a:gd name="T11" fmla="*/ 2 h 58"/>
                  <a:gd name="T12" fmla="*/ 0 w 14"/>
                  <a:gd name="T13" fmla="*/ 58 h 58"/>
                  <a:gd name="T14" fmla="*/ 0 60000 65536"/>
                  <a:gd name="T15" fmla="*/ 0 60000 65536"/>
                  <a:gd name="T16" fmla="*/ 0 60000 65536"/>
                  <a:gd name="T17" fmla="*/ 0 60000 65536"/>
                  <a:gd name="T18" fmla="*/ 0 60000 65536"/>
                  <a:gd name="T19" fmla="*/ 0 60000 65536"/>
                  <a:gd name="T20" fmla="*/ 0 60000 65536"/>
                  <a:gd name="T21" fmla="*/ 0 w 14"/>
                  <a:gd name="T22" fmla="*/ 0 h 58"/>
                  <a:gd name="T23" fmla="*/ 14 w 1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8">
                    <a:moveTo>
                      <a:pt x="0" y="58"/>
                    </a:moveTo>
                    <a:lnTo>
                      <a:pt x="10" y="56"/>
                    </a:lnTo>
                    <a:lnTo>
                      <a:pt x="14" y="56"/>
                    </a:lnTo>
                    <a:lnTo>
                      <a:pt x="14" y="0"/>
                    </a:lnTo>
                    <a:lnTo>
                      <a:pt x="10" y="0"/>
                    </a:lnTo>
                    <a:lnTo>
                      <a:pt x="0" y="2"/>
                    </a:lnTo>
                    <a:lnTo>
                      <a:pt x="0" y="58"/>
                    </a:lnTo>
                    <a:close/>
                  </a:path>
                </a:pathLst>
              </a:custGeom>
              <a:solidFill>
                <a:srgbClr val="E6E6E6"/>
              </a:solidFill>
              <a:ln w="9525">
                <a:noFill/>
                <a:round/>
                <a:headEnd/>
                <a:tailEnd/>
              </a:ln>
            </p:spPr>
            <p:txBody>
              <a:bodyPr/>
              <a:lstStyle/>
              <a:p>
                <a:pPr algn="ctr"/>
                <a:endParaRPr lang="ru-RU"/>
              </a:p>
            </p:txBody>
          </p:sp>
          <p:sp>
            <p:nvSpPr>
              <p:cNvPr id="456966" name="Rectangle 138"/>
              <p:cNvSpPr>
                <a:spLocks noChangeArrowheads="1"/>
              </p:cNvSpPr>
              <p:nvPr/>
            </p:nvSpPr>
            <p:spPr bwMode="auto">
              <a:xfrm>
                <a:off x="7567" y="5182"/>
                <a:ext cx="8" cy="56"/>
              </a:xfrm>
              <a:prstGeom prst="rect">
                <a:avLst/>
              </a:prstGeom>
              <a:solidFill>
                <a:srgbClr val="CCCCCC"/>
              </a:solidFill>
              <a:ln w="9525">
                <a:noFill/>
                <a:miter lim="800000"/>
                <a:headEnd/>
                <a:tailEnd/>
              </a:ln>
            </p:spPr>
            <p:txBody>
              <a:bodyPr/>
              <a:lstStyle/>
              <a:p>
                <a:pPr algn="ctr"/>
                <a:endParaRPr lang="ru-RU"/>
              </a:p>
            </p:txBody>
          </p:sp>
          <p:sp>
            <p:nvSpPr>
              <p:cNvPr id="456967" name="Freeform 139"/>
              <p:cNvSpPr>
                <a:spLocks/>
              </p:cNvSpPr>
              <p:nvPr/>
            </p:nvSpPr>
            <p:spPr bwMode="auto">
              <a:xfrm>
                <a:off x="7555" y="5180"/>
                <a:ext cx="12" cy="58"/>
              </a:xfrm>
              <a:custGeom>
                <a:avLst/>
                <a:gdLst>
                  <a:gd name="T0" fmla="*/ 0 w 12"/>
                  <a:gd name="T1" fmla="*/ 56 h 58"/>
                  <a:gd name="T2" fmla="*/ 12 w 12"/>
                  <a:gd name="T3" fmla="*/ 58 h 58"/>
                  <a:gd name="T4" fmla="*/ 12 w 12"/>
                  <a:gd name="T5" fmla="*/ 2 h 58"/>
                  <a:gd name="T6" fmla="*/ 0 w 12"/>
                  <a:gd name="T7" fmla="*/ 0 h 58"/>
                  <a:gd name="T8" fmla="*/ 0 w 12"/>
                  <a:gd name="T9" fmla="*/ 56 h 58"/>
                  <a:gd name="T10" fmla="*/ 0 60000 65536"/>
                  <a:gd name="T11" fmla="*/ 0 60000 65536"/>
                  <a:gd name="T12" fmla="*/ 0 60000 65536"/>
                  <a:gd name="T13" fmla="*/ 0 60000 65536"/>
                  <a:gd name="T14" fmla="*/ 0 60000 65536"/>
                  <a:gd name="T15" fmla="*/ 0 w 12"/>
                  <a:gd name="T16" fmla="*/ 0 h 58"/>
                  <a:gd name="T17" fmla="*/ 12 w 12"/>
                  <a:gd name="T18" fmla="*/ 58 h 58"/>
                </a:gdLst>
                <a:ahLst/>
                <a:cxnLst>
                  <a:cxn ang="T10">
                    <a:pos x="T0" y="T1"/>
                  </a:cxn>
                  <a:cxn ang="T11">
                    <a:pos x="T2" y="T3"/>
                  </a:cxn>
                  <a:cxn ang="T12">
                    <a:pos x="T4" y="T5"/>
                  </a:cxn>
                  <a:cxn ang="T13">
                    <a:pos x="T6" y="T7"/>
                  </a:cxn>
                  <a:cxn ang="T14">
                    <a:pos x="T8" y="T9"/>
                  </a:cxn>
                </a:cxnLst>
                <a:rect l="T15" t="T16" r="T17" b="T18"/>
                <a:pathLst>
                  <a:path w="12" h="58">
                    <a:moveTo>
                      <a:pt x="0" y="56"/>
                    </a:moveTo>
                    <a:lnTo>
                      <a:pt x="12" y="58"/>
                    </a:lnTo>
                    <a:lnTo>
                      <a:pt x="12" y="2"/>
                    </a:lnTo>
                    <a:lnTo>
                      <a:pt x="0" y="0"/>
                    </a:lnTo>
                    <a:lnTo>
                      <a:pt x="0" y="56"/>
                    </a:lnTo>
                    <a:close/>
                  </a:path>
                </a:pathLst>
              </a:custGeom>
              <a:solidFill>
                <a:srgbClr val="B3B3B3"/>
              </a:solidFill>
              <a:ln w="9525">
                <a:noFill/>
                <a:round/>
                <a:headEnd/>
                <a:tailEnd/>
              </a:ln>
            </p:spPr>
            <p:txBody>
              <a:bodyPr/>
              <a:lstStyle/>
              <a:p>
                <a:pPr algn="ctr"/>
                <a:endParaRPr lang="ru-RU"/>
              </a:p>
            </p:txBody>
          </p:sp>
          <p:sp>
            <p:nvSpPr>
              <p:cNvPr id="456968" name="Freeform 140"/>
              <p:cNvSpPr>
                <a:spLocks/>
              </p:cNvSpPr>
              <p:nvPr/>
            </p:nvSpPr>
            <p:spPr bwMode="auto">
              <a:xfrm>
                <a:off x="7539" y="5174"/>
                <a:ext cx="16" cy="62"/>
              </a:xfrm>
              <a:custGeom>
                <a:avLst/>
                <a:gdLst>
                  <a:gd name="T0" fmla="*/ 0 w 16"/>
                  <a:gd name="T1" fmla="*/ 56 h 62"/>
                  <a:gd name="T2" fmla="*/ 16 w 16"/>
                  <a:gd name="T3" fmla="*/ 62 h 62"/>
                  <a:gd name="T4" fmla="*/ 16 w 16"/>
                  <a:gd name="T5" fmla="*/ 6 h 62"/>
                  <a:gd name="T6" fmla="*/ 0 w 16"/>
                  <a:gd name="T7" fmla="*/ 0 h 62"/>
                  <a:gd name="T8" fmla="*/ 0 w 16"/>
                  <a:gd name="T9" fmla="*/ 56 h 62"/>
                  <a:gd name="T10" fmla="*/ 0 60000 65536"/>
                  <a:gd name="T11" fmla="*/ 0 60000 65536"/>
                  <a:gd name="T12" fmla="*/ 0 60000 65536"/>
                  <a:gd name="T13" fmla="*/ 0 60000 65536"/>
                  <a:gd name="T14" fmla="*/ 0 60000 65536"/>
                  <a:gd name="T15" fmla="*/ 0 w 16"/>
                  <a:gd name="T16" fmla="*/ 0 h 62"/>
                  <a:gd name="T17" fmla="*/ 16 w 16"/>
                  <a:gd name="T18" fmla="*/ 62 h 62"/>
                </a:gdLst>
                <a:ahLst/>
                <a:cxnLst>
                  <a:cxn ang="T10">
                    <a:pos x="T0" y="T1"/>
                  </a:cxn>
                  <a:cxn ang="T11">
                    <a:pos x="T2" y="T3"/>
                  </a:cxn>
                  <a:cxn ang="T12">
                    <a:pos x="T4" y="T5"/>
                  </a:cxn>
                  <a:cxn ang="T13">
                    <a:pos x="T6" y="T7"/>
                  </a:cxn>
                  <a:cxn ang="T14">
                    <a:pos x="T8" y="T9"/>
                  </a:cxn>
                </a:cxnLst>
                <a:rect l="T15" t="T16" r="T17" b="T18"/>
                <a:pathLst>
                  <a:path w="16" h="62">
                    <a:moveTo>
                      <a:pt x="0" y="56"/>
                    </a:moveTo>
                    <a:lnTo>
                      <a:pt x="16" y="62"/>
                    </a:lnTo>
                    <a:lnTo>
                      <a:pt x="16" y="6"/>
                    </a:lnTo>
                    <a:lnTo>
                      <a:pt x="0" y="0"/>
                    </a:lnTo>
                    <a:lnTo>
                      <a:pt x="0" y="56"/>
                    </a:lnTo>
                    <a:close/>
                  </a:path>
                </a:pathLst>
              </a:custGeom>
              <a:solidFill>
                <a:srgbClr val="999999"/>
              </a:solidFill>
              <a:ln w="9525">
                <a:noFill/>
                <a:round/>
                <a:headEnd/>
                <a:tailEnd/>
              </a:ln>
            </p:spPr>
            <p:txBody>
              <a:bodyPr/>
              <a:lstStyle/>
              <a:p>
                <a:pPr algn="ctr"/>
                <a:endParaRPr lang="ru-RU"/>
              </a:p>
            </p:txBody>
          </p:sp>
          <p:sp>
            <p:nvSpPr>
              <p:cNvPr id="456969" name="Freeform 141"/>
              <p:cNvSpPr>
                <a:spLocks/>
              </p:cNvSpPr>
              <p:nvPr/>
            </p:nvSpPr>
            <p:spPr bwMode="auto">
              <a:xfrm>
                <a:off x="7521" y="5160"/>
                <a:ext cx="18" cy="70"/>
              </a:xfrm>
              <a:custGeom>
                <a:avLst/>
                <a:gdLst>
                  <a:gd name="T0" fmla="*/ 18 w 18"/>
                  <a:gd name="T1" fmla="*/ 14 h 70"/>
                  <a:gd name="T2" fmla="*/ 8 w 18"/>
                  <a:gd name="T3" fmla="*/ 8 h 70"/>
                  <a:gd name="T4" fmla="*/ 0 w 18"/>
                  <a:gd name="T5" fmla="*/ 0 h 70"/>
                  <a:gd name="T6" fmla="*/ 0 w 18"/>
                  <a:gd name="T7" fmla="*/ 50 h 70"/>
                  <a:gd name="T8" fmla="*/ 2 w 18"/>
                  <a:gd name="T9" fmla="*/ 56 h 70"/>
                  <a:gd name="T10" fmla="*/ 8 w 18"/>
                  <a:gd name="T11" fmla="*/ 64 h 70"/>
                  <a:gd name="T12" fmla="*/ 18 w 18"/>
                  <a:gd name="T13" fmla="*/ 70 h 70"/>
                  <a:gd name="T14" fmla="*/ 18 w 18"/>
                  <a:gd name="T15" fmla="*/ 14 h 70"/>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70"/>
                  <a:gd name="T26" fmla="*/ 18 w 18"/>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70">
                    <a:moveTo>
                      <a:pt x="18" y="14"/>
                    </a:moveTo>
                    <a:lnTo>
                      <a:pt x="8" y="8"/>
                    </a:lnTo>
                    <a:lnTo>
                      <a:pt x="0" y="0"/>
                    </a:lnTo>
                    <a:lnTo>
                      <a:pt x="0" y="50"/>
                    </a:lnTo>
                    <a:lnTo>
                      <a:pt x="2" y="56"/>
                    </a:lnTo>
                    <a:lnTo>
                      <a:pt x="8" y="64"/>
                    </a:lnTo>
                    <a:lnTo>
                      <a:pt x="18" y="70"/>
                    </a:lnTo>
                    <a:lnTo>
                      <a:pt x="18" y="14"/>
                    </a:lnTo>
                    <a:close/>
                  </a:path>
                </a:pathLst>
              </a:custGeom>
              <a:solidFill>
                <a:srgbClr val="7F7F7F"/>
              </a:solidFill>
              <a:ln w="9525">
                <a:noFill/>
                <a:round/>
                <a:headEnd/>
                <a:tailEnd/>
              </a:ln>
            </p:spPr>
            <p:txBody>
              <a:bodyPr/>
              <a:lstStyle/>
              <a:p>
                <a:pPr algn="ctr"/>
                <a:endParaRPr lang="ru-RU"/>
              </a:p>
            </p:txBody>
          </p:sp>
          <p:sp>
            <p:nvSpPr>
              <p:cNvPr id="456970" name="Line 142"/>
              <p:cNvSpPr>
                <a:spLocks noChangeShapeType="1"/>
              </p:cNvSpPr>
              <p:nvPr/>
            </p:nvSpPr>
            <p:spPr bwMode="auto">
              <a:xfrm>
                <a:off x="7571" y="5150"/>
                <a:ext cx="0" cy="0"/>
              </a:xfrm>
              <a:prstGeom prst="line">
                <a:avLst/>
              </a:prstGeom>
              <a:noFill/>
              <a:ln w="3175">
                <a:solidFill>
                  <a:srgbClr val="000000"/>
                </a:solidFill>
                <a:round/>
                <a:headEnd/>
                <a:tailEnd/>
              </a:ln>
            </p:spPr>
            <p:txBody>
              <a:bodyPr/>
              <a:lstStyle/>
              <a:p>
                <a:endParaRPr lang="en-US"/>
              </a:p>
            </p:txBody>
          </p:sp>
          <p:sp>
            <p:nvSpPr>
              <p:cNvPr id="456971" name="Freeform 143"/>
              <p:cNvSpPr>
                <a:spLocks/>
              </p:cNvSpPr>
              <p:nvPr/>
            </p:nvSpPr>
            <p:spPr bwMode="auto">
              <a:xfrm>
                <a:off x="7567" y="5067"/>
                <a:ext cx="10" cy="89"/>
              </a:xfrm>
              <a:custGeom>
                <a:avLst/>
                <a:gdLst>
                  <a:gd name="T0" fmla="*/ 0 w 10"/>
                  <a:gd name="T1" fmla="*/ 4 h 89"/>
                  <a:gd name="T2" fmla="*/ 0 w 10"/>
                  <a:gd name="T3" fmla="*/ 83 h 89"/>
                  <a:gd name="T4" fmla="*/ 2 w 10"/>
                  <a:gd name="T5" fmla="*/ 87 h 89"/>
                  <a:gd name="T6" fmla="*/ 4 w 10"/>
                  <a:gd name="T7" fmla="*/ 89 h 89"/>
                  <a:gd name="T8" fmla="*/ 8 w 10"/>
                  <a:gd name="T9" fmla="*/ 87 h 89"/>
                  <a:gd name="T10" fmla="*/ 10 w 10"/>
                  <a:gd name="T11" fmla="*/ 83 h 89"/>
                  <a:gd name="T12" fmla="*/ 10 w 10"/>
                  <a:gd name="T13" fmla="*/ 4 h 89"/>
                  <a:gd name="T14" fmla="*/ 8 w 10"/>
                  <a:gd name="T15" fmla="*/ 2 h 89"/>
                  <a:gd name="T16" fmla="*/ 4 w 10"/>
                  <a:gd name="T17" fmla="*/ 0 h 89"/>
                  <a:gd name="T18" fmla="*/ 2 w 10"/>
                  <a:gd name="T19" fmla="*/ 2 h 89"/>
                  <a:gd name="T20" fmla="*/ 0 w 10"/>
                  <a:gd name="T21" fmla="*/ 4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9"/>
                  <a:gd name="T35" fmla="*/ 10 w 10"/>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9">
                    <a:moveTo>
                      <a:pt x="0" y="4"/>
                    </a:moveTo>
                    <a:lnTo>
                      <a:pt x="0" y="83"/>
                    </a:lnTo>
                    <a:lnTo>
                      <a:pt x="2" y="87"/>
                    </a:lnTo>
                    <a:lnTo>
                      <a:pt x="4" y="89"/>
                    </a:lnTo>
                    <a:lnTo>
                      <a:pt x="8" y="87"/>
                    </a:lnTo>
                    <a:lnTo>
                      <a:pt x="10" y="83"/>
                    </a:lnTo>
                    <a:lnTo>
                      <a:pt x="10" y="4"/>
                    </a:lnTo>
                    <a:lnTo>
                      <a:pt x="8" y="2"/>
                    </a:lnTo>
                    <a:lnTo>
                      <a:pt x="4" y="0"/>
                    </a:lnTo>
                    <a:lnTo>
                      <a:pt x="2" y="2"/>
                    </a:lnTo>
                    <a:lnTo>
                      <a:pt x="0" y="4"/>
                    </a:lnTo>
                    <a:close/>
                  </a:path>
                </a:pathLst>
              </a:custGeom>
              <a:solidFill>
                <a:srgbClr val="333333"/>
              </a:solidFill>
              <a:ln w="9525">
                <a:noFill/>
                <a:round/>
                <a:headEnd/>
                <a:tailEnd/>
              </a:ln>
            </p:spPr>
            <p:txBody>
              <a:bodyPr/>
              <a:lstStyle/>
              <a:p>
                <a:pPr algn="ctr"/>
                <a:endParaRPr lang="ru-RU"/>
              </a:p>
            </p:txBody>
          </p:sp>
          <p:sp>
            <p:nvSpPr>
              <p:cNvPr id="456972" name="Freeform 144"/>
              <p:cNvSpPr>
                <a:spLocks/>
              </p:cNvSpPr>
              <p:nvPr/>
            </p:nvSpPr>
            <p:spPr bwMode="auto">
              <a:xfrm>
                <a:off x="7517" y="4963"/>
                <a:ext cx="107" cy="124"/>
              </a:xfrm>
              <a:custGeom>
                <a:avLst/>
                <a:gdLst>
                  <a:gd name="T0" fmla="*/ 40 w 107"/>
                  <a:gd name="T1" fmla="*/ 2 h 124"/>
                  <a:gd name="T2" fmla="*/ 34 w 107"/>
                  <a:gd name="T3" fmla="*/ 2 h 124"/>
                  <a:gd name="T4" fmla="*/ 28 w 107"/>
                  <a:gd name="T5" fmla="*/ 4 h 124"/>
                  <a:gd name="T6" fmla="*/ 24 w 107"/>
                  <a:gd name="T7" fmla="*/ 6 h 124"/>
                  <a:gd name="T8" fmla="*/ 22 w 107"/>
                  <a:gd name="T9" fmla="*/ 6 h 124"/>
                  <a:gd name="T10" fmla="*/ 18 w 107"/>
                  <a:gd name="T11" fmla="*/ 8 h 124"/>
                  <a:gd name="T12" fmla="*/ 16 w 107"/>
                  <a:gd name="T13" fmla="*/ 10 h 124"/>
                  <a:gd name="T14" fmla="*/ 14 w 107"/>
                  <a:gd name="T15" fmla="*/ 10 h 124"/>
                  <a:gd name="T16" fmla="*/ 12 w 107"/>
                  <a:gd name="T17" fmla="*/ 12 h 124"/>
                  <a:gd name="T18" fmla="*/ 10 w 107"/>
                  <a:gd name="T19" fmla="*/ 14 h 124"/>
                  <a:gd name="T20" fmla="*/ 8 w 107"/>
                  <a:gd name="T21" fmla="*/ 16 h 124"/>
                  <a:gd name="T22" fmla="*/ 6 w 107"/>
                  <a:gd name="T23" fmla="*/ 18 h 124"/>
                  <a:gd name="T24" fmla="*/ 6 w 107"/>
                  <a:gd name="T25" fmla="*/ 20 h 124"/>
                  <a:gd name="T26" fmla="*/ 4 w 107"/>
                  <a:gd name="T27" fmla="*/ 22 h 124"/>
                  <a:gd name="T28" fmla="*/ 2 w 107"/>
                  <a:gd name="T29" fmla="*/ 24 h 124"/>
                  <a:gd name="T30" fmla="*/ 2 w 107"/>
                  <a:gd name="T31" fmla="*/ 28 h 124"/>
                  <a:gd name="T32" fmla="*/ 0 w 107"/>
                  <a:gd name="T33" fmla="*/ 32 h 124"/>
                  <a:gd name="T34" fmla="*/ 0 w 107"/>
                  <a:gd name="T35" fmla="*/ 92 h 124"/>
                  <a:gd name="T36" fmla="*/ 2 w 107"/>
                  <a:gd name="T37" fmla="*/ 100 h 124"/>
                  <a:gd name="T38" fmla="*/ 6 w 107"/>
                  <a:gd name="T39" fmla="*/ 106 h 124"/>
                  <a:gd name="T40" fmla="*/ 12 w 107"/>
                  <a:gd name="T41" fmla="*/ 112 h 124"/>
                  <a:gd name="T42" fmla="*/ 18 w 107"/>
                  <a:gd name="T43" fmla="*/ 116 h 124"/>
                  <a:gd name="T44" fmla="*/ 28 w 107"/>
                  <a:gd name="T45" fmla="*/ 120 h 124"/>
                  <a:gd name="T46" fmla="*/ 36 w 107"/>
                  <a:gd name="T47" fmla="*/ 122 h 124"/>
                  <a:gd name="T48" fmla="*/ 46 w 107"/>
                  <a:gd name="T49" fmla="*/ 124 h 124"/>
                  <a:gd name="T50" fmla="*/ 58 w 107"/>
                  <a:gd name="T51" fmla="*/ 124 h 124"/>
                  <a:gd name="T52" fmla="*/ 68 w 107"/>
                  <a:gd name="T53" fmla="*/ 122 h 124"/>
                  <a:gd name="T54" fmla="*/ 83 w 107"/>
                  <a:gd name="T55" fmla="*/ 118 h 124"/>
                  <a:gd name="T56" fmla="*/ 95 w 107"/>
                  <a:gd name="T57" fmla="*/ 112 h 124"/>
                  <a:gd name="T58" fmla="*/ 101 w 107"/>
                  <a:gd name="T59" fmla="*/ 106 h 124"/>
                  <a:gd name="T60" fmla="*/ 105 w 107"/>
                  <a:gd name="T61" fmla="*/ 102 h 124"/>
                  <a:gd name="T62" fmla="*/ 107 w 107"/>
                  <a:gd name="T63" fmla="*/ 96 h 124"/>
                  <a:gd name="T64" fmla="*/ 107 w 107"/>
                  <a:gd name="T65" fmla="*/ 92 h 124"/>
                  <a:gd name="T66" fmla="*/ 107 w 107"/>
                  <a:gd name="T67" fmla="*/ 32 h 124"/>
                  <a:gd name="T68" fmla="*/ 105 w 107"/>
                  <a:gd name="T69" fmla="*/ 24 h 124"/>
                  <a:gd name="T70" fmla="*/ 101 w 107"/>
                  <a:gd name="T71" fmla="*/ 18 h 124"/>
                  <a:gd name="T72" fmla="*/ 95 w 107"/>
                  <a:gd name="T73" fmla="*/ 12 h 124"/>
                  <a:gd name="T74" fmla="*/ 89 w 107"/>
                  <a:gd name="T75" fmla="*/ 8 h 124"/>
                  <a:gd name="T76" fmla="*/ 80 w 107"/>
                  <a:gd name="T77" fmla="*/ 4 h 124"/>
                  <a:gd name="T78" fmla="*/ 72 w 107"/>
                  <a:gd name="T79" fmla="*/ 2 h 124"/>
                  <a:gd name="T80" fmla="*/ 62 w 107"/>
                  <a:gd name="T81" fmla="*/ 0 h 124"/>
                  <a:gd name="T82" fmla="*/ 52 w 107"/>
                  <a:gd name="T83" fmla="*/ 0 h 124"/>
                  <a:gd name="T84" fmla="*/ 40 w 107"/>
                  <a:gd name="T85" fmla="*/ 2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
                  <a:gd name="T130" fmla="*/ 0 h 124"/>
                  <a:gd name="T131" fmla="*/ 107 w 107"/>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 h="124">
                    <a:moveTo>
                      <a:pt x="40" y="2"/>
                    </a:moveTo>
                    <a:lnTo>
                      <a:pt x="34" y="2"/>
                    </a:lnTo>
                    <a:lnTo>
                      <a:pt x="28" y="4"/>
                    </a:lnTo>
                    <a:lnTo>
                      <a:pt x="24" y="6"/>
                    </a:lnTo>
                    <a:lnTo>
                      <a:pt x="22" y="6"/>
                    </a:lnTo>
                    <a:lnTo>
                      <a:pt x="18" y="8"/>
                    </a:lnTo>
                    <a:lnTo>
                      <a:pt x="16" y="10"/>
                    </a:lnTo>
                    <a:lnTo>
                      <a:pt x="14" y="10"/>
                    </a:lnTo>
                    <a:lnTo>
                      <a:pt x="12" y="12"/>
                    </a:lnTo>
                    <a:lnTo>
                      <a:pt x="10" y="14"/>
                    </a:lnTo>
                    <a:lnTo>
                      <a:pt x="8" y="16"/>
                    </a:lnTo>
                    <a:lnTo>
                      <a:pt x="6" y="18"/>
                    </a:lnTo>
                    <a:lnTo>
                      <a:pt x="6" y="20"/>
                    </a:lnTo>
                    <a:lnTo>
                      <a:pt x="4" y="22"/>
                    </a:lnTo>
                    <a:lnTo>
                      <a:pt x="2" y="24"/>
                    </a:lnTo>
                    <a:lnTo>
                      <a:pt x="2" y="28"/>
                    </a:lnTo>
                    <a:lnTo>
                      <a:pt x="0" y="32"/>
                    </a:lnTo>
                    <a:lnTo>
                      <a:pt x="0" y="92"/>
                    </a:lnTo>
                    <a:lnTo>
                      <a:pt x="2" y="100"/>
                    </a:lnTo>
                    <a:lnTo>
                      <a:pt x="6" y="106"/>
                    </a:lnTo>
                    <a:lnTo>
                      <a:pt x="12" y="112"/>
                    </a:lnTo>
                    <a:lnTo>
                      <a:pt x="18" y="116"/>
                    </a:lnTo>
                    <a:lnTo>
                      <a:pt x="28" y="120"/>
                    </a:lnTo>
                    <a:lnTo>
                      <a:pt x="36" y="122"/>
                    </a:lnTo>
                    <a:lnTo>
                      <a:pt x="46" y="124"/>
                    </a:lnTo>
                    <a:lnTo>
                      <a:pt x="58" y="124"/>
                    </a:lnTo>
                    <a:lnTo>
                      <a:pt x="68" y="122"/>
                    </a:lnTo>
                    <a:lnTo>
                      <a:pt x="83" y="118"/>
                    </a:lnTo>
                    <a:lnTo>
                      <a:pt x="95" y="112"/>
                    </a:lnTo>
                    <a:lnTo>
                      <a:pt x="101" y="106"/>
                    </a:lnTo>
                    <a:lnTo>
                      <a:pt x="105" y="102"/>
                    </a:lnTo>
                    <a:lnTo>
                      <a:pt x="107" y="96"/>
                    </a:lnTo>
                    <a:lnTo>
                      <a:pt x="107" y="92"/>
                    </a:lnTo>
                    <a:lnTo>
                      <a:pt x="107" y="32"/>
                    </a:lnTo>
                    <a:lnTo>
                      <a:pt x="105" y="24"/>
                    </a:lnTo>
                    <a:lnTo>
                      <a:pt x="101" y="18"/>
                    </a:lnTo>
                    <a:lnTo>
                      <a:pt x="95" y="12"/>
                    </a:lnTo>
                    <a:lnTo>
                      <a:pt x="89" y="8"/>
                    </a:lnTo>
                    <a:lnTo>
                      <a:pt x="80" y="4"/>
                    </a:lnTo>
                    <a:lnTo>
                      <a:pt x="72" y="2"/>
                    </a:lnTo>
                    <a:lnTo>
                      <a:pt x="62" y="0"/>
                    </a:lnTo>
                    <a:lnTo>
                      <a:pt x="52" y="0"/>
                    </a:lnTo>
                    <a:lnTo>
                      <a:pt x="40" y="2"/>
                    </a:lnTo>
                    <a:close/>
                  </a:path>
                </a:pathLst>
              </a:custGeom>
              <a:solidFill>
                <a:srgbClr val="000000"/>
              </a:solidFill>
              <a:ln w="9525">
                <a:noFill/>
                <a:round/>
                <a:headEnd/>
                <a:tailEnd/>
              </a:ln>
            </p:spPr>
            <p:txBody>
              <a:bodyPr/>
              <a:lstStyle/>
              <a:p>
                <a:pPr algn="ctr"/>
                <a:endParaRPr lang="ru-RU"/>
              </a:p>
            </p:txBody>
          </p:sp>
          <p:sp>
            <p:nvSpPr>
              <p:cNvPr id="456973" name="Freeform 145"/>
              <p:cNvSpPr>
                <a:spLocks/>
              </p:cNvSpPr>
              <p:nvPr/>
            </p:nvSpPr>
            <p:spPr bwMode="auto">
              <a:xfrm>
                <a:off x="7620" y="4987"/>
                <a:ext cx="0" cy="4"/>
              </a:xfrm>
              <a:custGeom>
                <a:avLst/>
                <a:gdLst>
                  <a:gd name="T0" fmla="*/ 0 h 4"/>
                  <a:gd name="T1" fmla="*/ 4 h 4"/>
                  <a:gd name="T2" fmla="*/ 0 h 4"/>
                  <a:gd name="T3" fmla="*/ 0 60000 65536"/>
                  <a:gd name="T4" fmla="*/ 0 60000 65536"/>
                  <a:gd name="T5" fmla="*/ 0 60000 65536"/>
                  <a:gd name="T6" fmla="*/ 0 h 4"/>
                  <a:gd name="T7" fmla="*/ 4 h 4"/>
                </a:gdLst>
                <a:ahLst/>
                <a:cxnLst>
                  <a:cxn ang="T3">
                    <a:pos x="0" y="T0"/>
                  </a:cxn>
                  <a:cxn ang="T4">
                    <a:pos x="0" y="T1"/>
                  </a:cxn>
                  <a:cxn ang="T5">
                    <a:pos x="0" y="T2"/>
                  </a:cxn>
                </a:cxnLst>
                <a:rect l="0" t="T6" r="0" b="T7"/>
                <a:pathLst>
                  <a:path h="4">
                    <a:moveTo>
                      <a:pt x="0" y="0"/>
                    </a:moveTo>
                    <a:lnTo>
                      <a:pt x="0" y="4"/>
                    </a:lnTo>
                    <a:lnTo>
                      <a:pt x="0" y="0"/>
                    </a:lnTo>
                    <a:close/>
                  </a:path>
                </a:pathLst>
              </a:custGeom>
              <a:solidFill>
                <a:srgbClr val="000000"/>
              </a:solidFill>
              <a:ln w="9525">
                <a:noFill/>
                <a:round/>
                <a:headEnd/>
                <a:tailEnd/>
              </a:ln>
            </p:spPr>
            <p:txBody>
              <a:bodyPr/>
              <a:lstStyle/>
              <a:p>
                <a:pPr algn="ctr"/>
                <a:endParaRPr lang="ru-RU"/>
              </a:p>
            </p:txBody>
          </p:sp>
          <p:sp>
            <p:nvSpPr>
              <p:cNvPr id="456974" name="Freeform 146"/>
              <p:cNvSpPr>
                <a:spLocks/>
              </p:cNvSpPr>
              <p:nvPr/>
            </p:nvSpPr>
            <p:spPr bwMode="auto">
              <a:xfrm>
                <a:off x="7521" y="4969"/>
                <a:ext cx="99" cy="54"/>
              </a:xfrm>
              <a:custGeom>
                <a:avLst/>
                <a:gdLst>
                  <a:gd name="T0" fmla="*/ 97 w 99"/>
                  <a:gd name="T1" fmla="*/ 20 h 54"/>
                  <a:gd name="T2" fmla="*/ 99 w 99"/>
                  <a:gd name="T3" fmla="*/ 24 h 54"/>
                  <a:gd name="T4" fmla="*/ 99 w 99"/>
                  <a:gd name="T5" fmla="*/ 30 h 54"/>
                  <a:gd name="T6" fmla="*/ 97 w 99"/>
                  <a:gd name="T7" fmla="*/ 34 h 54"/>
                  <a:gd name="T8" fmla="*/ 91 w 99"/>
                  <a:gd name="T9" fmla="*/ 42 h 54"/>
                  <a:gd name="T10" fmla="*/ 83 w 99"/>
                  <a:gd name="T11" fmla="*/ 46 h 54"/>
                  <a:gd name="T12" fmla="*/ 74 w 99"/>
                  <a:gd name="T13" fmla="*/ 50 h 54"/>
                  <a:gd name="T14" fmla="*/ 64 w 99"/>
                  <a:gd name="T15" fmla="*/ 54 h 54"/>
                  <a:gd name="T16" fmla="*/ 44 w 99"/>
                  <a:gd name="T17" fmla="*/ 54 h 54"/>
                  <a:gd name="T18" fmla="*/ 26 w 99"/>
                  <a:gd name="T19" fmla="*/ 50 h 54"/>
                  <a:gd name="T20" fmla="*/ 18 w 99"/>
                  <a:gd name="T21" fmla="*/ 48 h 54"/>
                  <a:gd name="T22" fmla="*/ 12 w 99"/>
                  <a:gd name="T23" fmla="*/ 44 h 54"/>
                  <a:gd name="T24" fmla="*/ 6 w 99"/>
                  <a:gd name="T25" fmla="*/ 40 h 54"/>
                  <a:gd name="T26" fmla="*/ 2 w 99"/>
                  <a:gd name="T27" fmla="*/ 34 h 54"/>
                  <a:gd name="T28" fmla="*/ 0 w 99"/>
                  <a:gd name="T29" fmla="*/ 26 h 54"/>
                  <a:gd name="T30" fmla="*/ 2 w 99"/>
                  <a:gd name="T31" fmla="*/ 22 h 54"/>
                  <a:gd name="T32" fmla="*/ 2 w 99"/>
                  <a:gd name="T33" fmla="*/ 18 h 54"/>
                  <a:gd name="T34" fmla="*/ 4 w 99"/>
                  <a:gd name="T35" fmla="*/ 18 h 54"/>
                  <a:gd name="T36" fmla="*/ 8 w 99"/>
                  <a:gd name="T37" fmla="*/ 12 h 54"/>
                  <a:gd name="T38" fmla="*/ 12 w 99"/>
                  <a:gd name="T39" fmla="*/ 10 h 54"/>
                  <a:gd name="T40" fmla="*/ 12 w 99"/>
                  <a:gd name="T41" fmla="*/ 8 h 54"/>
                  <a:gd name="T42" fmla="*/ 14 w 99"/>
                  <a:gd name="T43" fmla="*/ 8 h 54"/>
                  <a:gd name="T44" fmla="*/ 16 w 99"/>
                  <a:gd name="T45" fmla="*/ 6 h 54"/>
                  <a:gd name="T46" fmla="*/ 20 w 99"/>
                  <a:gd name="T47" fmla="*/ 4 h 54"/>
                  <a:gd name="T48" fmla="*/ 22 w 99"/>
                  <a:gd name="T49" fmla="*/ 4 h 54"/>
                  <a:gd name="T50" fmla="*/ 24 w 99"/>
                  <a:gd name="T51" fmla="*/ 2 h 54"/>
                  <a:gd name="T52" fmla="*/ 26 w 99"/>
                  <a:gd name="T53" fmla="*/ 2 h 54"/>
                  <a:gd name="T54" fmla="*/ 30 w 99"/>
                  <a:gd name="T55" fmla="*/ 2 h 54"/>
                  <a:gd name="T56" fmla="*/ 32 w 99"/>
                  <a:gd name="T57" fmla="*/ 0 h 54"/>
                  <a:gd name="T58" fmla="*/ 38 w 99"/>
                  <a:gd name="T59" fmla="*/ 0 h 54"/>
                  <a:gd name="T60" fmla="*/ 56 w 99"/>
                  <a:gd name="T61" fmla="*/ 0 h 54"/>
                  <a:gd name="T62" fmla="*/ 74 w 99"/>
                  <a:gd name="T63" fmla="*/ 2 h 54"/>
                  <a:gd name="T64" fmla="*/ 81 w 99"/>
                  <a:gd name="T65" fmla="*/ 6 h 54"/>
                  <a:gd name="T66" fmla="*/ 89 w 99"/>
                  <a:gd name="T67" fmla="*/ 10 h 54"/>
                  <a:gd name="T68" fmla="*/ 93 w 99"/>
                  <a:gd name="T69" fmla="*/ 14 h 54"/>
                  <a:gd name="T70" fmla="*/ 97 w 99"/>
                  <a:gd name="T71" fmla="*/ 2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54"/>
                  <a:gd name="T110" fmla="*/ 99 w 99"/>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54">
                    <a:moveTo>
                      <a:pt x="97" y="20"/>
                    </a:moveTo>
                    <a:lnTo>
                      <a:pt x="99" y="24"/>
                    </a:lnTo>
                    <a:lnTo>
                      <a:pt x="99" y="30"/>
                    </a:lnTo>
                    <a:lnTo>
                      <a:pt x="97" y="34"/>
                    </a:lnTo>
                    <a:lnTo>
                      <a:pt x="91" y="42"/>
                    </a:lnTo>
                    <a:lnTo>
                      <a:pt x="83" y="46"/>
                    </a:lnTo>
                    <a:lnTo>
                      <a:pt x="74" y="50"/>
                    </a:lnTo>
                    <a:lnTo>
                      <a:pt x="64" y="54"/>
                    </a:lnTo>
                    <a:lnTo>
                      <a:pt x="44" y="54"/>
                    </a:lnTo>
                    <a:lnTo>
                      <a:pt x="26" y="50"/>
                    </a:lnTo>
                    <a:lnTo>
                      <a:pt x="18" y="48"/>
                    </a:lnTo>
                    <a:lnTo>
                      <a:pt x="12" y="44"/>
                    </a:lnTo>
                    <a:lnTo>
                      <a:pt x="6" y="40"/>
                    </a:lnTo>
                    <a:lnTo>
                      <a:pt x="2" y="34"/>
                    </a:lnTo>
                    <a:lnTo>
                      <a:pt x="0" y="26"/>
                    </a:lnTo>
                    <a:lnTo>
                      <a:pt x="2" y="22"/>
                    </a:lnTo>
                    <a:lnTo>
                      <a:pt x="2" y="18"/>
                    </a:lnTo>
                    <a:lnTo>
                      <a:pt x="4" y="18"/>
                    </a:lnTo>
                    <a:lnTo>
                      <a:pt x="8" y="12"/>
                    </a:lnTo>
                    <a:lnTo>
                      <a:pt x="12" y="10"/>
                    </a:lnTo>
                    <a:lnTo>
                      <a:pt x="12" y="8"/>
                    </a:lnTo>
                    <a:lnTo>
                      <a:pt x="14" y="8"/>
                    </a:lnTo>
                    <a:lnTo>
                      <a:pt x="16" y="6"/>
                    </a:lnTo>
                    <a:lnTo>
                      <a:pt x="20" y="4"/>
                    </a:lnTo>
                    <a:lnTo>
                      <a:pt x="22" y="4"/>
                    </a:lnTo>
                    <a:lnTo>
                      <a:pt x="24" y="2"/>
                    </a:lnTo>
                    <a:lnTo>
                      <a:pt x="26" y="2"/>
                    </a:lnTo>
                    <a:lnTo>
                      <a:pt x="30" y="2"/>
                    </a:lnTo>
                    <a:lnTo>
                      <a:pt x="32" y="0"/>
                    </a:lnTo>
                    <a:lnTo>
                      <a:pt x="38" y="0"/>
                    </a:lnTo>
                    <a:lnTo>
                      <a:pt x="56" y="0"/>
                    </a:lnTo>
                    <a:lnTo>
                      <a:pt x="74" y="2"/>
                    </a:lnTo>
                    <a:lnTo>
                      <a:pt x="81" y="6"/>
                    </a:lnTo>
                    <a:lnTo>
                      <a:pt x="89" y="10"/>
                    </a:lnTo>
                    <a:lnTo>
                      <a:pt x="93" y="14"/>
                    </a:lnTo>
                    <a:lnTo>
                      <a:pt x="97" y="20"/>
                    </a:lnTo>
                    <a:close/>
                  </a:path>
                </a:pathLst>
              </a:custGeom>
              <a:solidFill>
                <a:srgbClr val="E3E3E2"/>
              </a:solidFill>
              <a:ln w="9525">
                <a:noFill/>
                <a:round/>
                <a:headEnd/>
                <a:tailEnd/>
              </a:ln>
            </p:spPr>
            <p:txBody>
              <a:bodyPr/>
              <a:lstStyle/>
              <a:p>
                <a:pPr algn="ctr"/>
                <a:endParaRPr lang="ru-RU"/>
              </a:p>
            </p:txBody>
          </p:sp>
          <p:sp>
            <p:nvSpPr>
              <p:cNvPr id="456975" name="Freeform 147"/>
              <p:cNvSpPr>
                <a:spLocks/>
              </p:cNvSpPr>
              <p:nvPr/>
            </p:nvSpPr>
            <p:spPr bwMode="auto">
              <a:xfrm>
                <a:off x="7602" y="5005"/>
                <a:ext cx="18" cy="70"/>
              </a:xfrm>
              <a:custGeom>
                <a:avLst/>
                <a:gdLst>
                  <a:gd name="T0" fmla="*/ 0 w 18"/>
                  <a:gd name="T1" fmla="*/ 14 h 70"/>
                  <a:gd name="T2" fmla="*/ 0 w 18"/>
                  <a:gd name="T3" fmla="*/ 70 h 70"/>
                  <a:gd name="T4" fmla="*/ 8 w 18"/>
                  <a:gd name="T5" fmla="*/ 66 h 70"/>
                  <a:gd name="T6" fmla="*/ 12 w 18"/>
                  <a:gd name="T7" fmla="*/ 60 h 70"/>
                  <a:gd name="T8" fmla="*/ 16 w 18"/>
                  <a:gd name="T9" fmla="*/ 56 h 70"/>
                  <a:gd name="T10" fmla="*/ 18 w 18"/>
                  <a:gd name="T11" fmla="*/ 50 h 70"/>
                  <a:gd name="T12" fmla="*/ 18 w 18"/>
                  <a:gd name="T13" fmla="*/ 0 h 70"/>
                  <a:gd name="T14" fmla="*/ 10 w 18"/>
                  <a:gd name="T15" fmla="*/ 8 h 70"/>
                  <a:gd name="T16" fmla="*/ 0 w 18"/>
                  <a:gd name="T17" fmla="*/ 14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0"/>
                  <a:gd name="T29" fmla="*/ 18 w 1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0">
                    <a:moveTo>
                      <a:pt x="0" y="14"/>
                    </a:moveTo>
                    <a:lnTo>
                      <a:pt x="0" y="70"/>
                    </a:lnTo>
                    <a:lnTo>
                      <a:pt x="8" y="66"/>
                    </a:lnTo>
                    <a:lnTo>
                      <a:pt x="12" y="60"/>
                    </a:lnTo>
                    <a:lnTo>
                      <a:pt x="16" y="56"/>
                    </a:lnTo>
                    <a:lnTo>
                      <a:pt x="18" y="50"/>
                    </a:lnTo>
                    <a:lnTo>
                      <a:pt x="18" y="0"/>
                    </a:lnTo>
                    <a:lnTo>
                      <a:pt x="10" y="8"/>
                    </a:lnTo>
                    <a:lnTo>
                      <a:pt x="0" y="14"/>
                    </a:lnTo>
                    <a:close/>
                  </a:path>
                </a:pathLst>
              </a:custGeom>
              <a:solidFill>
                <a:srgbClr val="E6E6E6"/>
              </a:solidFill>
              <a:ln w="9525">
                <a:noFill/>
                <a:round/>
                <a:headEnd/>
                <a:tailEnd/>
              </a:ln>
            </p:spPr>
            <p:txBody>
              <a:bodyPr/>
              <a:lstStyle/>
              <a:p>
                <a:pPr algn="ctr"/>
                <a:endParaRPr lang="ru-RU"/>
              </a:p>
            </p:txBody>
          </p:sp>
          <p:sp>
            <p:nvSpPr>
              <p:cNvPr id="456976" name="Freeform 148"/>
              <p:cNvSpPr>
                <a:spLocks/>
              </p:cNvSpPr>
              <p:nvPr/>
            </p:nvSpPr>
            <p:spPr bwMode="auto">
              <a:xfrm>
                <a:off x="7589" y="5019"/>
                <a:ext cx="13" cy="62"/>
              </a:xfrm>
              <a:custGeom>
                <a:avLst/>
                <a:gdLst>
                  <a:gd name="T0" fmla="*/ 0 w 13"/>
                  <a:gd name="T1" fmla="*/ 62 h 62"/>
                  <a:gd name="T2" fmla="*/ 13 w 13"/>
                  <a:gd name="T3" fmla="*/ 56 h 62"/>
                  <a:gd name="T4" fmla="*/ 13 w 13"/>
                  <a:gd name="T5" fmla="*/ 0 h 62"/>
                  <a:gd name="T6" fmla="*/ 0 w 13"/>
                  <a:gd name="T7" fmla="*/ 6 h 62"/>
                  <a:gd name="T8" fmla="*/ 0 w 13"/>
                  <a:gd name="T9" fmla="*/ 62 h 62"/>
                  <a:gd name="T10" fmla="*/ 0 60000 65536"/>
                  <a:gd name="T11" fmla="*/ 0 60000 65536"/>
                  <a:gd name="T12" fmla="*/ 0 60000 65536"/>
                  <a:gd name="T13" fmla="*/ 0 60000 65536"/>
                  <a:gd name="T14" fmla="*/ 0 60000 65536"/>
                  <a:gd name="T15" fmla="*/ 0 w 13"/>
                  <a:gd name="T16" fmla="*/ 0 h 62"/>
                  <a:gd name="T17" fmla="*/ 13 w 13"/>
                  <a:gd name="T18" fmla="*/ 62 h 62"/>
                </a:gdLst>
                <a:ahLst/>
                <a:cxnLst>
                  <a:cxn ang="T10">
                    <a:pos x="T0" y="T1"/>
                  </a:cxn>
                  <a:cxn ang="T11">
                    <a:pos x="T2" y="T3"/>
                  </a:cxn>
                  <a:cxn ang="T12">
                    <a:pos x="T4" y="T5"/>
                  </a:cxn>
                  <a:cxn ang="T13">
                    <a:pos x="T6" y="T7"/>
                  </a:cxn>
                  <a:cxn ang="T14">
                    <a:pos x="T8" y="T9"/>
                  </a:cxn>
                </a:cxnLst>
                <a:rect l="T15" t="T16" r="T17" b="T18"/>
                <a:pathLst>
                  <a:path w="13" h="62">
                    <a:moveTo>
                      <a:pt x="0" y="62"/>
                    </a:moveTo>
                    <a:lnTo>
                      <a:pt x="13" y="56"/>
                    </a:lnTo>
                    <a:lnTo>
                      <a:pt x="13" y="0"/>
                    </a:lnTo>
                    <a:lnTo>
                      <a:pt x="0" y="6"/>
                    </a:lnTo>
                    <a:lnTo>
                      <a:pt x="0" y="62"/>
                    </a:lnTo>
                    <a:close/>
                  </a:path>
                </a:pathLst>
              </a:custGeom>
              <a:solidFill>
                <a:srgbClr val="FFFFFF"/>
              </a:solidFill>
              <a:ln w="9525">
                <a:noFill/>
                <a:round/>
                <a:headEnd/>
                <a:tailEnd/>
              </a:ln>
            </p:spPr>
            <p:txBody>
              <a:bodyPr/>
              <a:lstStyle/>
              <a:p>
                <a:pPr algn="ctr"/>
                <a:endParaRPr lang="ru-RU"/>
              </a:p>
            </p:txBody>
          </p:sp>
          <p:sp>
            <p:nvSpPr>
              <p:cNvPr id="456977" name="Freeform 149"/>
              <p:cNvSpPr>
                <a:spLocks/>
              </p:cNvSpPr>
              <p:nvPr/>
            </p:nvSpPr>
            <p:spPr bwMode="auto">
              <a:xfrm>
                <a:off x="7575" y="5025"/>
                <a:ext cx="14" cy="58"/>
              </a:xfrm>
              <a:custGeom>
                <a:avLst/>
                <a:gdLst>
                  <a:gd name="T0" fmla="*/ 0 w 14"/>
                  <a:gd name="T1" fmla="*/ 58 h 58"/>
                  <a:gd name="T2" fmla="*/ 10 w 14"/>
                  <a:gd name="T3" fmla="*/ 56 h 58"/>
                  <a:gd name="T4" fmla="*/ 14 w 14"/>
                  <a:gd name="T5" fmla="*/ 56 h 58"/>
                  <a:gd name="T6" fmla="*/ 14 w 14"/>
                  <a:gd name="T7" fmla="*/ 0 h 58"/>
                  <a:gd name="T8" fmla="*/ 10 w 14"/>
                  <a:gd name="T9" fmla="*/ 0 h 58"/>
                  <a:gd name="T10" fmla="*/ 0 w 14"/>
                  <a:gd name="T11" fmla="*/ 2 h 58"/>
                  <a:gd name="T12" fmla="*/ 0 w 14"/>
                  <a:gd name="T13" fmla="*/ 58 h 58"/>
                  <a:gd name="T14" fmla="*/ 0 60000 65536"/>
                  <a:gd name="T15" fmla="*/ 0 60000 65536"/>
                  <a:gd name="T16" fmla="*/ 0 60000 65536"/>
                  <a:gd name="T17" fmla="*/ 0 60000 65536"/>
                  <a:gd name="T18" fmla="*/ 0 60000 65536"/>
                  <a:gd name="T19" fmla="*/ 0 60000 65536"/>
                  <a:gd name="T20" fmla="*/ 0 60000 65536"/>
                  <a:gd name="T21" fmla="*/ 0 w 14"/>
                  <a:gd name="T22" fmla="*/ 0 h 58"/>
                  <a:gd name="T23" fmla="*/ 14 w 1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8">
                    <a:moveTo>
                      <a:pt x="0" y="58"/>
                    </a:moveTo>
                    <a:lnTo>
                      <a:pt x="10" y="56"/>
                    </a:lnTo>
                    <a:lnTo>
                      <a:pt x="14" y="56"/>
                    </a:lnTo>
                    <a:lnTo>
                      <a:pt x="14" y="0"/>
                    </a:lnTo>
                    <a:lnTo>
                      <a:pt x="10" y="0"/>
                    </a:lnTo>
                    <a:lnTo>
                      <a:pt x="0" y="2"/>
                    </a:lnTo>
                    <a:lnTo>
                      <a:pt x="0" y="58"/>
                    </a:lnTo>
                    <a:close/>
                  </a:path>
                </a:pathLst>
              </a:custGeom>
              <a:solidFill>
                <a:srgbClr val="E6E6E6"/>
              </a:solidFill>
              <a:ln w="9525">
                <a:noFill/>
                <a:round/>
                <a:headEnd/>
                <a:tailEnd/>
              </a:ln>
            </p:spPr>
            <p:txBody>
              <a:bodyPr/>
              <a:lstStyle/>
              <a:p>
                <a:pPr algn="ctr"/>
                <a:endParaRPr lang="ru-RU"/>
              </a:p>
            </p:txBody>
          </p:sp>
          <p:sp>
            <p:nvSpPr>
              <p:cNvPr id="456978" name="Rectangle 150"/>
              <p:cNvSpPr>
                <a:spLocks noChangeArrowheads="1"/>
              </p:cNvSpPr>
              <p:nvPr/>
            </p:nvSpPr>
            <p:spPr bwMode="auto">
              <a:xfrm>
                <a:off x="7567" y="5027"/>
                <a:ext cx="8" cy="56"/>
              </a:xfrm>
              <a:prstGeom prst="rect">
                <a:avLst/>
              </a:prstGeom>
              <a:solidFill>
                <a:srgbClr val="CCCCCC"/>
              </a:solidFill>
              <a:ln w="9525">
                <a:noFill/>
                <a:miter lim="800000"/>
                <a:headEnd/>
                <a:tailEnd/>
              </a:ln>
            </p:spPr>
            <p:txBody>
              <a:bodyPr/>
              <a:lstStyle/>
              <a:p>
                <a:pPr algn="ctr"/>
                <a:endParaRPr lang="ru-RU"/>
              </a:p>
            </p:txBody>
          </p:sp>
          <p:sp>
            <p:nvSpPr>
              <p:cNvPr id="456979" name="Freeform 151"/>
              <p:cNvSpPr>
                <a:spLocks/>
              </p:cNvSpPr>
              <p:nvPr/>
            </p:nvSpPr>
            <p:spPr bwMode="auto">
              <a:xfrm>
                <a:off x="7555" y="5025"/>
                <a:ext cx="12" cy="58"/>
              </a:xfrm>
              <a:custGeom>
                <a:avLst/>
                <a:gdLst>
                  <a:gd name="T0" fmla="*/ 0 w 12"/>
                  <a:gd name="T1" fmla="*/ 56 h 58"/>
                  <a:gd name="T2" fmla="*/ 12 w 12"/>
                  <a:gd name="T3" fmla="*/ 58 h 58"/>
                  <a:gd name="T4" fmla="*/ 12 w 12"/>
                  <a:gd name="T5" fmla="*/ 2 h 58"/>
                  <a:gd name="T6" fmla="*/ 0 w 12"/>
                  <a:gd name="T7" fmla="*/ 0 h 58"/>
                  <a:gd name="T8" fmla="*/ 0 w 12"/>
                  <a:gd name="T9" fmla="*/ 56 h 58"/>
                  <a:gd name="T10" fmla="*/ 0 60000 65536"/>
                  <a:gd name="T11" fmla="*/ 0 60000 65536"/>
                  <a:gd name="T12" fmla="*/ 0 60000 65536"/>
                  <a:gd name="T13" fmla="*/ 0 60000 65536"/>
                  <a:gd name="T14" fmla="*/ 0 60000 65536"/>
                  <a:gd name="T15" fmla="*/ 0 w 12"/>
                  <a:gd name="T16" fmla="*/ 0 h 58"/>
                  <a:gd name="T17" fmla="*/ 12 w 12"/>
                  <a:gd name="T18" fmla="*/ 58 h 58"/>
                </a:gdLst>
                <a:ahLst/>
                <a:cxnLst>
                  <a:cxn ang="T10">
                    <a:pos x="T0" y="T1"/>
                  </a:cxn>
                  <a:cxn ang="T11">
                    <a:pos x="T2" y="T3"/>
                  </a:cxn>
                  <a:cxn ang="T12">
                    <a:pos x="T4" y="T5"/>
                  </a:cxn>
                  <a:cxn ang="T13">
                    <a:pos x="T6" y="T7"/>
                  </a:cxn>
                  <a:cxn ang="T14">
                    <a:pos x="T8" y="T9"/>
                  </a:cxn>
                </a:cxnLst>
                <a:rect l="T15" t="T16" r="T17" b="T18"/>
                <a:pathLst>
                  <a:path w="12" h="58">
                    <a:moveTo>
                      <a:pt x="0" y="56"/>
                    </a:moveTo>
                    <a:lnTo>
                      <a:pt x="12" y="58"/>
                    </a:lnTo>
                    <a:lnTo>
                      <a:pt x="12" y="2"/>
                    </a:lnTo>
                    <a:lnTo>
                      <a:pt x="0" y="0"/>
                    </a:lnTo>
                    <a:lnTo>
                      <a:pt x="0" y="56"/>
                    </a:lnTo>
                    <a:close/>
                  </a:path>
                </a:pathLst>
              </a:custGeom>
              <a:solidFill>
                <a:srgbClr val="B3B3B3"/>
              </a:solidFill>
              <a:ln w="9525">
                <a:noFill/>
                <a:round/>
                <a:headEnd/>
                <a:tailEnd/>
              </a:ln>
            </p:spPr>
            <p:txBody>
              <a:bodyPr/>
              <a:lstStyle/>
              <a:p>
                <a:pPr algn="ctr"/>
                <a:endParaRPr lang="ru-RU"/>
              </a:p>
            </p:txBody>
          </p:sp>
          <p:sp>
            <p:nvSpPr>
              <p:cNvPr id="456980" name="Freeform 152"/>
              <p:cNvSpPr>
                <a:spLocks/>
              </p:cNvSpPr>
              <p:nvPr/>
            </p:nvSpPr>
            <p:spPr bwMode="auto">
              <a:xfrm>
                <a:off x="7539" y="5019"/>
                <a:ext cx="16" cy="62"/>
              </a:xfrm>
              <a:custGeom>
                <a:avLst/>
                <a:gdLst>
                  <a:gd name="T0" fmla="*/ 0 w 16"/>
                  <a:gd name="T1" fmla="*/ 56 h 62"/>
                  <a:gd name="T2" fmla="*/ 16 w 16"/>
                  <a:gd name="T3" fmla="*/ 62 h 62"/>
                  <a:gd name="T4" fmla="*/ 16 w 16"/>
                  <a:gd name="T5" fmla="*/ 6 h 62"/>
                  <a:gd name="T6" fmla="*/ 0 w 16"/>
                  <a:gd name="T7" fmla="*/ 0 h 62"/>
                  <a:gd name="T8" fmla="*/ 0 w 16"/>
                  <a:gd name="T9" fmla="*/ 56 h 62"/>
                  <a:gd name="T10" fmla="*/ 0 60000 65536"/>
                  <a:gd name="T11" fmla="*/ 0 60000 65536"/>
                  <a:gd name="T12" fmla="*/ 0 60000 65536"/>
                  <a:gd name="T13" fmla="*/ 0 60000 65536"/>
                  <a:gd name="T14" fmla="*/ 0 60000 65536"/>
                  <a:gd name="T15" fmla="*/ 0 w 16"/>
                  <a:gd name="T16" fmla="*/ 0 h 62"/>
                  <a:gd name="T17" fmla="*/ 16 w 16"/>
                  <a:gd name="T18" fmla="*/ 62 h 62"/>
                </a:gdLst>
                <a:ahLst/>
                <a:cxnLst>
                  <a:cxn ang="T10">
                    <a:pos x="T0" y="T1"/>
                  </a:cxn>
                  <a:cxn ang="T11">
                    <a:pos x="T2" y="T3"/>
                  </a:cxn>
                  <a:cxn ang="T12">
                    <a:pos x="T4" y="T5"/>
                  </a:cxn>
                  <a:cxn ang="T13">
                    <a:pos x="T6" y="T7"/>
                  </a:cxn>
                  <a:cxn ang="T14">
                    <a:pos x="T8" y="T9"/>
                  </a:cxn>
                </a:cxnLst>
                <a:rect l="T15" t="T16" r="T17" b="T18"/>
                <a:pathLst>
                  <a:path w="16" h="62">
                    <a:moveTo>
                      <a:pt x="0" y="56"/>
                    </a:moveTo>
                    <a:lnTo>
                      <a:pt x="16" y="62"/>
                    </a:lnTo>
                    <a:lnTo>
                      <a:pt x="16" y="6"/>
                    </a:lnTo>
                    <a:lnTo>
                      <a:pt x="0" y="0"/>
                    </a:lnTo>
                    <a:lnTo>
                      <a:pt x="0" y="56"/>
                    </a:lnTo>
                    <a:close/>
                  </a:path>
                </a:pathLst>
              </a:custGeom>
              <a:solidFill>
                <a:srgbClr val="999999"/>
              </a:solidFill>
              <a:ln w="9525">
                <a:noFill/>
                <a:round/>
                <a:headEnd/>
                <a:tailEnd/>
              </a:ln>
            </p:spPr>
            <p:txBody>
              <a:bodyPr/>
              <a:lstStyle/>
              <a:p>
                <a:pPr algn="ctr"/>
                <a:endParaRPr lang="ru-RU"/>
              </a:p>
            </p:txBody>
          </p:sp>
          <p:sp>
            <p:nvSpPr>
              <p:cNvPr id="456981" name="Freeform 153"/>
              <p:cNvSpPr>
                <a:spLocks/>
              </p:cNvSpPr>
              <p:nvPr/>
            </p:nvSpPr>
            <p:spPr bwMode="auto">
              <a:xfrm>
                <a:off x="7521" y="5005"/>
                <a:ext cx="18" cy="70"/>
              </a:xfrm>
              <a:custGeom>
                <a:avLst/>
                <a:gdLst>
                  <a:gd name="T0" fmla="*/ 18 w 18"/>
                  <a:gd name="T1" fmla="*/ 14 h 70"/>
                  <a:gd name="T2" fmla="*/ 8 w 18"/>
                  <a:gd name="T3" fmla="*/ 8 h 70"/>
                  <a:gd name="T4" fmla="*/ 0 w 18"/>
                  <a:gd name="T5" fmla="*/ 0 h 70"/>
                  <a:gd name="T6" fmla="*/ 0 w 18"/>
                  <a:gd name="T7" fmla="*/ 50 h 70"/>
                  <a:gd name="T8" fmla="*/ 2 w 18"/>
                  <a:gd name="T9" fmla="*/ 56 h 70"/>
                  <a:gd name="T10" fmla="*/ 8 w 18"/>
                  <a:gd name="T11" fmla="*/ 64 h 70"/>
                  <a:gd name="T12" fmla="*/ 18 w 18"/>
                  <a:gd name="T13" fmla="*/ 70 h 70"/>
                  <a:gd name="T14" fmla="*/ 18 w 18"/>
                  <a:gd name="T15" fmla="*/ 14 h 70"/>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70"/>
                  <a:gd name="T26" fmla="*/ 18 w 18"/>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70">
                    <a:moveTo>
                      <a:pt x="18" y="14"/>
                    </a:moveTo>
                    <a:lnTo>
                      <a:pt x="8" y="8"/>
                    </a:lnTo>
                    <a:lnTo>
                      <a:pt x="0" y="0"/>
                    </a:lnTo>
                    <a:lnTo>
                      <a:pt x="0" y="50"/>
                    </a:lnTo>
                    <a:lnTo>
                      <a:pt x="2" y="56"/>
                    </a:lnTo>
                    <a:lnTo>
                      <a:pt x="8" y="64"/>
                    </a:lnTo>
                    <a:lnTo>
                      <a:pt x="18" y="70"/>
                    </a:lnTo>
                    <a:lnTo>
                      <a:pt x="18" y="14"/>
                    </a:lnTo>
                    <a:close/>
                  </a:path>
                </a:pathLst>
              </a:custGeom>
              <a:solidFill>
                <a:srgbClr val="7F7F7F"/>
              </a:solidFill>
              <a:ln w="9525">
                <a:noFill/>
                <a:round/>
                <a:headEnd/>
                <a:tailEnd/>
              </a:ln>
            </p:spPr>
            <p:txBody>
              <a:bodyPr/>
              <a:lstStyle/>
              <a:p>
                <a:pPr algn="ctr"/>
                <a:endParaRPr lang="ru-RU"/>
              </a:p>
            </p:txBody>
          </p:sp>
          <p:sp>
            <p:nvSpPr>
              <p:cNvPr id="456982" name="Line 154"/>
              <p:cNvSpPr>
                <a:spLocks noChangeShapeType="1"/>
              </p:cNvSpPr>
              <p:nvPr/>
            </p:nvSpPr>
            <p:spPr bwMode="auto">
              <a:xfrm>
                <a:off x="7571" y="4995"/>
                <a:ext cx="0" cy="0"/>
              </a:xfrm>
              <a:prstGeom prst="line">
                <a:avLst/>
              </a:prstGeom>
              <a:noFill/>
              <a:ln w="3175">
                <a:solidFill>
                  <a:srgbClr val="000000"/>
                </a:solidFill>
                <a:round/>
                <a:headEnd/>
                <a:tailEnd/>
              </a:ln>
            </p:spPr>
            <p:txBody>
              <a:bodyPr/>
              <a:lstStyle/>
              <a:p>
                <a:endParaRPr lang="en-US"/>
              </a:p>
            </p:txBody>
          </p:sp>
          <p:sp>
            <p:nvSpPr>
              <p:cNvPr id="456983" name="Freeform 155"/>
              <p:cNvSpPr>
                <a:spLocks/>
              </p:cNvSpPr>
              <p:nvPr/>
            </p:nvSpPr>
            <p:spPr bwMode="auto">
              <a:xfrm>
                <a:off x="7567" y="4911"/>
                <a:ext cx="10" cy="90"/>
              </a:xfrm>
              <a:custGeom>
                <a:avLst/>
                <a:gdLst>
                  <a:gd name="T0" fmla="*/ 0 w 10"/>
                  <a:gd name="T1" fmla="*/ 4 h 90"/>
                  <a:gd name="T2" fmla="*/ 0 w 10"/>
                  <a:gd name="T3" fmla="*/ 84 h 90"/>
                  <a:gd name="T4" fmla="*/ 0 w 10"/>
                  <a:gd name="T5" fmla="*/ 88 h 90"/>
                  <a:gd name="T6" fmla="*/ 4 w 10"/>
                  <a:gd name="T7" fmla="*/ 90 h 90"/>
                  <a:gd name="T8" fmla="*/ 8 w 10"/>
                  <a:gd name="T9" fmla="*/ 88 h 90"/>
                  <a:gd name="T10" fmla="*/ 10 w 10"/>
                  <a:gd name="T11" fmla="*/ 84 h 90"/>
                  <a:gd name="T12" fmla="*/ 10 w 10"/>
                  <a:gd name="T13" fmla="*/ 4 h 90"/>
                  <a:gd name="T14" fmla="*/ 8 w 10"/>
                  <a:gd name="T15" fmla="*/ 2 h 90"/>
                  <a:gd name="T16" fmla="*/ 4 w 10"/>
                  <a:gd name="T17" fmla="*/ 0 h 90"/>
                  <a:gd name="T18" fmla="*/ 0 w 10"/>
                  <a:gd name="T19" fmla="*/ 2 h 90"/>
                  <a:gd name="T20" fmla="*/ 0 w 10"/>
                  <a:gd name="T21" fmla="*/ 4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90"/>
                  <a:gd name="T35" fmla="*/ 10 w 10"/>
                  <a:gd name="T36" fmla="*/ 90 h 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90">
                    <a:moveTo>
                      <a:pt x="0" y="4"/>
                    </a:moveTo>
                    <a:lnTo>
                      <a:pt x="0" y="84"/>
                    </a:lnTo>
                    <a:lnTo>
                      <a:pt x="0" y="88"/>
                    </a:lnTo>
                    <a:lnTo>
                      <a:pt x="4" y="90"/>
                    </a:lnTo>
                    <a:lnTo>
                      <a:pt x="8" y="88"/>
                    </a:lnTo>
                    <a:lnTo>
                      <a:pt x="10" y="84"/>
                    </a:lnTo>
                    <a:lnTo>
                      <a:pt x="10" y="4"/>
                    </a:lnTo>
                    <a:lnTo>
                      <a:pt x="8" y="2"/>
                    </a:lnTo>
                    <a:lnTo>
                      <a:pt x="4" y="0"/>
                    </a:lnTo>
                    <a:lnTo>
                      <a:pt x="0" y="2"/>
                    </a:lnTo>
                    <a:lnTo>
                      <a:pt x="0" y="4"/>
                    </a:lnTo>
                    <a:close/>
                  </a:path>
                </a:pathLst>
              </a:custGeom>
              <a:solidFill>
                <a:srgbClr val="333333"/>
              </a:solidFill>
              <a:ln w="9525">
                <a:noFill/>
                <a:round/>
                <a:headEnd/>
                <a:tailEnd/>
              </a:ln>
            </p:spPr>
            <p:txBody>
              <a:bodyPr/>
              <a:lstStyle/>
              <a:p>
                <a:pPr algn="ctr"/>
                <a:endParaRPr lang="ru-RU"/>
              </a:p>
            </p:txBody>
          </p:sp>
          <p:sp>
            <p:nvSpPr>
              <p:cNvPr id="456984" name="Freeform 156"/>
              <p:cNvSpPr>
                <a:spLocks/>
              </p:cNvSpPr>
              <p:nvPr/>
            </p:nvSpPr>
            <p:spPr bwMode="auto">
              <a:xfrm>
                <a:off x="7377" y="4729"/>
                <a:ext cx="100" cy="56"/>
              </a:xfrm>
              <a:custGeom>
                <a:avLst/>
                <a:gdLst>
                  <a:gd name="T0" fmla="*/ 98 w 100"/>
                  <a:gd name="T1" fmla="*/ 20 h 56"/>
                  <a:gd name="T2" fmla="*/ 98 w 100"/>
                  <a:gd name="T3" fmla="*/ 24 h 56"/>
                  <a:gd name="T4" fmla="*/ 100 w 100"/>
                  <a:gd name="T5" fmla="*/ 26 h 56"/>
                  <a:gd name="T6" fmla="*/ 100 w 100"/>
                  <a:gd name="T7" fmla="*/ 30 h 56"/>
                  <a:gd name="T8" fmla="*/ 98 w 100"/>
                  <a:gd name="T9" fmla="*/ 36 h 56"/>
                  <a:gd name="T10" fmla="*/ 92 w 100"/>
                  <a:gd name="T11" fmla="*/ 42 h 56"/>
                  <a:gd name="T12" fmla="*/ 84 w 100"/>
                  <a:gd name="T13" fmla="*/ 48 h 56"/>
                  <a:gd name="T14" fmla="*/ 74 w 100"/>
                  <a:gd name="T15" fmla="*/ 52 h 56"/>
                  <a:gd name="T16" fmla="*/ 62 w 100"/>
                  <a:gd name="T17" fmla="*/ 54 h 56"/>
                  <a:gd name="T18" fmla="*/ 44 w 100"/>
                  <a:gd name="T19" fmla="*/ 56 h 56"/>
                  <a:gd name="T20" fmla="*/ 26 w 100"/>
                  <a:gd name="T21" fmla="*/ 52 h 56"/>
                  <a:gd name="T22" fmla="*/ 18 w 100"/>
                  <a:gd name="T23" fmla="*/ 48 h 56"/>
                  <a:gd name="T24" fmla="*/ 12 w 100"/>
                  <a:gd name="T25" fmla="*/ 44 h 56"/>
                  <a:gd name="T26" fmla="*/ 6 w 100"/>
                  <a:gd name="T27" fmla="*/ 40 h 56"/>
                  <a:gd name="T28" fmla="*/ 2 w 100"/>
                  <a:gd name="T29" fmla="*/ 34 h 56"/>
                  <a:gd name="T30" fmla="*/ 0 w 100"/>
                  <a:gd name="T31" fmla="*/ 28 h 56"/>
                  <a:gd name="T32" fmla="*/ 0 w 100"/>
                  <a:gd name="T33" fmla="*/ 26 h 56"/>
                  <a:gd name="T34" fmla="*/ 2 w 100"/>
                  <a:gd name="T35" fmla="*/ 24 h 56"/>
                  <a:gd name="T36" fmla="*/ 2 w 100"/>
                  <a:gd name="T37" fmla="*/ 20 h 56"/>
                  <a:gd name="T38" fmla="*/ 8 w 100"/>
                  <a:gd name="T39" fmla="*/ 14 h 56"/>
                  <a:gd name="T40" fmla="*/ 8 w 100"/>
                  <a:gd name="T41" fmla="*/ 12 h 56"/>
                  <a:gd name="T42" fmla="*/ 12 w 100"/>
                  <a:gd name="T43" fmla="*/ 10 h 56"/>
                  <a:gd name="T44" fmla="*/ 14 w 100"/>
                  <a:gd name="T45" fmla="*/ 8 h 56"/>
                  <a:gd name="T46" fmla="*/ 16 w 100"/>
                  <a:gd name="T47" fmla="*/ 8 h 56"/>
                  <a:gd name="T48" fmla="*/ 20 w 100"/>
                  <a:gd name="T49" fmla="*/ 6 h 56"/>
                  <a:gd name="T50" fmla="*/ 22 w 100"/>
                  <a:gd name="T51" fmla="*/ 4 h 56"/>
                  <a:gd name="T52" fmla="*/ 24 w 100"/>
                  <a:gd name="T53" fmla="*/ 4 h 56"/>
                  <a:gd name="T54" fmla="*/ 26 w 100"/>
                  <a:gd name="T55" fmla="*/ 4 h 56"/>
                  <a:gd name="T56" fmla="*/ 30 w 100"/>
                  <a:gd name="T57" fmla="*/ 2 h 56"/>
                  <a:gd name="T58" fmla="*/ 32 w 100"/>
                  <a:gd name="T59" fmla="*/ 2 h 56"/>
                  <a:gd name="T60" fmla="*/ 38 w 100"/>
                  <a:gd name="T61" fmla="*/ 0 h 56"/>
                  <a:gd name="T62" fmla="*/ 56 w 100"/>
                  <a:gd name="T63" fmla="*/ 0 h 56"/>
                  <a:gd name="T64" fmla="*/ 74 w 100"/>
                  <a:gd name="T65" fmla="*/ 4 h 56"/>
                  <a:gd name="T66" fmla="*/ 82 w 100"/>
                  <a:gd name="T67" fmla="*/ 6 h 56"/>
                  <a:gd name="T68" fmla="*/ 90 w 100"/>
                  <a:gd name="T69" fmla="*/ 10 h 56"/>
                  <a:gd name="T70" fmla="*/ 94 w 100"/>
                  <a:gd name="T71" fmla="*/ 16 h 56"/>
                  <a:gd name="T72" fmla="*/ 98 w 100"/>
                  <a:gd name="T73" fmla="*/ 2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56"/>
                  <a:gd name="T113" fmla="*/ 100 w 100"/>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56">
                    <a:moveTo>
                      <a:pt x="98" y="20"/>
                    </a:moveTo>
                    <a:lnTo>
                      <a:pt x="98" y="24"/>
                    </a:lnTo>
                    <a:lnTo>
                      <a:pt x="100" y="26"/>
                    </a:lnTo>
                    <a:lnTo>
                      <a:pt x="100" y="30"/>
                    </a:lnTo>
                    <a:lnTo>
                      <a:pt x="98" y="36"/>
                    </a:lnTo>
                    <a:lnTo>
                      <a:pt x="92" y="42"/>
                    </a:lnTo>
                    <a:lnTo>
                      <a:pt x="84" y="48"/>
                    </a:lnTo>
                    <a:lnTo>
                      <a:pt x="74" y="52"/>
                    </a:lnTo>
                    <a:lnTo>
                      <a:pt x="62" y="54"/>
                    </a:lnTo>
                    <a:lnTo>
                      <a:pt x="44" y="56"/>
                    </a:lnTo>
                    <a:lnTo>
                      <a:pt x="26" y="52"/>
                    </a:lnTo>
                    <a:lnTo>
                      <a:pt x="18" y="48"/>
                    </a:lnTo>
                    <a:lnTo>
                      <a:pt x="12" y="44"/>
                    </a:lnTo>
                    <a:lnTo>
                      <a:pt x="6" y="40"/>
                    </a:lnTo>
                    <a:lnTo>
                      <a:pt x="2" y="34"/>
                    </a:lnTo>
                    <a:lnTo>
                      <a:pt x="0" y="28"/>
                    </a:lnTo>
                    <a:lnTo>
                      <a:pt x="0" y="26"/>
                    </a:lnTo>
                    <a:lnTo>
                      <a:pt x="2" y="24"/>
                    </a:lnTo>
                    <a:lnTo>
                      <a:pt x="2" y="20"/>
                    </a:lnTo>
                    <a:lnTo>
                      <a:pt x="8" y="14"/>
                    </a:lnTo>
                    <a:lnTo>
                      <a:pt x="8" y="12"/>
                    </a:lnTo>
                    <a:lnTo>
                      <a:pt x="12" y="10"/>
                    </a:lnTo>
                    <a:lnTo>
                      <a:pt x="14" y="8"/>
                    </a:lnTo>
                    <a:lnTo>
                      <a:pt x="16" y="8"/>
                    </a:lnTo>
                    <a:lnTo>
                      <a:pt x="20" y="6"/>
                    </a:lnTo>
                    <a:lnTo>
                      <a:pt x="22" y="4"/>
                    </a:lnTo>
                    <a:lnTo>
                      <a:pt x="24" y="4"/>
                    </a:lnTo>
                    <a:lnTo>
                      <a:pt x="26" y="4"/>
                    </a:lnTo>
                    <a:lnTo>
                      <a:pt x="30" y="2"/>
                    </a:lnTo>
                    <a:lnTo>
                      <a:pt x="32" y="2"/>
                    </a:lnTo>
                    <a:lnTo>
                      <a:pt x="38" y="0"/>
                    </a:lnTo>
                    <a:lnTo>
                      <a:pt x="56" y="0"/>
                    </a:lnTo>
                    <a:lnTo>
                      <a:pt x="74" y="4"/>
                    </a:lnTo>
                    <a:lnTo>
                      <a:pt x="82" y="6"/>
                    </a:lnTo>
                    <a:lnTo>
                      <a:pt x="90" y="10"/>
                    </a:lnTo>
                    <a:lnTo>
                      <a:pt x="94" y="16"/>
                    </a:lnTo>
                    <a:lnTo>
                      <a:pt x="98" y="20"/>
                    </a:lnTo>
                    <a:close/>
                  </a:path>
                </a:pathLst>
              </a:custGeom>
              <a:solidFill>
                <a:srgbClr val="000000"/>
              </a:solidFill>
              <a:ln w="9525">
                <a:noFill/>
                <a:round/>
                <a:headEnd/>
                <a:tailEnd/>
              </a:ln>
            </p:spPr>
            <p:txBody>
              <a:bodyPr/>
              <a:lstStyle/>
              <a:p>
                <a:pPr algn="ctr"/>
                <a:endParaRPr lang="ru-RU"/>
              </a:p>
            </p:txBody>
          </p:sp>
          <p:sp>
            <p:nvSpPr>
              <p:cNvPr id="456985" name="Freeform 157"/>
              <p:cNvSpPr>
                <a:spLocks/>
              </p:cNvSpPr>
              <p:nvPr/>
            </p:nvSpPr>
            <p:spPr bwMode="auto">
              <a:xfrm>
                <a:off x="7373" y="4725"/>
                <a:ext cx="108" cy="122"/>
              </a:xfrm>
              <a:custGeom>
                <a:avLst/>
                <a:gdLst>
                  <a:gd name="T0" fmla="*/ 40 w 108"/>
                  <a:gd name="T1" fmla="*/ 0 h 122"/>
                  <a:gd name="T2" fmla="*/ 34 w 108"/>
                  <a:gd name="T3" fmla="*/ 2 h 122"/>
                  <a:gd name="T4" fmla="*/ 28 w 108"/>
                  <a:gd name="T5" fmla="*/ 2 h 122"/>
                  <a:gd name="T6" fmla="*/ 28 w 108"/>
                  <a:gd name="T7" fmla="*/ 4 h 122"/>
                  <a:gd name="T8" fmla="*/ 24 w 108"/>
                  <a:gd name="T9" fmla="*/ 4 h 122"/>
                  <a:gd name="T10" fmla="*/ 22 w 108"/>
                  <a:gd name="T11" fmla="*/ 6 h 122"/>
                  <a:gd name="T12" fmla="*/ 18 w 108"/>
                  <a:gd name="T13" fmla="*/ 6 h 122"/>
                  <a:gd name="T14" fmla="*/ 16 w 108"/>
                  <a:gd name="T15" fmla="*/ 8 h 122"/>
                  <a:gd name="T16" fmla="*/ 14 w 108"/>
                  <a:gd name="T17" fmla="*/ 10 h 122"/>
                  <a:gd name="T18" fmla="*/ 12 w 108"/>
                  <a:gd name="T19" fmla="*/ 12 h 122"/>
                  <a:gd name="T20" fmla="*/ 10 w 108"/>
                  <a:gd name="T21" fmla="*/ 14 h 122"/>
                  <a:gd name="T22" fmla="*/ 8 w 108"/>
                  <a:gd name="T23" fmla="*/ 14 h 122"/>
                  <a:gd name="T24" fmla="*/ 6 w 108"/>
                  <a:gd name="T25" fmla="*/ 16 h 122"/>
                  <a:gd name="T26" fmla="*/ 6 w 108"/>
                  <a:gd name="T27" fmla="*/ 18 h 122"/>
                  <a:gd name="T28" fmla="*/ 4 w 108"/>
                  <a:gd name="T29" fmla="*/ 20 h 122"/>
                  <a:gd name="T30" fmla="*/ 2 w 108"/>
                  <a:gd name="T31" fmla="*/ 22 h 122"/>
                  <a:gd name="T32" fmla="*/ 0 w 108"/>
                  <a:gd name="T33" fmla="*/ 26 h 122"/>
                  <a:gd name="T34" fmla="*/ 0 w 108"/>
                  <a:gd name="T35" fmla="*/ 30 h 122"/>
                  <a:gd name="T36" fmla="*/ 0 w 108"/>
                  <a:gd name="T37" fmla="*/ 32 h 122"/>
                  <a:gd name="T38" fmla="*/ 0 w 108"/>
                  <a:gd name="T39" fmla="*/ 90 h 122"/>
                  <a:gd name="T40" fmla="*/ 2 w 108"/>
                  <a:gd name="T41" fmla="*/ 98 h 122"/>
                  <a:gd name="T42" fmla="*/ 6 w 108"/>
                  <a:gd name="T43" fmla="*/ 104 h 122"/>
                  <a:gd name="T44" fmla="*/ 12 w 108"/>
                  <a:gd name="T45" fmla="*/ 110 h 122"/>
                  <a:gd name="T46" fmla="*/ 18 w 108"/>
                  <a:gd name="T47" fmla="*/ 114 h 122"/>
                  <a:gd name="T48" fmla="*/ 28 w 108"/>
                  <a:gd name="T49" fmla="*/ 118 h 122"/>
                  <a:gd name="T50" fmla="*/ 36 w 108"/>
                  <a:gd name="T51" fmla="*/ 120 h 122"/>
                  <a:gd name="T52" fmla="*/ 46 w 108"/>
                  <a:gd name="T53" fmla="*/ 122 h 122"/>
                  <a:gd name="T54" fmla="*/ 58 w 108"/>
                  <a:gd name="T55" fmla="*/ 122 h 122"/>
                  <a:gd name="T56" fmla="*/ 68 w 108"/>
                  <a:gd name="T57" fmla="*/ 122 h 122"/>
                  <a:gd name="T58" fmla="*/ 84 w 108"/>
                  <a:gd name="T59" fmla="*/ 118 h 122"/>
                  <a:gd name="T60" fmla="*/ 96 w 108"/>
                  <a:gd name="T61" fmla="*/ 110 h 122"/>
                  <a:gd name="T62" fmla="*/ 102 w 108"/>
                  <a:gd name="T63" fmla="*/ 106 h 122"/>
                  <a:gd name="T64" fmla="*/ 104 w 108"/>
                  <a:gd name="T65" fmla="*/ 100 h 122"/>
                  <a:gd name="T66" fmla="*/ 108 w 108"/>
                  <a:gd name="T67" fmla="*/ 96 h 122"/>
                  <a:gd name="T68" fmla="*/ 108 w 108"/>
                  <a:gd name="T69" fmla="*/ 90 h 122"/>
                  <a:gd name="T70" fmla="*/ 108 w 108"/>
                  <a:gd name="T71" fmla="*/ 32 h 122"/>
                  <a:gd name="T72" fmla="*/ 106 w 108"/>
                  <a:gd name="T73" fmla="*/ 22 h 122"/>
                  <a:gd name="T74" fmla="*/ 102 w 108"/>
                  <a:gd name="T75" fmla="*/ 16 h 122"/>
                  <a:gd name="T76" fmla="*/ 96 w 108"/>
                  <a:gd name="T77" fmla="*/ 12 h 122"/>
                  <a:gd name="T78" fmla="*/ 90 w 108"/>
                  <a:gd name="T79" fmla="*/ 6 h 122"/>
                  <a:gd name="T80" fmla="*/ 80 w 108"/>
                  <a:gd name="T81" fmla="*/ 4 h 122"/>
                  <a:gd name="T82" fmla="*/ 72 w 108"/>
                  <a:gd name="T83" fmla="*/ 0 h 122"/>
                  <a:gd name="T84" fmla="*/ 62 w 108"/>
                  <a:gd name="T85" fmla="*/ 0 h 122"/>
                  <a:gd name="T86" fmla="*/ 52 w 108"/>
                  <a:gd name="T87" fmla="*/ 0 h 122"/>
                  <a:gd name="T88" fmla="*/ 40 w 108"/>
                  <a:gd name="T89" fmla="*/ 0 h 1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8"/>
                  <a:gd name="T136" fmla="*/ 0 h 122"/>
                  <a:gd name="T137" fmla="*/ 108 w 108"/>
                  <a:gd name="T138" fmla="*/ 122 h 1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8" h="122">
                    <a:moveTo>
                      <a:pt x="40" y="0"/>
                    </a:moveTo>
                    <a:lnTo>
                      <a:pt x="34" y="2"/>
                    </a:lnTo>
                    <a:lnTo>
                      <a:pt x="28" y="2"/>
                    </a:lnTo>
                    <a:lnTo>
                      <a:pt x="28" y="4"/>
                    </a:lnTo>
                    <a:lnTo>
                      <a:pt x="24" y="4"/>
                    </a:lnTo>
                    <a:lnTo>
                      <a:pt x="22" y="6"/>
                    </a:lnTo>
                    <a:lnTo>
                      <a:pt x="18" y="6"/>
                    </a:lnTo>
                    <a:lnTo>
                      <a:pt x="16" y="8"/>
                    </a:lnTo>
                    <a:lnTo>
                      <a:pt x="14" y="10"/>
                    </a:lnTo>
                    <a:lnTo>
                      <a:pt x="12" y="12"/>
                    </a:lnTo>
                    <a:lnTo>
                      <a:pt x="10" y="14"/>
                    </a:lnTo>
                    <a:lnTo>
                      <a:pt x="8" y="14"/>
                    </a:lnTo>
                    <a:lnTo>
                      <a:pt x="6" y="16"/>
                    </a:lnTo>
                    <a:lnTo>
                      <a:pt x="6" y="18"/>
                    </a:lnTo>
                    <a:lnTo>
                      <a:pt x="4" y="20"/>
                    </a:lnTo>
                    <a:lnTo>
                      <a:pt x="2" y="22"/>
                    </a:lnTo>
                    <a:lnTo>
                      <a:pt x="0" y="26"/>
                    </a:lnTo>
                    <a:lnTo>
                      <a:pt x="0" y="30"/>
                    </a:lnTo>
                    <a:lnTo>
                      <a:pt x="0" y="32"/>
                    </a:lnTo>
                    <a:lnTo>
                      <a:pt x="0" y="90"/>
                    </a:lnTo>
                    <a:lnTo>
                      <a:pt x="2" y="98"/>
                    </a:lnTo>
                    <a:lnTo>
                      <a:pt x="6" y="104"/>
                    </a:lnTo>
                    <a:lnTo>
                      <a:pt x="12" y="110"/>
                    </a:lnTo>
                    <a:lnTo>
                      <a:pt x="18" y="114"/>
                    </a:lnTo>
                    <a:lnTo>
                      <a:pt x="28" y="118"/>
                    </a:lnTo>
                    <a:lnTo>
                      <a:pt x="36" y="120"/>
                    </a:lnTo>
                    <a:lnTo>
                      <a:pt x="46" y="122"/>
                    </a:lnTo>
                    <a:lnTo>
                      <a:pt x="58" y="122"/>
                    </a:lnTo>
                    <a:lnTo>
                      <a:pt x="68" y="122"/>
                    </a:lnTo>
                    <a:lnTo>
                      <a:pt x="84" y="118"/>
                    </a:lnTo>
                    <a:lnTo>
                      <a:pt x="96" y="110"/>
                    </a:lnTo>
                    <a:lnTo>
                      <a:pt x="102" y="106"/>
                    </a:lnTo>
                    <a:lnTo>
                      <a:pt x="104" y="100"/>
                    </a:lnTo>
                    <a:lnTo>
                      <a:pt x="108" y="96"/>
                    </a:lnTo>
                    <a:lnTo>
                      <a:pt x="108" y="90"/>
                    </a:lnTo>
                    <a:lnTo>
                      <a:pt x="108" y="32"/>
                    </a:lnTo>
                    <a:lnTo>
                      <a:pt x="106" y="22"/>
                    </a:lnTo>
                    <a:lnTo>
                      <a:pt x="102" y="16"/>
                    </a:lnTo>
                    <a:lnTo>
                      <a:pt x="96" y="12"/>
                    </a:lnTo>
                    <a:lnTo>
                      <a:pt x="90" y="6"/>
                    </a:lnTo>
                    <a:lnTo>
                      <a:pt x="80" y="4"/>
                    </a:lnTo>
                    <a:lnTo>
                      <a:pt x="72" y="0"/>
                    </a:lnTo>
                    <a:lnTo>
                      <a:pt x="62" y="0"/>
                    </a:lnTo>
                    <a:lnTo>
                      <a:pt x="52" y="0"/>
                    </a:lnTo>
                    <a:lnTo>
                      <a:pt x="40" y="0"/>
                    </a:lnTo>
                    <a:close/>
                  </a:path>
                </a:pathLst>
              </a:custGeom>
              <a:solidFill>
                <a:srgbClr val="000000"/>
              </a:solidFill>
              <a:ln w="9525">
                <a:noFill/>
                <a:round/>
                <a:headEnd/>
                <a:tailEnd/>
              </a:ln>
            </p:spPr>
            <p:txBody>
              <a:bodyPr/>
              <a:lstStyle/>
              <a:p>
                <a:pPr algn="ctr"/>
                <a:endParaRPr lang="ru-RU"/>
              </a:p>
            </p:txBody>
          </p:sp>
          <p:sp>
            <p:nvSpPr>
              <p:cNvPr id="456986" name="Freeform 158"/>
              <p:cNvSpPr>
                <a:spLocks/>
              </p:cNvSpPr>
              <p:nvPr/>
            </p:nvSpPr>
            <p:spPr bwMode="auto">
              <a:xfrm>
                <a:off x="7477" y="4749"/>
                <a:ext cx="0" cy="4"/>
              </a:xfrm>
              <a:custGeom>
                <a:avLst/>
                <a:gdLst>
                  <a:gd name="T0" fmla="*/ 0 h 4"/>
                  <a:gd name="T1" fmla="*/ 4 h 4"/>
                  <a:gd name="T2" fmla="*/ 0 h 4"/>
                  <a:gd name="T3" fmla="*/ 0 60000 65536"/>
                  <a:gd name="T4" fmla="*/ 0 60000 65536"/>
                  <a:gd name="T5" fmla="*/ 0 60000 65536"/>
                  <a:gd name="T6" fmla="*/ 0 h 4"/>
                  <a:gd name="T7" fmla="*/ 4 h 4"/>
                </a:gdLst>
                <a:ahLst/>
                <a:cxnLst>
                  <a:cxn ang="T3">
                    <a:pos x="0" y="T0"/>
                  </a:cxn>
                  <a:cxn ang="T4">
                    <a:pos x="0" y="T1"/>
                  </a:cxn>
                  <a:cxn ang="T5">
                    <a:pos x="0" y="T2"/>
                  </a:cxn>
                </a:cxnLst>
                <a:rect l="0" t="T6" r="0" b="T7"/>
                <a:pathLst>
                  <a:path h="4">
                    <a:moveTo>
                      <a:pt x="0" y="0"/>
                    </a:moveTo>
                    <a:lnTo>
                      <a:pt x="0" y="4"/>
                    </a:lnTo>
                    <a:lnTo>
                      <a:pt x="0" y="0"/>
                    </a:lnTo>
                    <a:close/>
                  </a:path>
                </a:pathLst>
              </a:custGeom>
              <a:solidFill>
                <a:srgbClr val="000000"/>
              </a:solidFill>
              <a:ln w="9525">
                <a:noFill/>
                <a:round/>
                <a:headEnd/>
                <a:tailEnd/>
              </a:ln>
            </p:spPr>
            <p:txBody>
              <a:bodyPr/>
              <a:lstStyle/>
              <a:p>
                <a:pPr algn="ctr"/>
                <a:endParaRPr lang="ru-RU"/>
              </a:p>
            </p:txBody>
          </p:sp>
          <p:sp>
            <p:nvSpPr>
              <p:cNvPr id="456987" name="Freeform 159"/>
              <p:cNvSpPr>
                <a:spLocks/>
              </p:cNvSpPr>
              <p:nvPr/>
            </p:nvSpPr>
            <p:spPr bwMode="auto">
              <a:xfrm>
                <a:off x="7377" y="4729"/>
                <a:ext cx="100" cy="56"/>
              </a:xfrm>
              <a:custGeom>
                <a:avLst/>
                <a:gdLst>
                  <a:gd name="T0" fmla="*/ 98 w 100"/>
                  <a:gd name="T1" fmla="*/ 20 h 56"/>
                  <a:gd name="T2" fmla="*/ 98 w 100"/>
                  <a:gd name="T3" fmla="*/ 24 h 56"/>
                  <a:gd name="T4" fmla="*/ 100 w 100"/>
                  <a:gd name="T5" fmla="*/ 26 h 56"/>
                  <a:gd name="T6" fmla="*/ 100 w 100"/>
                  <a:gd name="T7" fmla="*/ 30 h 56"/>
                  <a:gd name="T8" fmla="*/ 98 w 100"/>
                  <a:gd name="T9" fmla="*/ 36 h 56"/>
                  <a:gd name="T10" fmla="*/ 92 w 100"/>
                  <a:gd name="T11" fmla="*/ 42 h 56"/>
                  <a:gd name="T12" fmla="*/ 84 w 100"/>
                  <a:gd name="T13" fmla="*/ 48 h 56"/>
                  <a:gd name="T14" fmla="*/ 74 w 100"/>
                  <a:gd name="T15" fmla="*/ 52 h 56"/>
                  <a:gd name="T16" fmla="*/ 62 w 100"/>
                  <a:gd name="T17" fmla="*/ 54 h 56"/>
                  <a:gd name="T18" fmla="*/ 44 w 100"/>
                  <a:gd name="T19" fmla="*/ 56 h 56"/>
                  <a:gd name="T20" fmla="*/ 26 w 100"/>
                  <a:gd name="T21" fmla="*/ 52 h 56"/>
                  <a:gd name="T22" fmla="*/ 18 w 100"/>
                  <a:gd name="T23" fmla="*/ 48 h 56"/>
                  <a:gd name="T24" fmla="*/ 12 w 100"/>
                  <a:gd name="T25" fmla="*/ 44 h 56"/>
                  <a:gd name="T26" fmla="*/ 6 w 100"/>
                  <a:gd name="T27" fmla="*/ 40 h 56"/>
                  <a:gd name="T28" fmla="*/ 2 w 100"/>
                  <a:gd name="T29" fmla="*/ 34 h 56"/>
                  <a:gd name="T30" fmla="*/ 0 w 100"/>
                  <a:gd name="T31" fmla="*/ 28 h 56"/>
                  <a:gd name="T32" fmla="*/ 0 w 100"/>
                  <a:gd name="T33" fmla="*/ 26 h 56"/>
                  <a:gd name="T34" fmla="*/ 2 w 100"/>
                  <a:gd name="T35" fmla="*/ 24 h 56"/>
                  <a:gd name="T36" fmla="*/ 2 w 100"/>
                  <a:gd name="T37" fmla="*/ 20 h 56"/>
                  <a:gd name="T38" fmla="*/ 8 w 100"/>
                  <a:gd name="T39" fmla="*/ 14 h 56"/>
                  <a:gd name="T40" fmla="*/ 8 w 100"/>
                  <a:gd name="T41" fmla="*/ 12 h 56"/>
                  <a:gd name="T42" fmla="*/ 12 w 100"/>
                  <a:gd name="T43" fmla="*/ 10 h 56"/>
                  <a:gd name="T44" fmla="*/ 14 w 100"/>
                  <a:gd name="T45" fmla="*/ 8 h 56"/>
                  <a:gd name="T46" fmla="*/ 16 w 100"/>
                  <a:gd name="T47" fmla="*/ 8 h 56"/>
                  <a:gd name="T48" fmla="*/ 20 w 100"/>
                  <a:gd name="T49" fmla="*/ 6 h 56"/>
                  <a:gd name="T50" fmla="*/ 22 w 100"/>
                  <a:gd name="T51" fmla="*/ 4 h 56"/>
                  <a:gd name="T52" fmla="*/ 24 w 100"/>
                  <a:gd name="T53" fmla="*/ 4 h 56"/>
                  <a:gd name="T54" fmla="*/ 26 w 100"/>
                  <a:gd name="T55" fmla="*/ 4 h 56"/>
                  <a:gd name="T56" fmla="*/ 30 w 100"/>
                  <a:gd name="T57" fmla="*/ 2 h 56"/>
                  <a:gd name="T58" fmla="*/ 32 w 100"/>
                  <a:gd name="T59" fmla="*/ 2 h 56"/>
                  <a:gd name="T60" fmla="*/ 38 w 100"/>
                  <a:gd name="T61" fmla="*/ 0 h 56"/>
                  <a:gd name="T62" fmla="*/ 56 w 100"/>
                  <a:gd name="T63" fmla="*/ 0 h 56"/>
                  <a:gd name="T64" fmla="*/ 74 w 100"/>
                  <a:gd name="T65" fmla="*/ 4 h 56"/>
                  <a:gd name="T66" fmla="*/ 82 w 100"/>
                  <a:gd name="T67" fmla="*/ 6 h 56"/>
                  <a:gd name="T68" fmla="*/ 90 w 100"/>
                  <a:gd name="T69" fmla="*/ 10 h 56"/>
                  <a:gd name="T70" fmla="*/ 94 w 100"/>
                  <a:gd name="T71" fmla="*/ 16 h 56"/>
                  <a:gd name="T72" fmla="*/ 98 w 100"/>
                  <a:gd name="T73" fmla="*/ 2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56"/>
                  <a:gd name="T113" fmla="*/ 100 w 100"/>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56">
                    <a:moveTo>
                      <a:pt x="98" y="20"/>
                    </a:moveTo>
                    <a:lnTo>
                      <a:pt x="98" y="24"/>
                    </a:lnTo>
                    <a:lnTo>
                      <a:pt x="100" y="26"/>
                    </a:lnTo>
                    <a:lnTo>
                      <a:pt x="100" y="30"/>
                    </a:lnTo>
                    <a:lnTo>
                      <a:pt x="98" y="36"/>
                    </a:lnTo>
                    <a:lnTo>
                      <a:pt x="92" y="42"/>
                    </a:lnTo>
                    <a:lnTo>
                      <a:pt x="84" y="48"/>
                    </a:lnTo>
                    <a:lnTo>
                      <a:pt x="74" y="52"/>
                    </a:lnTo>
                    <a:lnTo>
                      <a:pt x="62" y="54"/>
                    </a:lnTo>
                    <a:lnTo>
                      <a:pt x="44" y="56"/>
                    </a:lnTo>
                    <a:lnTo>
                      <a:pt x="26" y="52"/>
                    </a:lnTo>
                    <a:lnTo>
                      <a:pt x="18" y="48"/>
                    </a:lnTo>
                    <a:lnTo>
                      <a:pt x="12" y="44"/>
                    </a:lnTo>
                    <a:lnTo>
                      <a:pt x="6" y="40"/>
                    </a:lnTo>
                    <a:lnTo>
                      <a:pt x="2" y="34"/>
                    </a:lnTo>
                    <a:lnTo>
                      <a:pt x="0" y="28"/>
                    </a:lnTo>
                    <a:lnTo>
                      <a:pt x="0" y="26"/>
                    </a:lnTo>
                    <a:lnTo>
                      <a:pt x="2" y="24"/>
                    </a:lnTo>
                    <a:lnTo>
                      <a:pt x="2" y="20"/>
                    </a:lnTo>
                    <a:lnTo>
                      <a:pt x="8" y="14"/>
                    </a:lnTo>
                    <a:lnTo>
                      <a:pt x="8" y="12"/>
                    </a:lnTo>
                    <a:lnTo>
                      <a:pt x="12" y="10"/>
                    </a:lnTo>
                    <a:lnTo>
                      <a:pt x="14" y="8"/>
                    </a:lnTo>
                    <a:lnTo>
                      <a:pt x="16" y="8"/>
                    </a:lnTo>
                    <a:lnTo>
                      <a:pt x="20" y="6"/>
                    </a:lnTo>
                    <a:lnTo>
                      <a:pt x="22" y="4"/>
                    </a:lnTo>
                    <a:lnTo>
                      <a:pt x="24" y="4"/>
                    </a:lnTo>
                    <a:lnTo>
                      <a:pt x="26" y="4"/>
                    </a:lnTo>
                    <a:lnTo>
                      <a:pt x="30" y="2"/>
                    </a:lnTo>
                    <a:lnTo>
                      <a:pt x="32" y="2"/>
                    </a:lnTo>
                    <a:lnTo>
                      <a:pt x="38" y="0"/>
                    </a:lnTo>
                    <a:lnTo>
                      <a:pt x="56" y="0"/>
                    </a:lnTo>
                    <a:lnTo>
                      <a:pt x="74" y="4"/>
                    </a:lnTo>
                    <a:lnTo>
                      <a:pt x="82" y="6"/>
                    </a:lnTo>
                    <a:lnTo>
                      <a:pt x="90" y="10"/>
                    </a:lnTo>
                    <a:lnTo>
                      <a:pt x="94" y="16"/>
                    </a:lnTo>
                    <a:lnTo>
                      <a:pt x="98" y="20"/>
                    </a:lnTo>
                    <a:close/>
                  </a:path>
                </a:pathLst>
              </a:custGeom>
              <a:solidFill>
                <a:srgbClr val="E3E3E2"/>
              </a:solidFill>
              <a:ln w="9525">
                <a:noFill/>
                <a:round/>
                <a:headEnd/>
                <a:tailEnd/>
              </a:ln>
            </p:spPr>
            <p:txBody>
              <a:bodyPr/>
              <a:lstStyle/>
              <a:p>
                <a:pPr algn="ctr"/>
                <a:endParaRPr lang="ru-RU"/>
              </a:p>
            </p:txBody>
          </p:sp>
          <p:sp>
            <p:nvSpPr>
              <p:cNvPr id="456988" name="Freeform 160"/>
              <p:cNvSpPr>
                <a:spLocks/>
              </p:cNvSpPr>
              <p:nvPr/>
            </p:nvSpPr>
            <p:spPr bwMode="auto">
              <a:xfrm>
                <a:off x="7459" y="4765"/>
                <a:ext cx="18" cy="70"/>
              </a:xfrm>
              <a:custGeom>
                <a:avLst/>
                <a:gdLst>
                  <a:gd name="T0" fmla="*/ 0 w 18"/>
                  <a:gd name="T1" fmla="*/ 16 h 70"/>
                  <a:gd name="T2" fmla="*/ 0 w 18"/>
                  <a:gd name="T3" fmla="*/ 70 h 70"/>
                  <a:gd name="T4" fmla="*/ 8 w 18"/>
                  <a:gd name="T5" fmla="*/ 66 h 70"/>
                  <a:gd name="T6" fmla="*/ 12 w 18"/>
                  <a:gd name="T7" fmla="*/ 62 h 70"/>
                  <a:gd name="T8" fmla="*/ 16 w 18"/>
                  <a:gd name="T9" fmla="*/ 56 h 70"/>
                  <a:gd name="T10" fmla="*/ 18 w 18"/>
                  <a:gd name="T11" fmla="*/ 50 h 70"/>
                  <a:gd name="T12" fmla="*/ 18 w 18"/>
                  <a:gd name="T13" fmla="*/ 0 h 70"/>
                  <a:gd name="T14" fmla="*/ 10 w 18"/>
                  <a:gd name="T15" fmla="*/ 8 h 70"/>
                  <a:gd name="T16" fmla="*/ 0 w 18"/>
                  <a:gd name="T17" fmla="*/ 16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0"/>
                  <a:gd name="T29" fmla="*/ 18 w 1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0">
                    <a:moveTo>
                      <a:pt x="0" y="16"/>
                    </a:moveTo>
                    <a:lnTo>
                      <a:pt x="0" y="70"/>
                    </a:lnTo>
                    <a:lnTo>
                      <a:pt x="8" y="66"/>
                    </a:lnTo>
                    <a:lnTo>
                      <a:pt x="12" y="62"/>
                    </a:lnTo>
                    <a:lnTo>
                      <a:pt x="16" y="56"/>
                    </a:lnTo>
                    <a:lnTo>
                      <a:pt x="18" y="50"/>
                    </a:lnTo>
                    <a:lnTo>
                      <a:pt x="18" y="0"/>
                    </a:lnTo>
                    <a:lnTo>
                      <a:pt x="10" y="8"/>
                    </a:lnTo>
                    <a:lnTo>
                      <a:pt x="0" y="16"/>
                    </a:lnTo>
                    <a:close/>
                  </a:path>
                </a:pathLst>
              </a:custGeom>
              <a:solidFill>
                <a:srgbClr val="E6E6E6"/>
              </a:solidFill>
              <a:ln w="9525">
                <a:noFill/>
                <a:round/>
                <a:headEnd/>
                <a:tailEnd/>
              </a:ln>
            </p:spPr>
            <p:txBody>
              <a:bodyPr/>
              <a:lstStyle/>
              <a:p>
                <a:pPr algn="ctr"/>
                <a:endParaRPr lang="ru-RU"/>
              </a:p>
            </p:txBody>
          </p:sp>
          <p:sp>
            <p:nvSpPr>
              <p:cNvPr id="456989" name="Freeform 161"/>
              <p:cNvSpPr>
                <a:spLocks/>
              </p:cNvSpPr>
              <p:nvPr/>
            </p:nvSpPr>
            <p:spPr bwMode="auto">
              <a:xfrm>
                <a:off x="7443" y="4781"/>
                <a:ext cx="16" cy="60"/>
              </a:xfrm>
              <a:custGeom>
                <a:avLst/>
                <a:gdLst>
                  <a:gd name="T0" fmla="*/ 0 w 16"/>
                  <a:gd name="T1" fmla="*/ 60 h 60"/>
                  <a:gd name="T2" fmla="*/ 16 w 16"/>
                  <a:gd name="T3" fmla="*/ 54 h 60"/>
                  <a:gd name="T4" fmla="*/ 16 w 16"/>
                  <a:gd name="T5" fmla="*/ 0 h 60"/>
                  <a:gd name="T6" fmla="*/ 0 w 16"/>
                  <a:gd name="T7" fmla="*/ 4 h 60"/>
                  <a:gd name="T8" fmla="*/ 0 w 16"/>
                  <a:gd name="T9" fmla="*/ 60 h 60"/>
                  <a:gd name="T10" fmla="*/ 0 60000 65536"/>
                  <a:gd name="T11" fmla="*/ 0 60000 65536"/>
                  <a:gd name="T12" fmla="*/ 0 60000 65536"/>
                  <a:gd name="T13" fmla="*/ 0 60000 65536"/>
                  <a:gd name="T14" fmla="*/ 0 60000 65536"/>
                  <a:gd name="T15" fmla="*/ 0 w 16"/>
                  <a:gd name="T16" fmla="*/ 0 h 60"/>
                  <a:gd name="T17" fmla="*/ 16 w 16"/>
                  <a:gd name="T18" fmla="*/ 60 h 60"/>
                </a:gdLst>
                <a:ahLst/>
                <a:cxnLst>
                  <a:cxn ang="T10">
                    <a:pos x="T0" y="T1"/>
                  </a:cxn>
                  <a:cxn ang="T11">
                    <a:pos x="T2" y="T3"/>
                  </a:cxn>
                  <a:cxn ang="T12">
                    <a:pos x="T4" y="T5"/>
                  </a:cxn>
                  <a:cxn ang="T13">
                    <a:pos x="T6" y="T7"/>
                  </a:cxn>
                  <a:cxn ang="T14">
                    <a:pos x="T8" y="T9"/>
                  </a:cxn>
                </a:cxnLst>
                <a:rect l="T15" t="T16" r="T17" b="T18"/>
                <a:pathLst>
                  <a:path w="16" h="60">
                    <a:moveTo>
                      <a:pt x="0" y="60"/>
                    </a:moveTo>
                    <a:lnTo>
                      <a:pt x="16" y="54"/>
                    </a:lnTo>
                    <a:lnTo>
                      <a:pt x="16" y="0"/>
                    </a:lnTo>
                    <a:lnTo>
                      <a:pt x="0" y="4"/>
                    </a:lnTo>
                    <a:lnTo>
                      <a:pt x="0" y="60"/>
                    </a:lnTo>
                    <a:close/>
                  </a:path>
                </a:pathLst>
              </a:custGeom>
              <a:solidFill>
                <a:srgbClr val="FFFFFF"/>
              </a:solidFill>
              <a:ln w="9525">
                <a:noFill/>
                <a:round/>
                <a:headEnd/>
                <a:tailEnd/>
              </a:ln>
            </p:spPr>
            <p:txBody>
              <a:bodyPr/>
              <a:lstStyle/>
              <a:p>
                <a:pPr algn="ctr"/>
                <a:endParaRPr lang="ru-RU"/>
              </a:p>
            </p:txBody>
          </p:sp>
          <p:sp>
            <p:nvSpPr>
              <p:cNvPr id="456990" name="Freeform 162"/>
              <p:cNvSpPr>
                <a:spLocks/>
              </p:cNvSpPr>
              <p:nvPr/>
            </p:nvSpPr>
            <p:spPr bwMode="auto">
              <a:xfrm>
                <a:off x="7431" y="4785"/>
                <a:ext cx="12" cy="58"/>
              </a:xfrm>
              <a:custGeom>
                <a:avLst/>
                <a:gdLst>
                  <a:gd name="T0" fmla="*/ 0 w 12"/>
                  <a:gd name="T1" fmla="*/ 58 h 58"/>
                  <a:gd name="T2" fmla="*/ 8 w 12"/>
                  <a:gd name="T3" fmla="*/ 56 h 58"/>
                  <a:gd name="T4" fmla="*/ 12 w 12"/>
                  <a:gd name="T5" fmla="*/ 56 h 58"/>
                  <a:gd name="T6" fmla="*/ 12 w 12"/>
                  <a:gd name="T7" fmla="*/ 0 h 58"/>
                  <a:gd name="T8" fmla="*/ 10 w 12"/>
                  <a:gd name="T9" fmla="*/ 0 h 58"/>
                  <a:gd name="T10" fmla="*/ 0 w 12"/>
                  <a:gd name="T11" fmla="*/ 2 h 58"/>
                  <a:gd name="T12" fmla="*/ 0 w 12"/>
                  <a:gd name="T13" fmla="*/ 58 h 58"/>
                  <a:gd name="T14" fmla="*/ 0 60000 65536"/>
                  <a:gd name="T15" fmla="*/ 0 60000 65536"/>
                  <a:gd name="T16" fmla="*/ 0 60000 65536"/>
                  <a:gd name="T17" fmla="*/ 0 60000 65536"/>
                  <a:gd name="T18" fmla="*/ 0 60000 65536"/>
                  <a:gd name="T19" fmla="*/ 0 60000 65536"/>
                  <a:gd name="T20" fmla="*/ 0 60000 65536"/>
                  <a:gd name="T21" fmla="*/ 0 w 12"/>
                  <a:gd name="T22" fmla="*/ 0 h 58"/>
                  <a:gd name="T23" fmla="*/ 12 w 1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58">
                    <a:moveTo>
                      <a:pt x="0" y="58"/>
                    </a:moveTo>
                    <a:lnTo>
                      <a:pt x="8" y="56"/>
                    </a:lnTo>
                    <a:lnTo>
                      <a:pt x="12" y="56"/>
                    </a:lnTo>
                    <a:lnTo>
                      <a:pt x="12" y="0"/>
                    </a:lnTo>
                    <a:lnTo>
                      <a:pt x="10" y="0"/>
                    </a:lnTo>
                    <a:lnTo>
                      <a:pt x="0" y="2"/>
                    </a:lnTo>
                    <a:lnTo>
                      <a:pt x="0" y="58"/>
                    </a:lnTo>
                    <a:close/>
                  </a:path>
                </a:pathLst>
              </a:custGeom>
              <a:solidFill>
                <a:srgbClr val="E6E6E6"/>
              </a:solidFill>
              <a:ln w="9525">
                <a:noFill/>
                <a:round/>
                <a:headEnd/>
                <a:tailEnd/>
              </a:ln>
            </p:spPr>
            <p:txBody>
              <a:bodyPr/>
              <a:lstStyle/>
              <a:p>
                <a:pPr algn="ctr"/>
                <a:endParaRPr lang="ru-RU"/>
              </a:p>
            </p:txBody>
          </p:sp>
          <p:sp>
            <p:nvSpPr>
              <p:cNvPr id="456991" name="Rectangle 163"/>
              <p:cNvSpPr>
                <a:spLocks noChangeArrowheads="1"/>
              </p:cNvSpPr>
              <p:nvPr/>
            </p:nvSpPr>
            <p:spPr bwMode="auto">
              <a:xfrm>
                <a:off x="7423" y="4787"/>
                <a:ext cx="8" cy="56"/>
              </a:xfrm>
              <a:prstGeom prst="rect">
                <a:avLst/>
              </a:prstGeom>
              <a:solidFill>
                <a:srgbClr val="CCCCCC"/>
              </a:solidFill>
              <a:ln w="9525">
                <a:noFill/>
                <a:miter lim="800000"/>
                <a:headEnd/>
                <a:tailEnd/>
              </a:ln>
            </p:spPr>
            <p:txBody>
              <a:bodyPr/>
              <a:lstStyle/>
              <a:p>
                <a:pPr algn="ctr"/>
                <a:endParaRPr lang="ru-RU"/>
              </a:p>
            </p:txBody>
          </p:sp>
          <p:sp>
            <p:nvSpPr>
              <p:cNvPr id="456992" name="Freeform 164"/>
              <p:cNvSpPr>
                <a:spLocks/>
              </p:cNvSpPr>
              <p:nvPr/>
            </p:nvSpPr>
            <p:spPr bwMode="auto">
              <a:xfrm>
                <a:off x="7411" y="4785"/>
                <a:ext cx="12" cy="58"/>
              </a:xfrm>
              <a:custGeom>
                <a:avLst/>
                <a:gdLst>
                  <a:gd name="T0" fmla="*/ 0 w 12"/>
                  <a:gd name="T1" fmla="*/ 56 h 58"/>
                  <a:gd name="T2" fmla="*/ 12 w 12"/>
                  <a:gd name="T3" fmla="*/ 58 h 58"/>
                  <a:gd name="T4" fmla="*/ 12 w 12"/>
                  <a:gd name="T5" fmla="*/ 2 h 58"/>
                  <a:gd name="T6" fmla="*/ 0 w 12"/>
                  <a:gd name="T7" fmla="*/ 0 h 58"/>
                  <a:gd name="T8" fmla="*/ 0 w 12"/>
                  <a:gd name="T9" fmla="*/ 56 h 58"/>
                  <a:gd name="T10" fmla="*/ 0 60000 65536"/>
                  <a:gd name="T11" fmla="*/ 0 60000 65536"/>
                  <a:gd name="T12" fmla="*/ 0 60000 65536"/>
                  <a:gd name="T13" fmla="*/ 0 60000 65536"/>
                  <a:gd name="T14" fmla="*/ 0 60000 65536"/>
                  <a:gd name="T15" fmla="*/ 0 w 12"/>
                  <a:gd name="T16" fmla="*/ 0 h 58"/>
                  <a:gd name="T17" fmla="*/ 12 w 12"/>
                  <a:gd name="T18" fmla="*/ 58 h 58"/>
                </a:gdLst>
                <a:ahLst/>
                <a:cxnLst>
                  <a:cxn ang="T10">
                    <a:pos x="T0" y="T1"/>
                  </a:cxn>
                  <a:cxn ang="T11">
                    <a:pos x="T2" y="T3"/>
                  </a:cxn>
                  <a:cxn ang="T12">
                    <a:pos x="T4" y="T5"/>
                  </a:cxn>
                  <a:cxn ang="T13">
                    <a:pos x="T6" y="T7"/>
                  </a:cxn>
                  <a:cxn ang="T14">
                    <a:pos x="T8" y="T9"/>
                  </a:cxn>
                </a:cxnLst>
                <a:rect l="T15" t="T16" r="T17" b="T18"/>
                <a:pathLst>
                  <a:path w="12" h="58">
                    <a:moveTo>
                      <a:pt x="0" y="56"/>
                    </a:moveTo>
                    <a:lnTo>
                      <a:pt x="12" y="58"/>
                    </a:lnTo>
                    <a:lnTo>
                      <a:pt x="12" y="2"/>
                    </a:lnTo>
                    <a:lnTo>
                      <a:pt x="0" y="0"/>
                    </a:lnTo>
                    <a:lnTo>
                      <a:pt x="0" y="56"/>
                    </a:lnTo>
                    <a:close/>
                  </a:path>
                </a:pathLst>
              </a:custGeom>
              <a:solidFill>
                <a:srgbClr val="B3B3B3"/>
              </a:solidFill>
              <a:ln w="9525">
                <a:noFill/>
                <a:round/>
                <a:headEnd/>
                <a:tailEnd/>
              </a:ln>
            </p:spPr>
            <p:txBody>
              <a:bodyPr/>
              <a:lstStyle/>
              <a:p>
                <a:pPr algn="ctr"/>
                <a:endParaRPr lang="ru-RU"/>
              </a:p>
            </p:txBody>
          </p:sp>
          <p:sp>
            <p:nvSpPr>
              <p:cNvPr id="456993" name="Freeform 165"/>
              <p:cNvSpPr>
                <a:spLocks/>
              </p:cNvSpPr>
              <p:nvPr/>
            </p:nvSpPr>
            <p:spPr bwMode="auto">
              <a:xfrm>
                <a:off x="7395" y="4781"/>
                <a:ext cx="16" cy="60"/>
              </a:xfrm>
              <a:custGeom>
                <a:avLst/>
                <a:gdLst>
                  <a:gd name="T0" fmla="*/ 0 w 16"/>
                  <a:gd name="T1" fmla="*/ 54 h 60"/>
                  <a:gd name="T2" fmla="*/ 16 w 16"/>
                  <a:gd name="T3" fmla="*/ 60 h 60"/>
                  <a:gd name="T4" fmla="*/ 16 w 16"/>
                  <a:gd name="T5" fmla="*/ 4 h 60"/>
                  <a:gd name="T6" fmla="*/ 0 w 16"/>
                  <a:gd name="T7" fmla="*/ 0 h 60"/>
                  <a:gd name="T8" fmla="*/ 0 w 16"/>
                  <a:gd name="T9" fmla="*/ 54 h 60"/>
                  <a:gd name="T10" fmla="*/ 0 60000 65536"/>
                  <a:gd name="T11" fmla="*/ 0 60000 65536"/>
                  <a:gd name="T12" fmla="*/ 0 60000 65536"/>
                  <a:gd name="T13" fmla="*/ 0 60000 65536"/>
                  <a:gd name="T14" fmla="*/ 0 60000 65536"/>
                  <a:gd name="T15" fmla="*/ 0 w 16"/>
                  <a:gd name="T16" fmla="*/ 0 h 60"/>
                  <a:gd name="T17" fmla="*/ 16 w 16"/>
                  <a:gd name="T18" fmla="*/ 60 h 60"/>
                </a:gdLst>
                <a:ahLst/>
                <a:cxnLst>
                  <a:cxn ang="T10">
                    <a:pos x="T0" y="T1"/>
                  </a:cxn>
                  <a:cxn ang="T11">
                    <a:pos x="T2" y="T3"/>
                  </a:cxn>
                  <a:cxn ang="T12">
                    <a:pos x="T4" y="T5"/>
                  </a:cxn>
                  <a:cxn ang="T13">
                    <a:pos x="T6" y="T7"/>
                  </a:cxn>
                  <a:cxn ang="T14">
                    <a:pos x="T8" y="T9"/>
                  </a:cxn>
                </a:cxnLst>
                <a:rect l="T15" t="T16" r="T17" b="T18"/>
                <a:pathLst>
                  <a:path w="16" h="60">
                    <a:moveTo>
                      <a:pt x="0" y="54"/>
                    </a:moveTo>
                    <a:lnTo>
                      <a:pt x="16" y="60"/>
                    </a:lnTo>
                    <a:lnTo>
                      <a:pt x="16" y="4"/>
                    </a:lnTo>
                    <a:lnTo>
                      <a:pt x="0" y="0"/>
                    </a:lnTo>
                    <a:lnTo>
                      <a:pt x="0" y="54"/>
                    </a:lnTo>
                    <a:close/>
                  </a:path>
                </a:pathLst>
              </a:custGeom>
              <a:solidFill>
                <a:srgbClr val="999999"/>
              </a:solidFill>
              <a:ln w="9525">
                <a:noFill/>
                <a:round/>
                <a:headEnd/>
                <a:tailEnd/>
              </a:ln>
            </p:spPr>
            <p:txBody>
              <a:bodyPr/>
              <a:lstStyle/>
              <a:p>
                <a:pPr algn="ctr"/>
                <a:endParaRPr lang="ru-RU"/>
              </a:p>
            </p:txBody>
          </p:sp>
          <p:sp>
            <p:nvSpPr>
              <p:cNvPr id="456994" name="Freeform 166"/>
              <p:cNvSpPr>
                <a:spLocks/>
              </p:cNvSpPr>
              <p:nvPr/>
            </p:nvSpPr>
            <p:spPr bwMode="auto">
              <a:xfrm>
                <a:off x="7377" y="4765"/>
                <a:ext cx="18" cy="70"/>
              </a:xfrm>
              <a:custGeom>
                <a:avLst/>
                <a:gdLst>
                  <a:gd name="T0" fmla="*/ 18 w 18"/>
                  <a:gd name="T1" fmla="*/ 16 h 70"/>
                  <a:gd name="T2" fmla="*/ 8 w 18"/>
                  <a:gd name="T3" fmla="*/ 8 h 70"/>
                  <a:gd name="T4" fmla="*/ 0 w 18"/>
                  <a:gd name="T5" fmla="*/ 0 h 70"/>
                  <a:gd name="T6" fmla="*/ 0 w 18"/>
                  <a:gd name="T7" fmla="*/ 50 h 70"/>
                  <a:gd name="T8" fmla="*/ 2 w 18"/>
                  <a:gd name="T9" fmla="*/ 58 h 70"/>
                  <a:gd name="T10" fmla="*/ 8 w 18"/>
                  <a:gd name="T11" fmla="*/ 64 h 70"/>
                  <a:gd name="T12" fmla="*/ 18 w 18"/>
                  <a:gd name="T13" fmla="*/ 70 h 70"/>
                  <a:gd name="T14" fmla="*/ 18 w 18"/>
                  <a:gd name="T15" fmla="*/ 16 h 70"/>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70"/>
                  <a:gd name="T26" fmla="*/ 18 w 18"/>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70">
                    <a:moveTo>
                      <a:pt x="18" y="16"/>
                    </a:moveTo>
                    <a:lnTo>
                      <a:pt x="8" y="8"/>
                    </a:lnTo>
                    <a:lnTo>
                      <a:pt x="0" y="0"/>
                    </a:lnTo>
                    <a:lnTo>
                      <a:pt x="0" y="50"/>
                    </a:lnTo>
                    <a:lnTo>
                      <a:pt x="2" y="58"/>
                    </a:lnTo>
                    <a:lnTo>
                      <a:pt x="8" y="64"/>
                    </a:lnTo>
                    <a:lnTo>
                      <a:pt x="18" y="70"/>
                    </a:lnTo>
                    <a:lnTo>
                      <a:pt x="18" y="16"/>
                    </a:lnTo>
                    <a:close/>
                  </a:path>
                </a:pathLst>
              </a:custGeom>
              <a:solidFill>
                <a:srgbClr val="7F7F7F"/>
              </a:solidFill>
              <a:ln w="9525">
                <a:noFill/>
                <a:round/>
                <a:headEnd/>
                <a:tailEnd/>
              </a:ln>
            </p:spPr>
            <p:txBody>
              <a:bodyPr/>
              <a:lstStyle/>
              <a:p>
                <a:pPr algn="ctr"/>
                <a:endParaRPr lang="ru-RU"/>
              </a:p>
            </p:txBody>
          </p:sp>
          <p:sp>
            <p:nvSpPr>
              <p:cNvPr id="456995" name="Freeform 167"/>
              <p:cNvSpPr>
                <a:spLocks/>
              </p:cNvSpPr>
              <p:nvPr/>
            </p:nvSpPr>
            <p:spPr bwMode="auto">
              <a:xfrm>
                <a:off x="7517" y="4807"/>
                <a:ext cx="107" cy="124"/>
              </a:xfrm>
              <a:custGeom>
                <a:avLst/>
                <a:gdLst>
                  <a:gd name="T0" fmla="*/ 40 w 107"/>
                  <a:gd name="T1" fmla="*/ 2 h 124"/>
                  <a:gd name="T2" fmla="*/ 34 w 107"/>
                  <a:gd name="T3" fmla="*/ 2 h 124"/>
                  <a:gd name="T4" fmla="*/ 28 w 107"/>
                  <a:gd name="T5" fmla="*/ 4 h 124"/>
                  <a:gd name="T6" fmla="*/ 24 w 107"/>
                  <a:gd name="T7" fmla="*/ 6 h 124"/>
                  <a:gd name="T8" fmla="*/ 22 w 107"/>
                  <a:gd name="T9" fmla="*/ 6 h 124"/>
                  <a:gd name="T10" fmla="*/ 18 w 107"/>
                  <a:gd name="T11" fmla="*/ 8 h 124"/>
                  <a:gd name="T12" fmla="*/ 16 w 107"/>
                  <a:gd name="T13" fmla="*/ 10 h 124"/>
                  <a:gd name="T14" fmla="*/ 14 w 107"/>
                  <a:gd name="T15" fmla="*/ 12 h 124"/>
                  <a:gd name="T16" fmla="*/ 12 w 107"/>
                  <a:gd name="T17" fmla="*/ 12 h 124"/>
                  <a:gd name="T18" fmla="*/ 10 w 107"/>
                  <a:gd name="T19" fmla="*/ 14 h 124"/>
                  <a:gd name="T20" fmla="*/ 8 w 107"/>
                  <a:gd name="T21" fmla="*/ 16 h 124"/>
                  <a:gd name="T22" fmla="*/ 6 w 107"/>
                  <a:gd name="T23" fmla="*/ 18 h 124"/>
                  <a:gd name="T24" fmla="*/ 6 w 107"/>
                  <a:gd name="T25" fmla="*/ 20 h 124"/>
                  <a:gd name="T26" fmla="*/ 4 w 107"/>
                  <a:gd name="T27" fmla="*/ 22 h 124"/>
                  <a:gd name="T28" fmla="*/ 2 w 107"/>
                  <a:gd name="T29" fmla="*/ 24 h 124"/>
                  <a:gd name="T30" fmla="*/ 2 w 107"/>
                  <a:gd name="T31" fmla="*/ 28 h 124"/>
                  <a:gd name="T32" fmla="*/ 0 w 107"/>
                  <a:gd name="T33" fmla="*/ 32 h 124"/>
                  <a:gd name="T34" fmla="*/ 0 w 107"/>
                  <a:gd name="T35" fmla="*/ 92 h 124"/>
                  <a:gd name="T36" fmla="*/ 2 w 107"/>
                  <a:gd name="T37" fmla="*/ 100 h 124"/>
                  <a:gd name="T38" fmla="*/ 6 w 107"/>
                  <a:gd name="T39" fmla="*/ 106 h 124"/>
                  <a:gd name="T40" fmla="*/ 12 w 107"/>
                  <a:gd name="T41" fmla="*/ 112 h 124"/>
                  <a:gd name="T42" fmla="*/ 18 w 107"/>
                  <a:gd name="T43" fmla="*/ 116 h 124"/>
                  <a:gd name="T44" fmla="*/ 28 w 107"/>
                  <a:gd name="T45" fmla="*/ 120 h 124"/>
                  <a:gd name="T46" fmla="*/ 36 w 107"/>
                  <a:gd name="T47" fmla="*/ 122 h 124"/>
                  <a:gd name="T48" fmla="*/ 46 w 107"/>
                  <a:gd name="T49" fmla="*/ 124 h 124"/>
                  <a:gd name="T50" fmla="*/ 58 w 107"/>
                  <a:gd name="T51" fmla="*/ 124 h 124"/>
                  <a:gd name="T52" fmla="*/ 68 w 107"/>
                  <a:gd name="T53" fmla="*/ 122 h 124"/>
                  <a:gd name="T54" fmla="*/ 83 w 107"/>
                  <a:gd name="T55" fmla="*/ 118 h 124"/>
                  <a:gd name="T56" fmla="*/ 95 w 107"/>
                  <a:gd name="T57" fmla="*/ 112 h 124"/>
                  <a:gd name="T58" fmla="*/ 101 w 107"/>
                  <a:gd name="T59" fmla="*/ 106 h 124"/>
                  <a:gd name="T60" fmla="*/ 105 w 107"/>
                  <a:gd name="T61" fmla="*/ 102 h 124"/>
                  <a:gd name="T62" fmla="*/ 107 w 107"/>
                  <a:gd name="T63" fmla="*/ 96 h 124"/>
                  <a:gd name="T64" fmla="*/ 107 w 107"/>
                  <a:gd name="T65" fmla="*/ 92 h 124"/>
                  <a:gd name="T66" fmla="*/ 107 w 107"/>
                  <a:gd name="T67" fmla="*/ 32 h 124"/>
                  <a:gd name="T68" fmla="*/ 105 w 107"/>
                  <a:gd name="T69" fmla="*/ 24 h 124"/>
                  <a:gd name="T70" fmla="*/ 101 w 107"/>
                  <a:gd name="T71" fmla="*/ 18 h 124"/>
                  <a:gd name="T72" fmla="*/ 95 w 107"/>
                  <a:gd name="T73" fmla="*/ 12 h 124"/>
                  <a:gd name="T74" fmla="*/ 89 w 107"/>
                  <a:gd name="T75" fmla="*/ 8 h 124"/>
                  <a:gd name="T76" fmla="*/ 80 w 107"/>
                  <a:gd name="T77" fmla="*/ 4 h 124"/>
                  <a:gd name="T78" fmla="*/ 72 w 107"/>
                  <a:gd name="T79" fmla="*/ 2 h 124"/>
                  <a:gd name="T80" fmla="*/ 62 w 107"/>
                  <a:gd name="T81" fmla="*/ 0 h 124"/>
                  <a:gd name="T82" fmla="*/ 52 w 107"/>
                  <a:gd name="T83" fmla="*/ 0 h 124"/>
                  <a:gd name="T84" fmla="*/ 40 w 107"/>
                  <a:gd name="T85" fmla="*/ 2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
                  <a:gd name="T130" fmla="*/ 0 h 124"/>
                  <a:gd name="T131" fmla="*/ 107 w 107"/>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 h="124">
                    <a:moveTo>
                      <a:pt x="40" y="2"/>
                    </a:moveTo>
                    <a:lnTo>
                      <a:pt x="34" y="2"/>
                    </a:lnTo>
                    <a:lnTo>
                      <a:pt x="28" y="4"/>
                    </a:lnTo>
                    <a:lnTo>
                      <a:pt x="24" y="6"/>
                    </a:lnTo>
                    <a:lnTo>
                      <a:pt x="22" y="6"/>
                    </a:lnTo>
                    <a:lnTo>
                      <a:pt x="18" y="8"/>
                    </a:lnTo>
                    <a:lnTo>
                      <a:pt x="16" y="10"/>
                    </a:lnTo>
                    <a:lnTo>
                      <a:pt x="14" y="12"/>
                    </a:lnTo>
                    <a:lnTo>
                      <a:pt x="12" y="12"/>
                    </a:lnTo>
                    <a:lnTo>
                      <a:pt x="10" y="14"/>
                    </a:lnTo>
                    <a:lnTo>
                      <a:pt x="8" y="16"/>
                    </a:lnTo>
                    <a:lnTo>
                      <a:pt x="6" y="18"/>
                    </a:lnTo>
                    <a:lnTo>
                      <a:pt x="6" y="20"/>
                    </a:lnTo>
                    <a:lnTo>
                      <a:pt x="4" y="22"/>
                    </a:lnTo>
                    <a:lnTo>
                      <a:pt x="2" y="24"/>
                    </a:lnTo>
                    <a:lnTo>
                      <a:pt x="2" y="28"/>
                    </a:lnTo>
                    <a:lnTo>
                      <a:pt x="0" y="32"/>
                    </a:lnTo>
                    <a:lnTo>
                      <a:pt x="0" y="92"/>
                    </a:lnTo>
                    <a:lnTo>
                      <a:pt x="2" y="100"/>
                    </a:lnTo>
                    <a:lnTo>
                      <a:pt x="6" y="106"/>
                    </a:lnTo>
                    <a:lnTo>
                      <a:pt x="12" y="112"/>
                    </a:lnTo>
                    <a:lnTo>
                      <a:pt x="18" y="116"/>
                    </a:lnTo>
                    <a:lnTo>
                      <a:pt x="28" y="120"/>
                    </a:lnTo>
                    <a:lnTo>
                      <a:pt x="36" y="122"/>
                    </a:lnTo>
                    <a:lnTo>
                      <a:pt x="46" y="124"/>
                    </a:lnTo>
                    <a:lnTo>
                      <a:pt x="58" y="124"/>
                    </a:lnTo>
                    <a:lnTo>
                      <a:pt x="68" y="122"/>
                    </a:lnTo>
                    <a:lnTo>
                      <a:pt x="83" y="118"/>
                    </a:lnTo>
                    <a:lnTo>
                      <a:pt x="95" y="112"/>
                    </a:lnTo>
                    <a:lnTo>
                      <a:pt x="101" y="106"/>
                    </a:lnTo>
                    <a:lnTo>
                      <a:pt x="105" y="102"/>
                    </a:lnTo>
                    <a:lnTo>
                      <a:pt x="107" y="96"/>
                    </a:lnTo>
                    <a:lnTo>
                      <a:pt x="107" y="92"/>
                    </a:lnTo>
                    <a:lnTo>
                      <a:pt x="107" y="32"/>
                    </a:lnTo>
                    <a:lnTo>
                      <a:pt x="105" y="24"/>
                    </a:lnTo>
                    <a:lnTo>
                      <a:pt x="101" y="18"/>
                    </a:lnTo>
                    <a:lnTo>
                      <a:pt x="95" y="12"/>
                    </a:lnTo>
                    <a:lnTo>
                      <a:pt x="89" y="8"/>
                    </a:lnTo>
                    <a:lnTo>
                      <a:pt x="80" y="4"/>
                    </a:lnTo>
                    <a:lnTo>
                      <a:pt x="72" y="2"/>
                    </a:lnTo>
                    <a:lnTo>
                      <a:pt x="62" y="0"/>
                    </a:lnTo>
                    <a:lnTo>
                      <a:pt x="52" y="0"/>
                    </a:lnTo>
                    <a:lnTo>
                      <a:pt x="40" y="2"/>
                    </a:lnTo>
                    <a:close/>
                  </a:path>
                </a:pathLst>
              </a:custGeom>
              <a:solidFill>
                <a:srgbClr val="000000"/>
              </a:solidFill>
              <a:ln w="9525">
                <a:noFill/>
                <a:round/>
                <a:headEnd/>
                <a:tailEnd/>
              </a:ln>
            </p:spPr>
            <p:txBody>
              <a:bodyPr/>
              <a:lstStyle/>
              <a:p>
                <a:pPr algn="ctr"/>
                <a:endParaRPr lang="ru-RU"/>
              </a:p>
            </p:txBody>
          </p:sp>
          <p:sp>
            <p:nvSpPr>
              <p:cNvPr id="456996" name="Freeform 168"/>
              <p:cNvSpPr>
                <a:spLocks/>
              </p:cNvSpPr>
              <p:nvPr/>
            </p:nvSpPr>
            <p:spPr bwMode="auto">
              <a:xfrm>
                <a:off x="7620" y="4831"/>
                <a:ext cx="0" cy="4"/>
              </a:xfrm>
              <a:custGeom>
                <a:avLst/>
                <a:gdLst>
                  <a:gd name="T0" fmla="*/ 0 h 4"/>
                  <a:gd name="T1" fmla="*/ 4 h 4"/>
                  <a:gd name="T2" fmla="*/ 0 h 4"/>
                  <a:gd name="T3" fmla="*/ 0 60000 65536"/>
                  <a:gd name="T4" fmla="*/ 0 60000 65536"/>
                  <a:gd name="T5" fmla="*/ 0 60000 65536"/>
                  <a:gd name="T6" fmla="*/ 0 h 4"/>
                  <a:gd name="T7" fmla="*/ 4 h 4"/>
                </a:gdLst>
                <a:ahLst/>
                <a:cxnLst>
                  <a:cxn ang="T3">
                    <a:pos x="0" y="T0"/>
                  </a:cxn>
                  <a:cxn ang="T4">
                    <a:pos x="0" y="T1"/>
                  </a:cxn>
                  <a:cxn ang="T5">
                    <a:pos x="0" y="T2"/>
                  </a:cxn>
                </a:cxnLst>
                <a:rect l="0" t="T6" r="0" b="T7"/>
                <a:pathLst>
                  <a:path h="4">
                    <a:moveTo>
                      <a:pt x="0" y="0"/>
                    </a:moveTo>
                    <a:lnTo>
                      <a:pt x="0" y="4"/>
                    </a:lnTo>
                    <a:lnTo>
                      <a:pt x="0" y="0"/>
                    </a:lnTo>
                    <a:close/>
                  </a:path>
                </a:pathLst>
              </a:custGeom>
              <a:solidFill>
                <a:srgbClr val="000000"/>
              </a:solidFill>
              <a:ln w="9525">
                <a:noFill/>
                <a:round/>
                <a:headEnd/>
                <a:tailEnd/>
              </a:ln>
            </p:spPr>
            <p:txBody>
              <a:bodyPr/>
              <a:lstStyle/>
              <a:p>
                <a:pPr algn="ctr"/>
                <a:endParaRPr lang="ru-RU"/>
              </a:p>
            </p:txBody>
          </p:sp>
          <p:sp>
            <p:nvSpPr>
              <p:cNvPr id="456997" name="Freeform 169"/>
              <p:cNvSpPr>
                <a:spLocks/>
              </p:cNvSpPr>
              <p:nvPr/>
            </p:nvSpPr>
            <p:spPr bwMode="auto">
              <a:xfrm>
                <a:off x="7521" y="4813"/>
                <a:ext cx="99" cy="54"/>
              </a:xfrm>
              <a:custGeom>
                <a:avLst/>
                <a:gdLst>
                  <a:gd name="T0" fmla="*/ 97 w 99"/>
                  <a:gd name="T1" fmla="*/ 20 h 54"/>
                  <a:gd name="T2" fmla="*/ 99 w 99"/>
                  <a:gd name="T3" fmla="*/ 24 h 54"/>
                  <a:gd name="T4" fmla="*/ 99 w 99"/>
                  <a:gd name="T5" fmla="*/ 30 h 54"/>
                  <a:gd name="T6" fmla="*/ 97 w 99"/>
                  <a:gd name="T7" fmla="*/ 34 h 54"/>
                  <a:gd name="T8" fmla="*/ 91 w 99"/>
                  <a:gd name="T9" fmla="*/ 42 h 54"/>
                  <a:gd name="T10" fmla="*/ 83 w 99"/>
                  <a:gd name="T11" fmla="*/ 46 h 54"/>
                  <a:gd name="T12" fmla="*/ 74 w 99"/>
                  <a:gd name="T13" fmla="*/ 50 h 54"/>
                  <a:gd name="T14" fmla="*/ 64 w 99"/>
                  <a:gd name="T15" fmla="*/ 54 h 54"/>
                  <a:gd name="T16" fmla="*/ 44 w 99"/>
                  <a:gd name="T17" fmla="*/ 54 h 54"/>
                  <a:gd name="T18" fmla="*/ 26 w 99"/>
                  <a:gd name="T19" fmla="*/ 50 h 54"/>
                  <a:gd name="T20" fmla="*/ 18 w 99"/>
                  <a:gd name="T21" fmla="*/ 48 h 54"/>
                  <a:gd name="T22" fmla="*/ 12 w 99"/>
                  <a:gd name="T23" fmla="*/ 44 h 54"/>
                  <a:gd name="T24" fmla="*/ 6 w 99"/>
                  <a:gd name="T25" fmla="*/ 40 h 54"/>
                  <a:gd name="T26" fmla="*/ 2 w 99"/>
                  <a:gd name="T27" fmla="*/ 34 h 54"/>
                  <a:gd name="T28" fmla="*/ 0 w 99"/>
                  <a:gd name="T29" fmla="*/ 26 h 54"/>
                  <a:gd name="T30" fmla="*/ 2 w 99"/>
                  <a:gd name="T31" fmla="*/ 22 h 54"/>
                  <a:gd name="T32" fmla="*/ 2 w 99"/>
                  <a:gd name="T33" fmla="*/ 18 h 54"/>
                  <a:gd name="T34" fmla="*/ 4 w 99"/>
                  <a:gd name="T35" fmla="*/ 18 h 54"/>
                  <a:gd name="T36" fmla="*/ 8 w 99"/>
                  <a:gd name="T37" fmla="*/ 12 h 54"/>
                  <a:gd name="T38" fmla="*/ 12 w 99"/>
                  <a:gd name="T39" fmla="*/ 10 h 54"/>
                  <a:gd name="T40" fmla="*/ 12 w 99"/>
                  <a:gd name="T41" fmla="*/ 8 h 54"/>
                  <a:gd name="T42" fmla="*/ 14 w 99"/>
                  <a:gd name="T43" fmla="*/ 8 h 54"/>
                  <a:gd name="T44" fmla="*/ 16 w 99"/>
                  <a:gd name="T45" fmla="*/ 6 h 54"/>
                  <a:gd name="T46" fmla="*/ 20 w 99"/>
                  <a:gd name="T47" fmla="*/ 4 h 54"/>
                  <a:gd name="T48" fmla="*/ 22 w 99"/>
                  <a:gd name="T49" fmla="*/ 4 h 54"/>
                  <a:gd name="T50" fmla="*/ 24 w 99"/>
                  <a:gd name="T51" fmla="*/ 2 h 54"/>
                  <a:gd name="T52" fmla="*/ 26 w 99"/>
                  <a:gd name="T53" fmla="*/ 2 h 54"/>
                  <a:gd name="T54" fmla="*/ 30 w 99"/>
                  <a:gd name="T55" fmla="*/ 2 h 54"/>
                  <a:gd name="T56" fmla="*/ 32 w 99"/>
                  <a:gd name="T57" fmla="*/ 0 h 54"/>
                  <a:gd name="T58" fmla="*/ 38 w 99"/>
                  <a:gd name="T59" fmla="*/ 0 h 54"/>
                  <a:gd name="T60" fmla="*/ 56 w 99"/>
                  <a:gd name="T61" fmla="*/ 0 h 54"/>
                  <a:gd name="T62" fmla="*/ 74 w 99"/>
                  <a:gd name="T63" fmla="*/ 2 h 54"/>
                  <a:gd name="T64" fmla="*/ 81 w 99"/>
                  <a:gd name="T65" fmla="*/ 6 h 54"/>
                  <a:gd name="T66" fmla="*/ 89 w 99"/>
                  <a:gd name="T67" fmla="*/ 10 h 54"/>
                  <a:gd name="T68" fmla="*/ 93 w 99"/>
                  <a:gd name="T69" fmla="*/ 14 h 54"/>
                  <a:gd name="T70" fmla="*/ 97 w 99"/>
                  <a:gd name="T71" fmla="*/ 2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54"/>
                  <a:gd name="T110" fmla="*/ 99 w 99"/>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54">
                    <a:moveTo>
                      <a:pt x="97" y="20"/>
                    </a:moveTo>
                    <a:lnTo>
                      <a:pt x="99" y="24"/>
                    </a:lnTo>
                    <a:lnTo>
                      <a:pt x="99" y="30"/>
                    </a:lnTo>
                    <a:lnTo>
                      <a:pt x="97" y="34"/>
                    </a:lnTo>
                    <a:lnTo>
                      <a:pt x="91" y="42"/>
                    </a:lnTo>
                    <a:lnTo>
                      <a:pt x="83" y="46"/>
                    </a:lnTo>
                    <a:lnTo>
                      <a:pt x="74" y="50"/>
                    </a:lnTo>
                    <a:lnTo>
                      <a:pt x="64" y="54"/>
                    </a:lnTo>
                    <a:lnTo>
                      <a:pt x="44" y="54"/>
                    </a:lnTo>
                    <a:lnTo>
                      <a:pt x="26" y="50"/>
                    </a:lnTo>
                    <a:lnTo>
                      <a:pt x="18" y="48"/>
                    </a:lnTo>
                    <a:lnTo>
                      <a:pt x="12" y="44"/>
                    </a:lnTo>
                    <a:lnTo>
                      <a:pt x="6" y="40"/>
                    </a:lnTo>
                    <a:lnTo>
                      <a:pt x="2" y="34"/>
                    </a:lnTo>
                    <a:lnTo>
                      <a:pt x="0" y="26"/>
                    </a:lnTo>
                    <a:lnTo>
                      <a:pt x="2" y="22"/>
                    </a:lnTo>
                    <a:lnTo>
                      <a:pt x="2" y="18"/>
                    </a:lnTo>
                    <a:lnTo>
                      <a:pt x="4" y="18"/>
                    </a:lnTo>
                    <a:lnTo>
                      <a:pt x="8" y="12"/>
                    </a:lnTo>
                    <a:lnTo>
                      <a:pt x="12" y="10"/>
                    </a:lnTo>
                    <a:lnTo>
                      <a:pt x="12" y="8"/>
                    </a:lnTo>
                    <a:lnTo>
                      <a:pt x="14" y="8"/>
                    </a:lnTo>
                    <a:lnTo>
                      <a:pt x="16" y="6"/>
                    </a:lnTo>
                    <a:lnTo>
                      <a:pt x="20" y="4"/>
                    </a:lnTo>
                    <a:lnTo>
                      <a:pt x="22" y="4"/>
                    </a:lnTo>
                    <a:lnTo>
                      <a:pt x="24" y="2"/>
                    </a:lnTo>
                    <a:lnTo>
                      <a:pt x="26" y="2"/>
                    </a:lnTo>
                    <a:lnTo>
                      <a:pt x="30" y="2"/>
                    </a:lnTo>
                    <a:lnTo>
                      <a:pt x="32" y="0"/>
                    </a:lnTo>
                    <a:lnTo>
                      <a:pt x="38" y="0"/>
                    </a:lnTo>
                    <a:lnTo>
                      <a:pt x="56" y="0"/>
                    </a:lnTo>
                    <a:lnTo>
                      <a:pt x="74" y="2"/>
                    </a:lnTo>
                    <a:lnTo>
                      <a:pt x="81" y="6"/>
                    </a:lnTo>
                    <a:lnTo>
                      <a:pt x="89" y="10"/>
                    </a:lnTo>
                    <a:lnTo>
                      <a:pt x="93" y="14"/>
                    </a:lnTo>
                    <a:lnTo>
                      <a:pt x="97" y="20"/>
                    </a:lnTo>
                    <a:close/>
                  </a:path>
                </a:pathLst>
              </a:custGeom>
              <a:solidFill>
                <a:srgbClr val="E3E3E2"/>
              </a:solidFill>
              <a:ln w="9525">
                <a:noFill/>
                <a:round/>
                <a:headEnd/>
                <a:tailEnd/>
              </a:ln>
            </p:spPr>
            <p:txBody>
              <a:bodyPr/>
              <a:lstStyle/>
              <a:p>
                <a:pPr algn="ctr"/>
                <a:endParaRPr lang="ru-RU"/>
              </a:p>
            </p:txBody>
          </p:sp>
          <p:sp>
            <p:nvSpPr>
              <p:cNvPr id="456998" name="Freeform 170"/>
              <p:cNvSpPr>
                <a:spLocks/>
              </p:cNvSpPr>
              <p:nvPr/>
            </p:nvSpPr>
            <p:spPr bwMode="auto">
              <a:xfrm>
                <a:off x="7602" y="4849"/>
                <a:ext cx="18" cy="70"/>
              </a:xfrm>
              <a:custGeom>
                <a:avLst/>
                <a:gdLst>
                  <a:gd name="T0" fmla="*/ 0 w 18"/>
                  <a:gd name="T1" fmla="*/ 14 h 70"/>
                  <a:gd name="T2" fmla="*/ 0 w 18"/>
                  <a:gd name="T3" fmla="*/ 70 h 70"/>
                  <a:gd name="T4" fmla="*/ 8 w 18"/>
                  <a:gd name="T5" fmla="*/ 66 h 70"/>
                  <a:gd name="T6" fmla="*/ 12 w 18"/>
                  <a:gd name="T7" fmla="*/ 60 h 70"/>
                  <a:gd name="T8" fmla="*/ 16 w 18"/>
                  <a:gd name="T9" fmla="*/ 56 h 70"/>
                  <a:gd name="T10" fmla="*/ 18 w 18"/>
                  <a:gd name="T11" fmla="*/ 50 h 70"/>
                  <a:gd name="T12" fmla="*/ 18 w 18"/>
                  <a:gd name="T13" fmla="*/ 0 h 70"/>
                  <a:gd name="T14" fmla="*/ 10 w 18"/>
                  <a:gd name="T15" fmla="*/ 8 h 70"/>
                  <a:gd name="T16" fmla="*/ 0 w 18"/>
                  <a:gd name="T17" fmla="*/ 14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0"/>
                  <a:gd name="T29" fmla="*/ 18 w 1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0">
                    <a:moveTo>
                      <a:pt x="0" y="14"/>
                    </a:moveTo>
                    <a:lnTo>
                      <a:pt x="0" y="70"/>
                    </a:lnTo>
                    <a:lnTo>
                      <a:pt x="8" y="66"/>
                    </a:lnTo>
                    <a:lnTo>
                      <a:pt x="12" y="60"/>
                    </a:lnTo>
                    <a:lnTo>
                      <a:pt x="16" y="56"/>
                    </a:lnTo>
                    <a:lnTo>
                      <a:pt x="18" y="50"/>
                    </a:lnTo>
                    <a:lnTo>
                      <a:pt x="18" y="0"/>
                    </a:lnTo>
                    <a:lnTo>
                      <a:pt x="10" y="8"/>
                    </a:lnTo>
                    <a:lnTo>
                      <a:pt x="0" y="14"/>
                    </a:lnTo>
                    <a:close/>
                  </a:path>
                </a:pathLst>
              </a:custGeom>
              <a:solidFill>
                <a:srgbClr val="E6E6E6"/>
              </a:solidFill>
              <a:ln w="9525">
                <a:noFill/>
                <a:round/>
                <a:headEnd/>
                <a:tailEnd/>
              </a:ln>
            </p:spPr>
            <p:txBody>
              <a:bodyPr/>
              <a:lstStyle/>
              <a:p>
                <a:pPr algn="ctr"/>
                <a:endParaRPr lang="ru-RU"/>
              </a:p>
            </p:txBody>
          </p:sp>
          <p:sp>
            <p:nvSpPr>
              <p:cNvPr id="456999" name="Freeform 171"/>
              <p:cNvSpPr>
                <a:spLocks/>
              </p:cNvSpPr>
              <p:nvPr/>
            </p:nvSpPr>
            <p:spPr bwMode="auto">
              <a:xfrm>
                <a:off x="7589" y="4863"/>
                <a:ext cx="13" cy="62"/>
              </a:xfrm>
              <a:custGeom>
                <a:avLst/>
                <a:gdLst>
                  <a:gd name="T0" fmla="*/ 0 w 13"/>
                  <a:gd name="T1" fmla="*/ 62 h 62"/>
                  <a:gd name="T2" fmla="*/ 13 w 13"/>
                  <a:gd name="T3" fmla="*/ 56 h 62"/>
                  <a:gd name="T4" fmla="*/ 13 w 13"/>
                  <a:gd name="T5" fmla="*/ 0 h 62"/>
                  <a:gd name="T6" fmla="*/ 0 w 13"/>
                  <a:gd name="T7" fmla="*/ 6 h 62"/>
                  <a:gd name="T8" fmla="*/ 0 w 13"/>
                  <a:gd name="T9" fmla="*/ 62 h 62"/>
                  <a:gd name="T10" fmla="*/ 0 60000 65536"/>
                  <a:gd name="T11" fmla="*/ 0 60000 65536"/>
                  <a:gd name="T12" fmla="*/ 0 60000 65536"/>
                  <a:gd name="T13" fmla="*/ 0 60000 65536"/>
                  <a:gd name="T14" fmla="*/ 0 60000 65536"/>
                  <a:gd name="T15" fmla="*/ 0 w 13"/>
                  <a:gd name="T16" fmla="*/ 0 h 62"/>
                  <a:gd name="T17" fmla="*/ 13 w 13"/>
                  <a:gd name="T18" fmla="*/ 62 h 62"/>
                </a:gdLst>
                <a:ahLst/>
                <a:cxnLst>
                  <a:cxn ang="T10">
                    <a:pos x="T0" y="T1"/>
                  </a:cxn>
                  <a:cxn ang="T11">
                    <a:pos x="T2" y="T3"/>
                  </a:cxn>
                  <a:cxn ang="T12">
                    <a:pos x="T4" y="T5"/>
                  </a:cxn>
                  <a:cxn ang="T13">
                    <a:pos x="T6" y="T7"/>
                  </a:cxn>
                  <a:cxn ang="T14">
                    <a:pos x="T8" y="T9"/>
                  </a:cxn>
                </a:cxnLst>
                <a:rect l="T15" t="T16" r="T17" b="T18"/>
                <a:pathLst>
                  <a:path w="13" h="62">
                    <a:moveTo>
                      <a:pt x="0" y="62"/>
                    </a:moveTo>
                    <a:lnTo>
                      <a:pt x="13" y="56"/>
                    </a:lnTo>
                    <a:lnTo>
                      <a:pt x="13" y="0"/>
                    </a:lnTo>
                    <a:lnTo>
                      <a:pt x="0" y="6"/>
                    </a:lnTo>
                    <a:lnTo>
                      <a:pt x="0" y="62"/>
                    </a:lnTo>
                    <a:close/>
                  </a:path>
                </a:pathLst>
              </a:custGeom>
              <a:solidFill>
                <a:srgbClr val="FFFFFF"/>
              </a:solidFill>
              <a:ln w="9525">
                <a:noFill/>
                <a:round/>
                <a:headEnd/>
                <a:tailEnd/>
              </a:ln>
            </p:spPr>
            <p:txBody>
              <a:bodyPr/>
              <a:lstStyle/>
              <a:p>
                <a:pPr algn="ctr"/>
                <a:endParaRPr lang="ru-RU"/>
              </a:p>
            </p:txBody>
          </p:sp>
          <p:sp>
            <p:nvSpPr>
              <p:cNvPr id="457000" name="Freeform 172"/>
              <p:cNvSpPr>
                <a:spLocks/>
              </p:cNvSpPr>
              <p:nvPr/>
            </p:nvSpPr>
            <p:spPr bwMode="auto">
              <a:xfrm>
                <a:off x="7575" y="4869"/>
                <a:ext cx="14" cy="58"/>
              </a:xfrm>
              <a:custGeom>
                <a:avLst/>
                <a:gdLst>
                  <a:gd name="T0" fmla="*/ 0 w 14"/>
                  <a:gd name="T1" fmla="*/ 58 h 58"/>
                  <a:gd name="T2" fmla="*/ 10 w 14"/>
                  <a:gd name="T3" fmla="*/ 56 h 58"/>
                  <a:gd name="T4" fmla="*/ 14 w 14"/>
                  <a:gd name="T5" fmla="*/ 56 h 58"/>
                  <a:gd name="T6" fmla="*/ 14 w 14"/>
                  <a:gd name="T7" fmla="*/ 0 h 58"/>
                  <a:gd name="T8" fmla="*/ 10 w 14"/>
                  <a:gd name="T9" fmla="*/ 0 h 58"/>
                  <a:gd name="T10" fmla="*/ 0 w 14"/>
                  <a:gd name="T11" fmla="*/ 2 h 58"/>
                  <a:gd name="T12" fmla="*/ 0 w 14"/>
                  <a:gd name="T13" fmla="*/ 58 h 58"/>
                  <a:gd name="T14" fmla="*/ 0 60000 65536"/>
                  <a:gd name="T15" fmla="*/ 0 60000 65536"/>
                  <a:gd name="T16" fmla="*/ 0 60000 65536"/>
                  <a:gd name="T17" fmla="*/ 0 60000 65536"/>
                  <a:gd name="T18" fmla="*/ 0 60000 65536"/>
                  <a:gd name="T19" fmla="*/ 0 60000 65536"/>
                  <a:gd name="T20" fmla="*/ 0 60000 65536"/>
                  <a:gd name="T21" fmla="*/ 0 w 14"/>
                  <a:gd name="T22" fmla="*/ 0 h 58"/>
                  <a:gd name="T23" fmla="*/ 14 w 1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8">
                    <a:moveTo>
                      <a:pt x="0" y="58"/>
                    </a:moveTo>
                    <a:lnTo>
                      <a:pt x="10" y="56"/>
                    </a:lnTo>
                    <a:lnTo>
                      <a:pt x="14" y="56"/>
                    </a:lnTo>
                    <a:lnTo>
                      <a:pt x="14" y="0"/>
                    </a:lnTo>
                    <a:lnTo>
                      <a:pt x="10" y="0"/>
                    </a:lnTo>
                    <a:lnTo>
                      <a:pt x="0" y="2"/>
                    </a:lnTo>
                    <a:lnTo>
                      <a:pt x="0" y="58"/>
                    </a:lnTo>
                    <a:close/>
                  </a:path>
                </a:pathLst>
              </a:custGeom>
              <a:solidFill>
                <a:srgbClr val="E6E6E6"/>
              </a:solidFill>
              <a:ln w="9525">
                <a:noFill/>
                <a:round/>
                <a:headEnd/>
                <a:tailEnd/>
              </a:ln>
            </p:spPr>
            <p:txBody>
              <a:bodyPr/>
              <a:lstStyle/>
              <a:p>
                <a:pPr algn="ctr"/>
                <a:endParaRPr lang="ru-RU"/>
              </a:p>
            </p:txBody>
          </p:sp>
          <p:sp>
            <p:nvSpPr>
              <p:cNvPr id="457001" name="Rectangle 173"/>
              <p:cNvSpPr>
                <a:spLocks noChangeArrowheads="1"/>
              </p:cNvSpPr>
              <p:nvPr/>
            </p:nvSpPr>
            <p:spPr bwMode="auto">
              <a:xfrm>
                <a:off x="7567" y="4871"/>
                <a:ext cx="8" cy="56"/>
              </a:xfrm>
              <a:prstGeom prst="rect">
                <a:avLst/>
              </a:prstGeom>
              <a:solidFill>
                <a:srgbClr val="CCCCCC"/>
              </a:solidFill>
              <a:ln w="9525">
                <a:noFill/>
                <a:miter lim="800000"/>
                <a:headEnd/>
                <a:tailEnd/>
              </a:ln>
            </p:spPr>
            <p:txBody>
              <a:bodyPr/>
              <a:lstStyle/>
              <a:p>
                <a:pPr algn="ctr"/>
                <a:endParaRPr lang="ru-RU"/>
              </a:p>
            </p:txBody>
          </p:sp>
          <p:sp>
            <p:nvSpPr>
              <p:cNvPr id="457002" name="Freeform 174"/>
              <p:cNvSpPr>
                <a:spLocks/>
              </p:cNvSpPr>
              <p:nvPr/>
            </p:nvSpPr>
            <p:spPr bwMode="auto">
              <a:xfrm>
                <a:off x="7555" y="4869"/>
                <a:ext cx="12" cy="58"/>
              </a:xfrm>
              <a:custGeom>
                <a:avLst/>
                <a:gdLst>
                  <a:gd name="T0" fmla="*/ 0 w 12"/>
                  <a:gd name="T1" fmla="*/ 56 h 58"/>
                  <a:gd name="T2" fmla="*/ 12 w 12"/>
                  <a:gd name="T3" fmla="*/ 58 h 58"/>
                  <a:gd name="T4" fmla="*/ 12 w 12"/>
                  <a:gd name="T5" fmla="*/ 2 h 58"/>
                  <a:gd name="T6" fmla="*/ 0 w 12"/>
                  <a:gd name="T7" fmla="*/ 0 h 58"/>
                  <a:gd name="T8" fmla="*/ 0 w 12"/>
                  <a:gd name="T9" fmla="*/ 56 h 58"/>
                  <a:gd name="T10" fmla="*/ 0 60000 65536"/>
                  <a:gd name="T11" fmla="*/ 0 60000 65536"/>
                  <a:gd name="T12" fmla="*/ 0 60000 65536"/>
                  <a:gd name="T13" fmla="*/ 0 60000 65536"/>
                  <a:gd name="T14" fmla="*/ 0 60000 65536"/>
                  <a:gd name="T15" fmla="*/ 0 w 12"/>
                  <a:gd name="T16" fmla="*/ 0 h 58"/>
                  <a:gd name="T17" fmla="*/ 12 w 12"/>
                  <a:gd name="T18" fmla="*/ 58 h 58"/>
                </a:gdLst>
                <a:ahLst/>
                <a:cxnLst>
                  <a:cxn ang="T10">
                    <a:pos x="T0" y="T1"/>
                  </a:cxn>
                  <a:cxn ang="T11">
                    <a:pos x="T2" y="T3"/>
                  </a:cxn>
                  <a:cxn ang="T12">
                    <a:pos x="T4" y="T5"/>
                  </a:cxn>
                  <a:cxn ang="T13">
                    <a:pos x="T6" y="T7"/>
                  </a:cxn>
                  <a:cxn ang="T14">
                    <a:pos x="T8" y="T9"/>
                  </a:cxn>
                </a:cxnLst>
                <a:rect l="T15" t="T16" r="T17" b="T18"/>
                <a:pathLst>
                  <a:path w="12" h="58">
                    <a:moveTo>
                      <a:pt x="0" y="56"/>
                    </a:moveTo>
                    <a:lnTo>
                      <a:pt x="12" y="58"/>
                    </a:lnTo>
                    <a:lnTo>
                      <a:pt x="12" y="2"/>
                    </a:lnTo>
                    <a:lnTo>
                      <a:pt x="0" y="0"/>
                    </a:lnTo>
                    <a:lnTo>
                      <a:pt x="0" y="56"/>
                    </a:lnTo>
                    <a:close/>
                  </a:path>
                </a:pathLst>
              </a:custGeom>
              <a:solidFill>
                <a:srgbClr val="B3B3B3"/>
              </a:solidFill>
              <a:ln w="9525">
                <a:noFill/>
                <a:round/>
                <a:headEnd/>
                <a:tailEnd/>
              </a:ln>
            </p:spPr>
            <p:txBody>
              <a:bodyPr/>
              <a:lstStyle/>
              <a:p>
                <a:pPr algn="ctr"/>
                <a:endParaRPr lang="ru-RU"/>
              </a:p>
            </p:txBody>
          </p:sp>
          <p:sp>
            <p:nvSpPr>
              <p:cNvPr id="457003" name="Freeform 175"/>
              <p:cNvSpPr>
                <a:spLocks/>
              </p:cNvSpPr>
              <p:nvPr/>
            </p:nvSpPr>
            <p:spPr bwMode="auto">
              <a:xfrm>
                <a:off x="7539" y="4863"/>
                <a:ext cx="16" cy="62"/>
              </a:xfrm>
              <a:custGeom>
                <a:avLst/>
                <a:gdLst>
                  <a:gd name="T0" fmla="*/ 0 w 16"/>
                  <a:gd name="T1" fmla="*/ 56 h 62"/>
                  <a:gd name="T2" fmla="*/ 16 w 16"/>
                  <a:gd name="T3" fmla="*/ 62 h 62"/>
                  <a:gd name="T4" fmla="*/ 16 w 16"/>
                  <a:gd name="T5" fmla="*/ 6 h 62"/>
                  <a:gd name="T6" fmla="*/ 0 w 16"/>
                  <a:gd name="T7" fmla="*/ 0 h 62"/>
                  <a:gd name="T8" fmla="*/ 0 w 16"/>
                  <a:gd name="T9" fmla="*/ 56 h 62"/>
                  <a:gd name="T10" fmla="*/ 0 60000 65536"/>
                  <a:gd name="T11" fmla="*/ 0 60000 65536"/>
                  <a:gd name="T12" fmla="*/ 0 60000 65536"/>
                  <a:gd name="T13" fmla="*/ 0 60000 65536"/>
                  <a:gd name="T14" fmla="*/ 0 60000 65536"/>
                  <a:gd name="T15" fmla="*/ 0 w 16"/>
                  <a:gd name="T16" fmla="*/ 0 h 62"/>
                  <a:gd name="T17" fmla="*/ 16 w 16"/>
                  <a:gd name="T18" fmla="*/ 62 h 62"/>
                </a:gdLst>
                <a:ahLst/>
                <a:cxnLst>
                  <a:cxn ang="T10">
                    <a:pos x="T0" y="T1"/>
                  </a:cxn>
                  <a:cxn ang="T11">
                    <a:pos x="T2" y="T3"/>
                  </a:cxn>
                  <a:cxn ang="T12">
                    <a:pos x="T4" y="T5"/>
                  </a:cxn>
                  <a:cxn ang="T13">
                    <a:pos x="T6" y="T7"/>
                  </a:cxn>
                  <a:cxn ang="T14">
                    <a:pos x="T8" y="T9"/>
                  </a:cxn>
                </a:cxnLst>
                <a:rect l="T15" t="T16" r="T17" b="T18"/>
                <a:pathLst>
                  <a:path w="16" h="62">
                    <a:moveTo>
                      <a:pt x="0" y="56"/>
                    </a:moveTo>
                    <a:lnTo>
                      <a:pt x="16" y="62"/>
                    </a:lnTo>
                    <a:lnTo>
                      <a:pt x="16" y="6"/>
                    </a:lnTo>
                    <a:lnTo>
                      <a:pt x="0" y="0"/>
                    </a:lnTo>
                    <a:lnTo>
                      <a:pt x="0" y="56"/>
                    </a:lnTo>
                    <a:close/>
                  </a:path>
                </a:pathLst>
              </a:custGeom>
              <a:solidFill>
                <a:srgbClr val="999999"/>
              </a:solidFill>
              <a:ln w="9525">
                <a:noFill/>
                <a:round/>
                <a:headEnd/>
                <a:tailEnd/>
              </a:ln>
            </p:spPr>
            <p:txBody>
              <a:bodyPr/>
              <a:lstStyle/>
              <a:p>
                <a:pPr algn="ctr"/>
                <a:endParaRPr lang="ru-RU"/>
              </a:p>
            </p:txBody>
          </p:sp>
          <p:sp>
            <p:nvSpPr>
              <p:cNvPr id="457004" name="Freeform 176"/>
              <p:cNvSpPr>
                <a:spLocks/>
              </p:cNvSpPr>
              <p:nvPr/>
            </p:nvSpPr>
            <p:spPr bwMode="auto">
              <a:xfrm>
                <a:off x="7521" y="4849"/>
                <a:ext cx="18" cy="70"/>
              </a:xfrm>
              <a:custGeom>
                <a:avLst/>
                <a:gdLst>
                  <a:gd name="T0" fmla="*/ 18 w 18"/>
                  <a:gd name="T1" fmla="*/ 14 h 70"/>
                  <a:gd name="T2" fmla="*/ 8 w 18"/>
                  <a:gd name="T3" fmla="*/ 8 h 70"/>
                  <a:gd name="T4" fmla="*/ 0 w 18"/>
                  <a:gd name="T5" fmla="*/ 0 h 70"/>
                  <a:gd name="T6" fmla="*/ 0 w 18"/>
                  <a:gd name="T7" fmla="*/ 50 h 70"/>
                  <a:gd name="T8" fmla="*/ 2 w 18"/>
                  <a:gd name="T9" fmla="*/ 56 h 70"/>
                  <a:gd name="T10" fmla="*/ 8 w 18"/>
                  <a:gd name="T11" fmla="*/ 64 h 70"/>
                  <a:gd name="T12" fmla="*/ 18 w 18"/>
                  <a:gd name="T13" fmla="*/ 70 h 70"/>
                  <a:gd name="T14" fmla="*/ 18 w 18"/>
                  <a:gd name="T15" fmla="*/ 14 h 70"/>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70"/>
                  <a:gd name="T26" fmla="*/ 18 w 18"/>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70">
                    <a:moveTo>
                      <a:pt x="18" y="14"/>
                    </a:moveTo>
                    <a:lnTo>
                      <a:pt x="8" y="8"/>
                    </a:lnTo>
                    <a:lnTo>
                      <a:pt x="0" y="0"/>
                    </a:lnTo>
                    <a:lnTo>
                      <a:pt x="0" y="50"/>
                    </a:lnTo>
                    <a:lnTo>
                      <a:pt x="2" y="56"/>
                    </a:lnTo>
                    <a:lnTo>
                      <a:pt x="8" y="64"/>
                    </a:lnTo>
                    <a:lnTo>
                      <a:pt x="18" y="70"/>
                    </a:lnTo>
                    <a:lnTo>
                      <a:pt x="18" y="14"/>
                    </a:lnTo>
                    <a:close/>
                  </a:path>
                </a:pathLst>
              </a:custGeom>
              <a:solidFill>
                <a:srgbClr val="7F7F7F"/>
              </a:solidFill>
              <a:ln w="9525">
                <a:noFill/>
                <a:round/>
                <a:headEnd/>
                <a:tailEnd/>
              </a:ln>
            </p:spPr>
            <p:txBody>
              <a:bodyPr/>
              <a:lstStyle/>
              <a:p>
                <a:pPr algn="ctr"/>
                <a:endParaRPr lang="ru-RU"/>
              </a:p>
            </p:txBody>
          </p:sp>
          <p:sp>
            <p:nvSpPr>
              <p:cNvPr id="457005" name="Line 177"/>
              <p:cNvSpPr>
                <a:spLocks noChangeShapeType="1"/>
              </p:cNvSpPr>
              <p:nvPr/>
            </p:nvSpPr>
            <p:spPr bwMode="auto">
              <a:xfrm>
                <a:off x="7427" y="4757"/>
                <a:ext cx="0" cy="0"/>
              </a:xfrm>
              <a:prstGeom prst="line">
                <a:avLst/>
              </a:prstGeom>
              <a:noFill/>
              <a:ln w="3175">
                <a:solidFill>
                  <a:srgbClr val="000000"/>
                </a:solidFill>
                <a:round/>
                <a:headEnd/>
                <a:tailEnd/>
              </a:ln>
            </p:spPr>
            <p:txBody>
              <a:bodyPr/>
              <a:lstStyle/>
              <a:p>
                <a:endParaRPr lang="en-US"/>
              </a:p>
            </p:txBody>
          </p:sp>
          <p:sp>
            <p:nvSpPr>
              <p:cNvPr id="457006" name="Line 178"/>
              <p:cNvSpPr>
                <a:spLocks noChangeShapeType="1"/>
              </p:cNvSpPr>
              <p:nvPr/>
            </p:nvSpPr>
            <p:spPr bwMode="auto">
              <a:xfrm>
                <a:off x="7571" y="4839"/>
                <a:ext cx="0" cy="0"/>
              </a:xfrm>
              <a:prstGeom prst="line">
                <a:avLst/>
              </a:prstGeom>
              <a:noFill/>
              <a:ln w="3175">
                <a:solidFill>
                  <a:srgbClr val="000000"/>
                </a:solidFill>
                <a:round/>
                <a:headEnd/>
                <a:tailEnd/>
              </a:ln>
            </p:spPr>
            <p:txBody>
              <a:bodyPr/>
              <a:lstStyle/>
              <a:p>
                <a:endParaRPr lang="en-US"/>
              </a:p>
            </p:txBody>
          </p:sp>
          <p:sp>
            <p:nvSpPr>
              <p:cNvPr id="457007" name="Freeform 179"/>
              <p:cNvSpPr>
                <a:spLocks/>
              </p:cNvSpPr>
              <p:nvPr/>
            </p:nvSpPr>
            <p:spPr bwMode="auto">
              <a:xfrm>
                <a:off x="7567" y="4746"/>
                <a:ext cx="10" cy="102"/>
              </a:xfrm>
              <a:custGeom>
                <a:avLst/>
                <a:gdLst>
                  <a:gd name="T0" fmla="*/ 0 w 10"/>
                  <a:gd name="T1" fmla="*/ 4 h 102"/>
                  <a:gd name="T2" fmla="*/ 0 w 10"/>
                  <a:gd name="T3" fmla="*/ 96 h 102"/>
                  <a:gd name="T4" fmla="*/ 0 w 10"/>
                  <a:gd name="T5" fmla="*/ 100 h 102"/>
                  <a:gd name="T6" fmla="*/ 4 w 10"/>
                  <a:gd name="T7" fmla="*/ 102 h 102"/>
                  <a:gd name="T8" fmla="*/ 8 w 10"/>
                  <a:gd name="T9" fmla="*/ 100 h 102"/>
                  <a:gd name="T10" fmla="*/ 10 w 10"/>
                  <a:gd name="T11" fmla="*/ 96 h 102"/>
                  <a:gd name="T12" fmla="*/ 10 w 10"/>
                  <a:gd name="T13" fmla="*/ 4 h 102"/>
                  <a:gd name="T14" fmla="*/ 8 w 10"/>
                  <a:gd name="T15" fmla="*/ 0 h 102"/>
                  <a:gd name="T16" fmla="*/ 4 w 10"/>
                  <a:gd name="T17" fmla="*/ 0 h 102"/>
                  <a:gd name="T18" fmla="*/ 0 w 10"/>
                  <a:gd name="T19" fmla="*/ 0 h 102"/>
                  <a:gd name="T20" fmla="*/ 0 w 10"/>
                  <a:gd name="T21" fmla="*/ 4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2"/>
                  <a:gd name="T35" fmla="*/ 10 w 10"/>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2">
                    <a:moveTo>
                      <a:pt x="0" y="4"/>
                    </a:moveTo>
                    <a:lnTo>
                      <a:pt x="0" y="96"/>
                    </a:lnTo>
                    <a:lnTo>
                      <a:pt x="0" y="100"/>
                    </a:lnTo>
                    <a:lnTo>
                      <a:pt x="4" y="102"/>
                    </a:lnTo>
                    <a:lnTo>
                      <a:pt x="8" y="100"/>
                    </a:lnTo>
                    <a:lnTo>
                      <a:pt x="10" y="96"/>
                    </a:lnTo>
                    <a:lnTo>
                      <a:pt x="10" y="4"/>
                    </a:lnTo>
                    <a:lnTo>
                      <a:pt x="8" y="0"/>
                    </a:lnTo>
                    <a:lnTo>
                      <a:pt x="4" y="0"/>
                    </a:lnTo>
                    <a:lnTo>
                      <a:pt x="0" y="0"/>
                    </a:lnTo>
                    <a:lnTo>
                      <a:pt x="0" y="4"/>
                    </a:lnTo>
                    <a:close/>
                  </a:path>
                </a:pathLst>
              </a:custGeom>
              <a:solidFill>
                <a:srgbClr val="333333"/>
              </a:solidFill>
              <a:ln w="9525">
                <a:noFill/>
                <a:round/>
                <a:headEnd/>
                <a:tailEnd/>
              </a:ln>
            </p:spPr>
            <p:txBody>
              <a:bodyPr/>
              <a:lstStyle/>
              <a:p>
                <a:pPr algn="ctr"/>
                <a:endParaRPr lang="ru-RU"/>
              </a:p>
            </p:txBody>
          </p:sp>
          <p:sp>
            <p:nvSpPr>
              <p:cNvPr id="457008" name="Line 180"/>
              <p:cNvSpPr>
                <a:spLocks noChangeShapeType="1"/>
              </p:cNvSpPr>
              <p:nvPr/>
            </p:nvSpPr>
            <p:spPr bwMode="auto">
              <a:xfrm>
                <a:off x="7714" y="4923"/>
                <a:ext cx="0" cy="0"/>
              </a:xfrm>
              <a:prstGeom prst="line">
                <a:avLst/>
              </a:prstGeom>
              <a:noFill/>
              <a:ln w="3175">
                <a:solidFill>
                  <a:srgbClr val="000000"/>
                </a:solidFill>
                <a:round/>
                <a:headEnd/>
                <a:tailEnd/>
              </a:ln>
            </p:spPr>
            <p:txBody>
              <a:bodyPr/>
              <a:lstStyle/>
              <a:p>
                <a:endParaRPr lang="en-US"/>
              </a:p>
            </p:txBody>
          </p:sp>
          <p:sp>
            <p:nvSpPr>
              <p:cNvPr id="457009" name="Freeform 181"/>
              <p:cNvSpPr>
                <a:spLocks/>
              </p:cNvSpPr>
              <p:nvPr/>
            </p:nvSpPr>
            <p:spPr bwMode="auto">
              <a:xfrm>
                <a:off x="7428" y="4671"/>
                <a:ext cx="285" cy="243"/>
              </a:xfrm>
              <a:custGeom>
                <a:avLst/>
                <a:gdLst>
                  <a:gd name="T0" fmla="*/ 0 w 285"/>
                  <a:gd name="T1" fmla="*/ 81 h 243"/>
                  <a:gd name="T2" fmla="*/ 0 w 285"/>
                  <a:gd name="T3" fmla="*/ 0 h 243"/>
                  <a:gd name="T4" fmla="*/ 285 w 285"/>
                  <a:gd name="T5" fmla="*/ 156 h 243"/>
                  <a:gd name="T6" fmla="*/ 285 w 285"/>
                  <a:gd name="T7" fmla="*/ 243 h 243"/>
                  <a:gd name="T8" fmla="*/ 0 60000 65536"/>
                  <a:gd name="T9" fmla="*/ 0 60000 65536"/>
                  <a:gd name="T10" fmla="*/ 0 60000 65536"/>
                  <a:gd name="T11" fmla="*/ 0 60000 65536"/>
                  <a:gd name="T12" fmla="*/ 0 w 285"/>
                  <a:gd name="T13" fmla="*/ 0 h 243"/>
                  <a:gd name="T14" fmla="*/ 285 w 285"/>
                  <a:gd name="T15" fmla="*/ 243 h 243"/>
                </a:gdLst>
                <a:ahLst/>
                <a:cxnLst>
                  <a:cxn ang="T8">
                    <a:pos x="T0" y="T1"/>
                  </a:cxn>
                  <a:cxn ang="T9">
                    <a:pos x="T2" y="T3"/>
                  </a:cxn>
                  <a:cxn ang="T10">
                    <a:pos x="T4" y="T5"/>
                  </a:cxn>
                  <a:cxn ang="T11">
                    <a:pos x="T6" y="T7"/>
                  </a:cxn>
                </a:cxnLst>
                <a:rect l="T12" t="T13" r="T14" b="T15"/>
                <a:pathLst>
                  <a:path w="285" h="243">
                    <a:moveTo>
                      <a:pt x="0" y="81"/>
                    </a:moveTo>
                    <a:lnTo>
                      <a:pt x="0" y="0"/>
                    </a:lnTo>
                    <a:lnTo>
                      <a:pt x="285" y="156"/>
                    </a:lnTo>
                    <a:lnTo>
                      <a:pt x="285" y="243"/>
                    </a:lnTo>
                  </a:path>
                </a:pathLst>
              </a:custGeom>
              <a:noFill/>
              <a:ln w="12700">
                <a:solidFill>
                  <a:schemeClr val="tx1"/>
                </a:solidFill>
                <a:round/>
                <a:headEnd/>
                <a:tailEnd/>
              </a:ln>
            </p:spPr>
            <p:txBody>
              <a:bodyPr anchor="ctr"/>
              <a:lstStyle/>
              <a:p>
                <a:pPr algn="ctr"/>
                <a:endParaRPr lang="ru-RU"/>
              </a:p>
            </p:txBody>
          </p:sp>
        </p:grpSp>
        <p:sp>
          <p:nvSpPr>
            <p:cNvPr id="75" name="Oval 182"/>
            <p:cNvSpPr>
              <a:spLocks noChangeArrowheads="1"/>
            </p:cNvSpPr>
            <p:nvPr/>
          </p:nvSpPr>
          <p:spPr bwMode="auto">
            <a:xfrm>
              <a:off x="3284537" y="4787900"/>
              <a:ext cx="546100" cy="225425"/>
            </a:xfrm>
            <a:prstGeom prst="ellipse">
              <a:avLst/>
            </a:prstGeom>
            <a:gradFill rotWithShape="1">
              <a:gsLst>
                <a:gs pos="0">
                  <a:schemeClr val="bg1">
                    <a:alpha val="62000"/>
                  </a:schemeClr>
                </a:gs>
                <a:gs pos="100000">
                  <a:schemeClr val="bg1">
                    <a:gamma/>
                    <a:shade val="95294"/>
                    <a:invGamma/>
                    <a:alpha val="0"/>
                  </a:schemeClr>
                </a:gs>
              </a:gsLst>
              <a:lin ang="5400000" scaled="1"/>
            </a:gradFill>
            <a:ln w="12700" algn="ctr">
              <a:noFill/>
              <a:round/>
              <a:headEnd/>
              <a:tailEnd/>
            </a:ln>
            <a:effectLst/>
          </p:spPr>
          <p:txBody>
            <a:bodyPr wrap="none" anchor="ctr"/>
            <a:lstStyle/>
            <a:p>
              <a:pPr algn="ctr">
                <a:defRPr/>
              </a:pPr>
              <a:endParaRPr lang="en-US">
                <a:cs typeface="+mn-cs"/>
              </a:endParaRPr>
            </a:p>
          </p:txBody>
        </p:sp>
      </p:grpSp>
      <p:grpSp>
        <p:nvGrpSpPr>
          <p:cNvPr id="456718" name="Group 91"/>
          <p:cNvGrpSpPr>
            <a:grpSpLocks/>
          </p:cNvGrpSpPr>
          <p:nvPr/>
        </p:nvGrpSpPr>
        <p:grpSpPr bwMode="auto">
          <a:xfrm>
            <a:off x="4648200" y="2967038"/>
            <a:ext cx="1152525" cy="1163637"/>
            <a:chOff x="1860" y="1871"/>
            <a:chExt cx="726" cy="733"/>
          </a:xfrm>
        </p:grpSpPr>
        <p:sp>
          <p:nvSpPr>
            <p:cNvPr id="149" name="Oval 92"/>
            <p:cNvSpPr>
              <a:spLocks noChangeArrowheads="1"/>
            </p:cNvSpPr>
            <p:nvPr/>
          </p:nvSpPr>
          <p:spPr bwMode="auto">
            <a:xfrm>
              <a:off x="1860" y="2241"/>
              <a:ext cx="726" cy="363"/>
            </a:xfrm>
            <a:prstGeom prst="ellipse">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lgn="ctr">
                <a:defRPr/>
              </a:pPr>
              <a:endParaRPr lang="en-US">
                <a:cs typeface="+mn-cs"/>
              </a:endParaRPr>
            </a:p>
          </p:txBody>
        </p:sp>
        <p:grpSp>
          <p:nvGrpSpPr>
            <p:cNvPr id="456922" name="Group 93"/>
            <p:cNvGrpSpPr>
              <a:grpSpLocks noChangeAspect="1"/>
            </p:cNvGrpSpPr>
            <p:nvPr/>
          </p:nvGrpSpPr>
          <p:grpSpPr bwMode="auto">
            <a:xfrm>
              <a:off x="2045" y="1871"/>
              <a:ext cx="447" cy="641"/>
              <a:chOff x="4493" y="1677"/>
              <a:chExt cx="574" cy="822"/>
            </a:xfrm>
          </p:grpSpPr>
          <p:sp>
            <p:nvSpPr>
              <p:cNvPr id="456923" name="AutoShape 94"/>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endParaRPr lang="en-US"/>
              </a:p>
            </p:txBody>
          </p:sp>
          <p:sp>
            <p:nvSpPr>
              <p:cNvPr id="456924" name="Freeform 95"/>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pPr algn="ctr"/>
                <a:endParaRPr lang="ru-RU"/>
              </a:p>
            </p:txBody>
          </p:sp>
          <p:sp>
            <p:nvSpPr>
              <p:cNvPr id="456925" name="Freeform 96"/>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pPr algn="ctr"/>
                <a:endParaRPr lang="ru-RU"/>
              </a:p>
            </p:txBody>
          </p:sp>
          <p:sp>
            <p:nvSpPr>
              <p:cNvPr id="456926" name="Freeform 97"/>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pPr algn="ctr"/>
                <a:endParaRPr lang="ru-RU"/>
              </a:p>
            </p:txBody>
          </p:sp>
          <p:sp>
            <p:nvSpPr>
              <p:cNvPr id="456927" name="Freeform 98"/>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pPr algn="ctr"/>
                <a:endParaRPr lang="ru-RU"/>
              </a:p>
            </p:txBody>
          </p:sp>
          <p:sp>
            <p:nvSpPr>
              <p:cNvPr id="456928" name="Line 99"/>
              <p:cNvSpPr>
                <a:spLocks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456929" name="Line 100"/>
              <p:cNvSpPr>
                <a:spLocks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456930" name="Line 101"/>
              <p:cNvSpPr>
                <a:spLocks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456931" name="Freeform 102"/>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pPr algn="ctr"/>
                <a:endParaRPr lang="ru-RU"/>
              </a:p>
            </p:txBody>
          </p:sp>
          <p:sp>
            <p:nvSpPr>
              <p:cNvPr id="456932" name="Freeform 103"/>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pPr algn="ctr"/>
                <a:endParaRPr lang="ru-RU"/>
              </a:p>
            </p:txBody>
          </p:sp>
          <p:sp>
            <p:nvSpPr>
              <p:cNvPr id="456933" name="Freeform 104"/>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pPr algn="ctr"/>
                <a:endParaRPr lang="ru-RU"/>
              </a:p>
            </p:txBody>
          </p:sp>
        </p:grpSp>
      </p:grpSp>
      <p:grpSp>
        <p:nvGrpSpPr>
          <p:cNvPr id="456719" name="Group 355"/>
          <p:cNvGrpSpPr>
            <a:grpSpLocks/>
          </p:cNvGrpSpPr>
          <p:nvPr/>
        </p:nvGrpSpPr>
        <p:grpSpPr bwMode="auto">
          <a:xfrm>
            <a:off x="5222875" y="3308350"/>
            <a:ext cx="866775" cy="828675"/>
            <a:chOff x="3108325" y="4787900"/>
            <a:chExt cx="866775" cy="828676"/>
          </a:xfrm>
        </p:grpSpPr>
        <p:sp>
          <p:nvSpPr>
            <p:cNvPr id="163" name="Oval 106"/>
            <p:cNvSpPr>
              <a:spLocks noChangeArrowheads="1"/>
            </p:cNvSpPr>
            <p:nvPr/>
          </p:nvSpPr>
          <p:spPr bwMode="auto">
            <a:xfrm>
              <a:off x="3108325" y="5183188"/>
              <a:ext cx="866775" cy="433388"/>
            </a:xfrm>
            <a:prstGeom prst="ellipse">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lgn="ctr">
                <a:defRPr/>
              </a:pPr>
              <a:endParaRPr lang="en-US">
                <a:cs typeface="+mn-cs"/>
              </a:endParaRPr>
            </a:p>
          </p:txBody>
        </p:sp>
        <p:sp>
          <p:nvSpPr>
            <p:cNvPr id="164" name="AutoShape 108"/>
            <p:cNvSpPr>
              <a:spLocks noChangeArrowheads="1"/>
            </p:cNvSpPr>
            <p:nvPr/>
          </p:nvSpPr>
          <p:spPr bwMode="auto">
            <a:xfrm>
              <a:off x="3290888" y="4794250"/>
              <a:ext cx="533400" cy="708026"/>
            </a:xfrm>
            <a:prstGeom prst="can">
              <a:avLst>
                <a:gd name="adj" fmla="val 41984"/>
              </a:avLst>
            </a:prstGeom>
            <a:gradFill rotWithShape="1">
              <a:gsLst>
                <a:gs pos="0">
                  <a:schemeClr val="accent2"/>
                </a:gs>
                <a:gs pos="100000">
                  <a:schemeClr val="accent2">
                    <a:gamma/>
                    <a:tint val="60000"/>
                    <a:invGamma/>
                  </a:schemeClr>
                </a:gs>
              </a:gsLst>
              <a:lin ang="5400000" scaled="1"/>
            </a:gradFill>
            <a:ln w="12700">
              <a:solidFill>
                <a:schemeClr val="accent2"/>
              </a:solidFill>
              <a:round/>
              <a:headEnd/>
              <a:tailEnd/>
            </a:ln>
            <a:effectLst/>
          </p:spPr>
          <p:txBody>
            <a:bodyPr wrap="none" anchor="ctr"/>
            <a:lstStyle/>
            <a:p>
              <a:pPr algn="ctr">
                <a:defRPr/>
              </a:pPr>
              <a:endParaRPr lang="en-US">
                <a:cs typeface="+mn-cs"/>
              </a:endParaRPr>
            </a:p>
          </p:txBody>
        </p:sp>
        <p:grpSp>
          <p:nvGrpSpPr>
            <p:cNvPr id="456847" name="Group 109"/>
            <p:cNvGrpSpPr>
              <a:grpSpLocks/>
            </p:cNvGrpSpPr>
            <p:nvPr/>
          </p:nvGrpSpPr>
          <p:grpSpPr bwMode="auto">
            <a:xfrm>
              <a:off x="3354210" y="4857567"/>
              <a:ext cx="393282" cy="567235"/>
              <a:chOff x="7373" y="4671"/>
              <a:chExt cx="395" cy="571"/>
            </a:xfrm>
          </p:grpSpPr>
          <p:sp>
            <p:nvSpPr>
              <p:cNvPr id="456849" name="Freeform 110"/>
              <p:cNvSpPr>
                <a:spLocks/>
              </p:cNvSpPr>
              <p:nvPr/>
            </p:nvSpPr>
            <p:spPr bwMode="auto">
              <a:xfrm>
                <a:off x="7660" y="5047"/>
                <a:ext cx="108" cy="123"/>
              </a:xfrm>
              <a:custGeom>
                <a:avLst/>
                <a:gdLst>
                  <a:gd name="T0" fmla="*/ 40 w 108"/>
                  <a:gd name="T1" fmla="*/ 0 h 123"/>
                  <a:gd name="T2" fmla="*/ 36 w 108"/>
                  <a:gd name="T3" fmla="*/ 2 h 123"/>
                  <a:gd name="T4" fmla="*/ 34 w 108"/>
                  <a:gd name="T5" fmla="*/ 2 h 123"/>
                  <a:gd name="T6" fmla="*/ 28 w 108"/>
                  <a:gd name="T7" fmla="*/ 4 h 123"/>
                  <a:gd name="T8" fmla="*/ 24 w 108"/>
                  <a:gd name="T9" fmla="*/ 6 h 123"/>
                  <a:gd name="T10" fmla="*/ 22 w 108"/>
                  <a:gd name="T11" fmla="*/ 6 h 123"/>
                  <a:gd name="T12" fmla="*/ 20 w 108"/>
                  <a:gd name="T13" fmla="*/ 8 h 123"/>
                  <a:gd name="T14" fmla="*/ 16 w 108"/>
                  <a:gd name="T15" fmla="*/ 10 h 123"/>
                  <a:gd name="T16" fmla="*/ 14 w 108"/>
                  <a:gd name="T17" fmla="*/ 10 h 123"/>
                  <a:gd name="T18" fmla="*/ 12 w 108"/>
                  <a:gd name="T19" fmla="*/ 12 h 123"/>
                  <a:gd name="T20" fmla="*/ 10 w 108"/>
                  <a:gd name="T21" fmla="*/ 14 h 123"/>
                  <a:gd name="T22" fmla="*/ 8 w 108"/>
                  <a:gd name="T23" fmla="*/ 14 h 123"/>
                  <a:gd name="T24" fmla="*/ 6 w 108"/>
                  <a:gd name="T25" fmla="*/ 18 h 123"/>
                  <a:gd name="T26" fmla="*/ 4 w 108"/>
                  <a:gd name="T27" fmla="*/ 22 h 123"/>
                  <a:gd name="T28" fmla="*/ 2 w 108"/>
                  <a:gd name="T29" fmla="*/ 22 h 123"/>
                  <a:gd name="T30" fmla="*/ 2 w 108"/>
                  <a:gd name="T31" fmla="*/ 26 h 123"/>
                  <a:gd name="T32" fmla="*/ 0 w 108"/>
                  <a:gd name="T33" fmla="*/ 30 h 123"/>
                  <a:gd name="T34" fmla="*/ 0 w 108"/>
                  <a:gd name="T35" fmla="*/ 32 h 123"/>
                  <a:gd name="T36" fmla="*/ 0 w 108"/>
                  <a:gd name="T37" fmla="*/ 89 h 123"/>
                  <a:gd name="T38" fmla="*/ 2 w 108"/>
                  <a:gd name="T39" fmla="*/ 99 h 123"/>
                  <a:gd name="T40" fmla="*/ 6 w 108"/>
                  <a:gd name="T41" fmla="*/ 105 h 123"/>
                  <a:gd name="T42" fmla="*/ 12 w 108"/>
                  <a:gd name="T43" fmla="*/ 109 h 123"/>
                  <a:gd name="T44" fmla="*/ 20 w 108"/>
                  <a:gd name="T45" fmla="*/ 115 h 123"/>
                  <a:gd name="T46" fmla="*/ 28 w 108"/>
                  <a:gd name="T47" fmla="*/ 117 h 123"/>
                  <a:gd name="T48" fmla="*/ 36 w 108"/>
                  <a:gd name="T49" fmla="*/ 121 h 123"/>
                  <a:gd name="T50" fmla="*/ 46 w 108"/>
                  <a:gd name="T51" fmla="*/ 121 h 123"/>
                  <a:gd name="T52" fmla="*/ 58 w 108"/>
                  <a:gd name="T53" fmla="*/ 123 h 123"/>
                  <a:gd name="T54" fmla="*/ 68 w 108"/>
                  <a:gd name="T55" fmla="*/ 121 h 123"/>
                  <a:gd name="T56" fmla="*/ 84 w 108"/>
                  <a:gd name="T57" fmla="*/ 117 h 123"/>
                  <a:gd name="T58" fmla="*/ 96 w 108"/>
                  <a:gd name="T59" fmla="*/ 109 h 123"/>
                  <a:gd name="T60" fmla="*/ 102 w 108"/>
                  <a:gd name="T61" fmla="*/ 105 h 123"/>
                  <a:gd name="T62" fmla="*/ 106 w 108"/>
                  <a:gd name="T63" fmla="*/ 101 h 123"/>
                  <a:gd name="T64" fmla="*/ 108 w 108"/>
                  <a:gd name="T65" fmla="*/ 95 h 123"/>
                  <a:gd name="T66" fmla="*/ 108 w 108"/>
                  <a:gd name="T67" fmla="*/ 89 h 123"/>
                  <a:gd name="T68" fmla="*/ 108 w 108"/>
                  <a:gd name="T69" fmla="*/ 32 h 123"/>
                  <a:gd name="T70" fmla="*/ 106 w 108"/>
                  <a:gd name="T71" fmla="*/ 24 h 123"/>
                  <a:gd name="T72" fmla="*/ 102 w 108"/>
                  <a:gd name="T73" fmla="*/ 18 h 123"/>
                  <a:gd name="T74" fmla="*/ 96 w 108"/>
                  <a:gd name="T75" fmla="*/ 12 h 123"/>
                  <a:gd name="T76" fmla="*/ 90 w 108"/>
                  <a:gd name="T77" fmla="*/ 8 h 123"/>
                  <a:gd name="T78" fmla="*/ 82 w 108"/>
                  <a:gd name="T79" fmla="*/ 4 h 123"/>
                  <a:gd name="T80" fmla="*/ 72 w 108"/>
                  <a:gd name="T81" fmla="*/ 2 h 123"/>
                  <a:gd name="T82" fmla="*/ 62 w 108"/>
                  <a:gd name="T83" fmla="*/ 0 h 123"/>
                  <a:gd name="T84" fmla="*/ 52 w 108"/>
                  <a:gd name="T85" fmla="*/ 0 h 123"/>
                  <a:gd name="T86" fmla="*/ 40 w 108"/>
                  <a:gd name="T87" fmla="*/ 0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8"/>
                  <a:gd name="T133" fmla="*/ 0 h 123"/>
                  <a:gd name="T134" fmla="*/ 108 w 108"/>
                  <a:gd name="T135" fmla="*/ 123 h 1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8" h="123">
                    <a:moveTo>
                      <a:pt x="40" y="0"/>
                    </a:moveTo>
                    <a:lnTo>
                      <a:pt x="36" y="2"/>
                    </a:lnTo>
                    <a:lnTo>
                      <a:pt x="34" y="2"/>
                    </a:lnTo>
                    <a:lnTo>
                      <a:pt x="28" y="4"/>
                    </a:lnTo>
                    <a:lnTo>
                      <a:pt x="24" y="6"/>
                    </a:lnTo>
                    <a:lnTo>
                      <a:pt x="22" y="6"/>
                    </a:lnTo>
                    <a:lnTo>
                      <a:pt x="20" y="8"/>
                    </a:lnTo>
                    <a:lnTo>
                      <a:pt x="16" y="10"/>
                    </a:lnTo>
                    <a:lnTo>
                      <a:pt x="14" y="10"/>
                    </a:lnTo>
                    <a:lnTo>
                      <a:pt x="12" y="12"/>
                    </a:lnTo>
                    <a:lnTo>
                      <a:pt x="10" y="14"/>
                    </a:lnTo>
                    <a:lnTo>
                      <a:pt x="8" y="14"/>
                    </a:lnTo>
                    <a:lnTo>
                      <a:pt x="6" y="18"/>
                    </a:lnTo>
                    <a:lnTo>
                      <a:pt x="4" y="22"/>
                    </a:lnTo>
                    <a:lnTo>
                      <a:pt x="2" y="22"/>
                    </a:lnTo>
                    <a:lnTo>
                      <a:pt x="2" y="26"/>
                    </a:lnTo>
                    <a:lnTo>
                      <a:pt x="0" y="30"/>
                    </a:lnTo>
                    <a:lnTo>
                      <a:pt x="0" y="32"/>
                    </a:lnTo>
                    <a:lnTo>
                      <a:pt x="0" y="89"/>
                    </a:lnTo>
                    <a:lnTo>
                      <a:pt x="2" y="99"/>
                    </a:lnTo>
                    <a:lnTo>
                      <a:pt x="6" y="105"/>
                    </a:lnTo>
                    <a:lnTo>
                      <a:pt x="12" y="109"/>
                    </a:lnTo>
                    <a:lnTo>
                      <a:pt x="20" y="115"/>
                    </a:lnTo>
                    <a:lnTo>
                      <a:pt x="28" y="117"/>
                    </a:lnTo>
                    <a:lnTo>
                      <a:pt x="36" y="121"/>
                    </a:lnTo>
                    <a:lnTo>
                      <a:pt x="46" y="121"/>
                    </a:lnTo>
                    <a:lnTo>
                      <a:pt x="58" y="123"/>
                    </a:lnTo>
                    <a:lnTo>
                      <a:pt x="68" y="121"/>
                    </a:lnTo>
                    <a:lnTo>
                      <a:pt x="84" y="117"/>
                    </a:lnTo>
                    <a:lnTo>
                      <a:pt x="96" y="109"/>
                    </a:lnTo>
                    <a:lnTo>
                      <a:pt x="102" y="105"/>
                    </a:lnTo>
                    <a:lnTo>
                      <a:pt x="106" y="101"/>
                    </a:lnTo>
                    <a:lnTo>
                      <a:pt x="108" y="95"/>
                    </a:lnTo>
                    <a:lnTo>
                      <a:pt x="108" y="89"/>
                    </a:lnTo>
                    <a:lnTo>
                      <a:pt x="108" y="32"/>
                    </a:lnTo>
                    <a:lnTo>
                      <a:pt x="106" y="24"/>
                    </a:lnTo>
                    <a:lnTo>
                      <a:pt x="102" y="18"/>
                    </a:lnTo>
                    <a:lnTo>
                      <a:pt x="96" y="12"/>
                    </a:lnTo>
                    <a:lnTo>
                      <a:pt x="90" y="8"/>
                    </a:lnTo>
                    <a:lnTo>
                      <a:pt x="82" y="4"/>
                    </a:lnTo>
                    <a:lnTo>
                      <a:pt x="72" y="2"/>
                    </a:lnTo>
                    <a:lnTo>
                      <a:pt x="62" y="0"/>
                    </a:lnTo>
                    <a:lnTo>
                      <a:pt x="52" y="0"/>
                    </a:lnTo>
                    <a:lnTo>
                      <a:pt x="40" y="0"/>
                    </a:lnTo>
                    <a:close/>
                  </a:path>
                </a:pathLst>
              </a:custGeom>
              <a:solidFill>
                <a:srgbClr val="000000"/>
              </a:solidFill>
              <a:ln w="9525">
                <a:noFill/>
                <a:round/>
                <a:headEnd/>
                <a:tailEnd/>
              </a:ln>
            </p:spPr>
            <p:txBody>
              <a:bodyPr/>
              <a:lstStyle/>
              <a:p>
                <a:pPr algn="ctr"/>
                <a:endParaRPr lang="ru-RU"/>
              </a:p>
            </p:txBody>
          </p:sp>
          <p:sp>
            <p:nvSpPr>
              <p:cNvPr id="456850" name="Freeform 111"/>
              <p:cNvSpPr>
                <a:spLocks/>
              </p:cNvSpPr>
              <p:nvPr/>
            </p:nvSpPr>
            <p:spPr bwMode="auto">
              <a:xfrm>
                <a:off x="7764" y="5071"/>
                <a:ext cx="2" cy="4"/>
              </a:xfrm>
              <a:custGeom>
                <a:avLst/>
                <a:gdLst>
                  <a:gd name="T0" fmla="*/ 0 w 2"/>
                  <a:gd name="T1" fmla="*/ 0 h 4"/>
                  <a:gd name="T2" fmla="*/ 2 w 2"/>
                  <a:gd name="T3" fmla="*/ 4 h 4"/>
                  <a:gd name="T4" fmla="*/ 0 w 2"/>
                  <a:gd name="T5" fmla="*/ 0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2" y="4"/>
                    </a:lnTo>
                    <a:lnTo>
                      <a:pt x="0" y="0"/>
                    </a:lnTo>
                    <a:close/>
                  </a:path>
                </a:pathLst>
              </a:custGeom>
              <a:solidFill>
                <a:srgbClr val="000000"/>
              </a:solidFill>
              <a:ln w="9525">
                <a:noFill/>
                <a:round/>
                <a:headEnd/>
                <a:tailEnd/>
              </a:ln>
            </p:spPr>
            <p:txBody>
              <a:bodyPr/>
              <a:lstStyle/>
              <a:p>
                <a:pPr algn="ctr"/>
                <a:endParaRPr lang="ru-RU"/>
              </a:p>
            </p:txBody>
          </p:sp>
          <p:sp>
            <p:nvSpPr>
              <p:cNvPr id="456851" name="Freeform 112"/>
              <p:cNvSpPr>
                <a:spLocks/>
              </p:cNvSpPr>
              <p:nvPr/>
            </p:nvSpPr>
            <p:spPr bwMode="auto">
              <a:xfrm>
                <a:off x="7666" y="5051"/>
                <a:ext cx="98" cy="56"/>
              </a:xfrm>
              <a:custGeom>
                <a:avLst/>
                <a:gdLst>
                  <a:gd name="T0" fmla="*/ 96 w 98"/>
                  <a:gd name="T1" fmla="*/ 22 h 56"/>
                  <a:gd name="T2" fmla="*/ 98 w 98"/>
                  <a:gd name="T3" fmla="*/ 24 h 56"/>
                  <a:gd name="T4" fmla="*/ 98 w 98"/>
                  <a:gd name="T5" fmla="*/ 26 h 56"/>
                  <a:gd name="T6" fmla="*/ 98 w 98"/>
                  <a:gd name="T7" fmla="*/ 30 h 56"/>
                  <a:gd name="T8" fmla="*/ 96 w 98"/>
                  <a:gd name="T9" fmla="*/ 36 h 56"/>
                  <a:gd name="T10" fmla="*/ 90 w 98"/>
                  <a:gd name="T11" fmla="*/ 42 h 56"/>
                  <a:gd name="T12" fmla="*/ 82 w 98"/>
                  <a:gd name="T13" fmla="*/ 48 h 56"/>
                  <a:gd name="T14" fmla="*/ 72 w 98"/>
                  <a:gd name="T15" fmla="*/ 52 h 56"/>
                  <a:gd name="T16" fmla="*/ 62 w 98"/>
                  <a:gd name="T17" fmla="*/ 56 h 56"/>
                  <a:gd name="T18" fmla="*/ 42 w 98"/>
                  <a:gd name="T19" fmla="*/ 56 h 56"/>
                  <a:gd name="T20" fmla="*/ 24 w 98"/>
                  <a:gd name="T21" fmla="*/ 52 h 56"/>
                  <a:gd name="T22" fmla="*/ 16 w 98"/>
                  <a:gd name="T23" fmla="*/ 50 h 56"/>
                  <a:gd name="T24" fmla="*/ 10 w 98"/>
                  <a:gd name="T25" fmla="*/ 46 h 56"/>
                  <a:gd name="T26" fmla="*/ 4 w 98"/>
                  <a:gd name="T27" fmla="*/ 40 h 56"/>
                  <a:gd name="T28" fmla="*/ 0 w 98"/>
                  <a:gd name="T29" fmla="*/ 36 h 56"/>
                  <a:gd name="T30" fmla="*/ 0 w 98"/>
                  <a:gd name="T31" fmla="*/ 28 h 56"/>
                  <a:gd name="T32" fmla="*/ 0 w 98"/>
                  <a:gd name="T33" fmla="*/ 24 h 56"/>
                  <a:gd name="T34" fmla="*/ 2 w 98"/>
                  <a:gd name="T35" fmla="*/ 20 h 56"/>
                  <a:gd name="T36" fmla="*/ 6 w 98"/>
                  <a:gd name="T37" fmla="*/ 14 h 56"/>
                  <a:gd name="T38" fmla="*/ 10 w 98"/>
                  <a:gd name="T39" fmla="*/ 10 h 56"/>
                  <a:gd name="T40" fmla="*/ 14 w 98"/>
                  <a:gd name="T41" fmla="*/ 8 h 56"/>
                  <a:gd name="T42" fmla="*/ 18 w 98"/>
                  <a:gd name="T43" fmla="*/ 6 h 56"/>
                  <a:gd name="T44" fmla="*/ 20 w 98"/>
                  <a:gd name="T45" fmla="*/ 6 h 56"/>
                  <a:gd name="T46" fmla="*/ 22 w 98"/>
                  <a:gd name="T47" fmla="*/ 4 h 56"/>
                  <a:gd name="T48" fmla="*/ 24 w 98"/>
                  <a:gd name="T49" fmla="*/ 4 h 56"/>
                  <a:gd name="T50" fmla="*/ 28 w 98"/>
                  <a:gd name="T51" fmla="*/ 2 h 56"/>
                  <a:gd name="T52" fmla="*/ 30 w 98"/>
                  <a:gd name="T53" fmla="*/ 2 h 56"/>
                  <a:gd name="T54" fmla="*/ 36 w 98"/>
                  <a:gd name="T55" fmla="*/ 2 h 56"/>
                  <a:gd name="T56" fmla="*/ 56 w 98"/>
                  <a:gd name="T57" fmla="*/ 0 h 56"/>
                  <a:gd name="T58" fmla="*/ 74 w 98"/>
                  <a:gd name="T59" fmla="*/ 4 h 56"/>
                  <a:gd name="T60" fmla="*/ 80 w 98"/>
                  <a:gd name="T61" fmla="*/ 8 h 56"/>
                  <a:gd name="T62" fmla="*/ 88 w 98"/>
                  <a:gd name="T63" fmla="*/ 12 h 56"/>
                  <a:gd name="T64" fmla="*/ 92 w 98"/>
                  <a:gd name="T65" fmla="*/ 16 h 56"/>
                  <a:gd name="T66" fmla="*/ 96 w 98"/>
                  <a:gd name="T67" fmla="*/ 22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56"/>
                  <a:gd name="T104" fmla="*/ 98 w 98"/>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56">
                    <a:moveTo>
                      <a:pt x="96" y="22"/>
                    </a:moveTo>
                    <a:lnTo>
                      <a:pt x="98" y="24"/>
                    </a:lnTo>
                    <a:lnTo>
                      <a:pt x="98" y="26"/>
                    </a:lnTo>
                    <a:lnTo>
                      <a:pt x="98" y="30"/>
                    </a:lnTo>
                    <a:lnTo>
                      <a:pt x="96" y="36"/>
                    </a:lnTo>
                    <a:lnTo>
                      <a:pt x="90" y="42"/>
                    </a:lnTo>
                    <a:lnTo>
                      <a:pt x="82" y="48"/>
                    </a:lnTo>
                    <a:lnTo>
                      <a:pt x="72" y="52"/>
                    </a:lnTo>
                    <a:lnTo>
                      <a:pt x="62" y="56"/>
                    </a:lnTo>
                    <a:lnTo>
                      <a:pt x="42" y="56"/>
                    </a:lnTo>
                    <a:lnTo>
                      <a:pt x="24" y="52"/>
                    </a:lnTo>
                    <a:lnTo>
                      <a:pt x="16" y="50"/>
                    </a:lnTo>
                    <a:lnTo>
                      <a:pt x="10" y="46"/>
                    </a:lnTo>
                    <a:lnTo>
                      <a:pt x="4" y="40"/>
                    </a:lnTo>
                    <a:lnTo>
                      <a:pt x="0" y="36"/>
                    </a:lnTo>
                    <a:lnTo>
                      <a:pt x="0" y="28"/>
                    </a:lnTo>
                    <a:lnTo>
                      <a:pt x="0" y="24"/>
                    </a:lnTo>
                    <a:lnTo>
                      <a:pt x="2" y="20"/>
                    </a:lnTo>
                    <a:lnTo>
                      <a:pt x="6" y="14"/>
                    </a:lnTo>
                    <a:lnTo>
                      <a:pt x="10" y="10"/>
                    </a:lnTo>
                    <a:lnTo>
                      <a:pt x="14" y="8"/>
                    </a:lnTo>
                    <a:lnTo>
                      <a:pt x="18" y="6"/>
                    </a:lnTo>
                    <a:lnTo>
                      <a:pt x="20" y="6"/>
                    </a:lnTo>
                    <a:lnTo>
                      <a:pt x="22" y="4"/>
                    </a:lnTo>
                    <a:lnTo>
                      <a:pt x="24" y="4"/>
                    </a:lnTo>
                    <a:lnTo>
                      <a:pt x="28" y="2"/>
                    </a:lnTo>
                    <a:lnTo>
                      <a:pt x="30" y="2"/>
                    </a:lnTo>
                    <a:lnTo>
                      <a:pt x="36" y="2"/>
                    </a:lnTo>
                    <a:lnTo>
                      <a:pt x="56" y="0"/>
                    </a:lnTo>
                    <a:lnTo>
                      <a:pt x="74" y="4"/>
                    </a:lnTo>
                    <a:lnTo>
                      <a:pt x="80" y="8"/>
                    </a:lnTo>
                    <a:lnTo>
                      <a:pt x="88" y="12"/>
                    </a:lnTo>
                    <a:lnTo>
                      <a:pt x="92" y="16"/>
                    </a:lnTo>
                    <a:lnTo>
                      <a:pt x="96" y="22"/>
                    </a:lnTo>
                    <a:close/>
                  </a:path>
                </a:pathLst>
              </a:custGeom>
              <a:solidFill>
                <a:srgbClr val="E3E3E2"/>
              </a:solidFill>
              <a:ln w="9525">
                <a:noFill/>
                <a:round/>
                <a:headEnd/>
                <a:tailEnd/>
              </a:ln>
            </p:spPr>
            <p:txBody>
              <a:bodyPr/>
              <a:lstStyle/>
              <a:p>
                <a:pPr algn="ctr"/>
                <a:endParaRPr lang="ru-RU"/>
              </a:p>
            </p:txBody>
          </p:sp>
          <p:sp>
            <p:nvSpPr>
              <p:cNvPr id="456852" name="Freeform 113"/>
              <p:cNvSpPr>
                <a:spLocks/>
              </p:cNvSpPr>
              <p:nvPr/>
            </p:nvSpPr>
            <p:spPr bwMode="auto">
              <a:xfrm>
                <a:off x="7746" y="5089"/>
                <a:ext cx="18" cy="69"/>
              </a:xfrm>
              <a:custGeom>
                <a:avLst/>
                <a:gdLst>
                  <a:gd name="T0" fmla="*/ 0 w 18"/>
                  <a:gd name="T1" fmla="*/ 14 h 69"/>
                  <a:gd name="T2" fmla="*/ 0 w 18"/>
                  <a:gd name="T3" fmla="*/ 69 h 69"/>
                  <a:gd name="T4" fmla="*/ 8 w 18"/>
                  <a:gd name="T5" fmla="*/ 65 h 69"/>
                  <a:gd name="T6" fmla="*/ 14 w 18"/>
                  <a:gd name="T7" fmla="*/ 59 h 69"/>
                  <a:gd name="T8" fmla="*/ 16 w 18"/>
                  <a:gd name="T9" fmla="*/ 53 h 69"/>
                  <a:gd name="T10" fmla="*/ 18 w 18"/>
                  <a:gd name="T11" fmla="*/ 47 h 69"/>
                  <a:gd name="T12" fmla="*/ 18 w 18"/>
                  <a:gd name="T13" fmla="*/ 0 h 69"/>
                  <a:gd name="T14" fmla="*/ 10 w 18"/>
                  <a:gd name="T15" fmla="*/ 8 h 69"/>
                  <a:gd name="T16" fmla="*/ 0 w 18"/>
                  <a:gd name="T17" fmla="*/ 14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9"/>
                  <a:gd name="T29" fmla="*/ 18 w 1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9">
                    <a:moveTo>
                      <a:pt x="0" y="14"/>
                    </a:moveTo>
                    <a:lnTo>
                      <a:pt x="0" y="69"/>
                    </a:lnTo>
                    <a:lnTo>
                      <a:pt x="8" y="65"/>
                    </a:lnTo>
                    <a:lnTo>
                      <a:pt x="14" y="59"/>
                    </a:lnTo>
                    <a:lnTo>
                      <a:pt x="16" y="53"/>
                    </a:lnTo>
                    <a:lnTo>
                      <a:pt x="18" y="47"/>
                    </a:lnTo>
                    <a:lnTo>
                      <a:pt x="18" y="0"/>
                    </a:lnTo>
                    <a:lnTo>
                      <a:pt x="10" y="8"/>
                    </a:lnTo>
                    <a:lnTo>
                      <a:pt x="0" y="14"/>
                    </a:lnTo>
                    <a:close/>
                  </a:path>
                </a:pathLst>
              </a:custGeom>
              <a:solidFill>
                <a:srgbClr val="E6E6E6"/>
              </a:solidFill>
              <a:ln w="9525">
                <a:noFill/>
                <a:round/>
                <a:headEnd/>
                <a:tailEnd/>
              </a:ln>
            </p:spPr>
            <p:txBody>
              <a:bodyPr/>
              <a:lstStyle/>
              <a:p>
                <a:pPr algn="ctr"/>
                <a:endParaRPr lang="ru-RU"/>
              </a:p>
            </p:txBody>
          </p:sp>
          <p:sp>
            <p:nvSpPr>
              <p:cNvPr id="456853" name="Freeform 114"/>
              <p:cNvSpPr>
                <a:spLocks/>
              </p:cNvSpPr>
              <p:nvPr/>
            </p:nvSpPr>
            <p:spPr bwMode="auto">
              <a:xfrm>
                <a:off x="7732" y="5103"/>
                <a:ext cx="14" cy="59"/>
              </a:xfrm>
              <a:custGeom>
                <a:avLst/>
                <a:gdLst>
                  <a:gd name="T0" fmla="*/ 0 w 14"/>
                  <a:gd name="T1" fmla="*/ 59 h 59"/>
                  <a:gd name="T2" fmla="*/ 14 w 14"/>
                  <a:gd name="T3" fmla="*/ 55 h 59"/>
                  <a:gd name="T4" fmla="*/ 14 w 14"/>
                  <a:gd name="T5" fmla="*/ 0 h 59"/>
                  <a:gd name="T6" fmla="*/ 0 w 14"/>
                  <a:gd name="T7" fmla="*/ 4 h 59"/>
                  <a:gd name="T8" fmla="*/ 0 w 14"/>
                  <a:gd name="T9" fmla="*/ 59 h 59"/>
                  <a:gd name="T10" fmla="*/ 0 60000 65536"/>
                  <a:gd name="T11" fmla="*/ 0 60000 65536"/>
                  <a:gd name="T12" fmla="*/ 0 60000 65536"/>
                  <a:gd name="T13" fmla="*/ 0 60000 65536"/>
                  <a:gd name="T14" fmla="*/ 0 60000 65536"/>
                  <a:gd name="T15" fmla="*/ 0 w 14"/>
                  <a:gd name="T16" fmla="*/ 0 h 59"/>
                  <a:gd name="T17" fmla="*/ 14 w 14"/>
                  <a:gd name="T18" fmla="*/ 59 h 59"/>
                </a:gdLst>
                <a:ahLst/>
                <a:cxnLst>
                  <a:cxn ang="T10">
                    <a:pos x="T0" y="T1"/>
                  </a:cxn>
                  <a:cxn ang="T11">
                    <a:pos x="T2" y="T3"/>
                  </a:cxn>
                  <a:cxn ang="T12">
                    <a:pos x="T4" y="T5"/>
                  </a:cxn>
                  <a:cxn ang="T13">
                    <a:pos x="T6" y="T7"/>
                  </a:cxn>
                  <a:cxn ang="T14">
                    <a:pos x="T8" y="T9"/>
                  </a:cxn>
                </a:cxnLst>
                <a:rect l="T15" t="T16" r="T17" b="T18"/>
                <a:pathLst>
                  <a:path w="14" h="59">
                    <a:moveTo>
                      <a:pt x="0" y="59"/>
                    </a:moveTo>
                    <a:lnTo>
                      <a:pt x="14" y="55"/>
                    </a:lnTo>
                    <a:lnTo>
                      <a:pt x="14" y="0"/>
                    </a:lnTo>
                    <a:lnTo>
                      <a:pt x="0" y="4"/>
                    </a:lnTo>
                    <a:lnTo>
                      <a:pt x="0" y="59"/>
                    </a:lnTo>
                    <a:close/>
                  </a:path>
                </a:pathLst>
              </a:custGeom>
              <a:solidFill>
                <a:srgbClr val="FFFFFF"/>
              </a:solidFill>
              <a:ln w="9525">
                <a:noFill/>
                <a:round/>
                <a:headEnd/>
                <a:tailEnd/>
              </a:ln>
            </p:spPr>
            <p:txBody>
              <a:bodyPr/>
              <a:lstStyle/>
              <a:p>
                <a:pPr algn="ctr"/>
                <a:endParaRPr lang="ru-RU"/>
              </a:p>
            </p:txBody>
          </p:sp>
          <p:sp>
            <p:nvSpPr>
              <p:cNvPr id="456854" name="Freeform 115"/>
              <p:cNvSpPr>
                <a:spLocks/>
              </p:cNvSpPr>
              <p:nvPr/>
            </p:nvSpPr>
            <p:spPr bwMode="auto">
              <a:xfrm>
                <a:off x="7718" y="5107"/>
                <a:ext cx="14" cy="57"/>
              </a:xfrm>
              <a:custGeom>
                <a:avLst/>
                <a:gdLst>
                  <a:gd name="T0" fmla="*/ 0 w 14"/>
                  <a:gd name="T1" fmla="*/ 57 h 57"/>
                  <a:gd name="T2" fmla="*/ 10 w 14"/>
                  <a:gd name="T3" fmla="*/ 57 h 57"/>
                  <a:gd name="T4" fmla="*/ 14 w 14"/>
                  <a:gd name="T5" fmla="*/ 55 h 57"/>
                  <a:gd name="T6" fmla="*/ 14 w 14"/>
                  <a:gd name="T7" fmla="*/ 0 h 57"/>
                  <a:gd name="T8" fmla="*/ 10 w 14"/>
                  <a:gd name="T9" fmla="*/ 2 h 57"/>
                  <a:gd name="T10" fmla="*/ 0 w 14"/>
                  <a:gd name="T11" fmla="*/ 2 h 57"/>
                  <a:gd name="T12" fmla="*/ 0 w 14"/>
                  <a:gd name="T13" fmla="*/ 57 h 57"/>
                  <a:gd name="T14" fmla="*/ 0 60000 65536"/>
                  <a:gd name="T15" fmla="*/ 0 60000 65536"/>
                  <a:gd name="T16" fmla="*/ 0 60000 65536"/>
                  <a:gd name="T17" fmla="*/ 0 60000 65536"/>
                  <a:gd name="T18" fmla="*/ 0 60000 65536"/>
                  <a:gd name="T19" fmla="*/ 0 60000 65536"/>
                  <a:gd name="T20" fmla="*/ 0 60000 65536"/>
                  <a:gd name="T21" fmla="*/ 0 w 14"/>
                  <a:gd name="T22" fmla="*/ 0 h 57"/>
                  <a:gd name="T23" fmla="*/ 14 w 14"/>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7">
                    <a:moveTo>
                      <a:pt x="0" y="57"/>
                    </a:moveTo>
                    <a:lnTo>
                      <a:pt x="10" y="57"/>
                    </a:lnTo>
                    <a:lnTo>
                      <a:pt x="14" y="55"/>
                    </a:lnTo>
                    <a:lnTo>
                      <a:pt x="14" y="0"/>
                    </a:lnTo>
                    <a:lnTo>
                      <a:pt x="10" y="2"/>
                    </a:lnTo>
                    <a:lnTo>
                      <a:pt x="0" y="2"/>
                    </a:lnTo>
                    <a:lnTo>
                      <a:pt x="0" y="57"/>
                    </a:lnTo>
                    <a:close/>
                  </a:path>
                </a:pathLst>
              </a:custGeom>
              <a:solidFill>
                <a:srgbClr val="E6E6E6"/>
              </a:solidFill>
              <a:ln w="9525">
                <a:noFill/>
                <a:round/>
                <a:headEnd/>
                <a:tailEnd/>
              </a:ln>
            </p:spPr>
            <p:txBody>
              <a:bodyPr/>
              <a:lstStyle/>
              <a:p>
                <a:pPr algn="ctr"/>
                <a:endParaRPr lang="ru-RU"/>
              </a:p>
            </p:txBody>
          </p:sp>
          <p:sp>
            <p:nvSpPr>
              <p:cNvPr id="456855" name="Rectangle 116"/>
              <p:cNvSpPr>
                <a:spLocks noChangeArrowheads="1"/>
              </p:cNvSpPr>
              <p:nvPr/>
            </p:nvSpPr>
            <p:spPr bwMode="auto">
              <a:xfrm>
                <a:off x="7710" y="5109"/>
                <a:ext cx="8" cy="55"/>
              </a:xfrm>
              <a:prstGeom prst="rect">
                <a:avLst/>
              </a:prstGeom>
              <a:solidFill>
                <a:srgbClr val="CCCCCC"/>
              </a:solidFill>
              <a:ln w="9525">
                <a:noFill/>
                <a:miter lim="800000"/>
                <a:headEnd/>
                <a:tailEnd/>
              </a:ln>
            </p:spPr>
            <p:txBody>
              <a:bodyPr/>
              <a:lstStyle/>
              <a:p>
                <a:pPr algn="ctr"/>
                <a:endParaRPr lang="ru-RU"/>
              </a:p>
            </p:txBody>
          </p:sp>
          <p:sp>
            <p:nvSpPr>
              <p:cNvPr id="456856" name="Freeform 117"/>
              <p:cNvSpPr>
                <a:spLocks/>
              </p:cNvSpPr>
              <p:nvPr/>
            </p:nvSpPr>
            <p:spPr bwMode="auto">
              <a:xfrm>
                <a:off x="7698" y="5107"/>
                <a:ext cx="12" cy="57"/>
              </a:xfrm>
              <a:custGeom>
                <a:avLst/>
                <a:gdLst>
                  <a:gd name="T0" fmla="*/ 0 w 12"/>
                  <a:gd name="T1" fmla="*/ 55 h 57"/>
                  <a:gd name="T2" fmla="*/ 12 w 12"/>
                  <a:gd name="T3" fmla="*/ 57 h 57"/>
                  <a:gd name="T4" fmla="*/ 12 w 12"/>
                  <a:gd name="T5" fmla="*/ 2 h 57"/>
                  <a:gd name="T6" fmla="*/ 0 w 12"/>
                  <a:gd name="T7" fmla="*/ 0 h 57"/>
                  <a:gd name="T8" fmla="*/ 0 w 12"/>
                  <a:gd name="T9" fmla="*/ 55 h 57"/>
                  <a:gd name="T10" fmla="*/ 0 60000 65536"/>
                  <a:gd name="T11" fmla="*/ 0 60000 65536"/>
                  <a:gd name="T12" fmla="*/ 0 60000 65536"/>
                  <a:gd name="T13" fmla="*/ 0 60000 65536"/>
                  <a:gd name="T14" fmla="*/ 0 60000 65536"/>
                  <a:gd name="T15" fmla="*/ 0 w 12"/>
                  <a:gd name="T16" fmla="*/ 0 h 57"/>
                  <a:gd name="T17" fmla="*/ 12 w 12"/>
                  <a:gd name="T18" fmla="*/ 57 h 57"/>
                </a:gdLst>
                <a:ahLst/>
                <a:cxnLst>
                  <a:cxn ang="T10">
                    <a:pos x="T0" y="T1"/>
                  </a:cxn>
                  <a:cxn ang="T11">
                    <a:pos x="T2" y="T3"/>
                  </a:cxn>
                  <a:cxn ang="T12">
                    <a:pos x="T4" y="T5"/>
                  </a:cxn>
                  <a:cxn ang="T13">
                    <a:pos x="T6" y="T7"/>
                  </a:cxn>
                  <a:cxn ang="T14">
                    <a:pos x="T8" y="T9"/>
                  </a:cxn>
                </a:cxnLst>
                <a:rect l="T15" t="T16" r="T17" b="T18"/>
                <a:pathLst>
                  <a:path w="12" h="57">
                    <a:moveTo>
                      <a:pt x="0" y="55"/>
                    </a:moveTo>
                    <a:lnTo>
                      <a:pt x="12" y="57"/>
                    </a:lnTo>
                    <a:lnTo>
                      <a:pt x="12" y="2"/>
                    </a:lnTo>
                    <a:lnTo>
                      <a:pt x="0" y="0"/>
                    </a:lnTo>
                    <a:lnTo>
                      <a:pt x="0" y="55"/>
                    </a:lnTo>
                    <a:close/>
                  </a:path>
                </a:pathLst>
              </a:custGeom>
              <a:solidFill>
                <a:srgbClr val="B3B3B3"/>
              </a:solidFill>
              <a:ln w="9525">
                <a:noFill/>
                <a:round/>
                <a:headEnd/>
                <a:tailEnd/>
              </a:ln>
            </p:spPr>
            <p:txBody>
              <a:bodyPr/>
              <a:lstStyle/>
              <a:p>
                <a:pPr algn="ctr"/>
                <a:endParaRPr lang="ru-RU"/>
              </a:p>
            </p:txBody>
          </p:sp>
          <p:sp>
            <p:nvSpPr>
              <p:cNvPr id="456857" name="Freeform 118"/>
              <p:cNvSpPr>
                <a:spLocks/>
              </p:cNvSpPr>
              <p:nvPr/>
            </p:nvSpPr>
            <p:spPr bwMode="auto">
              <a:xfrm>
                <a:off x="7682" y="5103"/>
                <a:ext cx="16" cy="59"/>
              </a:xfrm>
              <a:custGeom>
                <a:avLst/>
                <a:gdLst>
                  <a:gd name="T0" fmla="*/ 0 w 16"/>
                  <a:gd name="T1" fmla="*/ 55 h 59"/>
                  <a:gd name="T2" fmla="*/ 16 w 16"/>
                  <a:gd name="T3" fmla="*/ 59 h 59"/>
                  <a:gd name="T4" fmla="*/ 16 w 16"/>
                  <a:gd name="T5" fmla="*/ 4 h 59"/>
                  <a:gd name="T6" fmla="*/ 0 w 16"/>
                  <a:gd name="T7" fmla="*/ 0 h 59"/>
                  <a:gd name="T8" fmla="*/ 0 w 16"/>
                  <a:gd name="T9" fmla="*/ 55 h 59"/>
                  <a:gd name="T10" fmla="*/ 0 60000 65536"/>
                  <a:gd name="T11" fmla="*/ 0 60000 65536"/>
                  <a:gd name="T12" fmla="*/ 0 60000 65536"/>
                  <a:gd name="T13" fmla="*/ 0 60000 65536"/>
                  <a:gd name="T14" fmla="*/ 0 60000 65536"/>
                  <a:gd name="T15" fmla="*/ 0 w 16"/>
                  <a:gd name="T16" fmla="*/ 0 h 59"/>
                  <a:gd name="T17" fmla="*/ 16 w 16"/>
                  <a:gd name="T18" fmla="*/ 59 h 59"/>
                </a:gdLst>
                <a:ahLst/>
                <a:cxnLst>
                  <a:cxn ang="T10">
                    <a:pos x="T0" y="T1"/>
                  </a:cxn>
                  <a:cxn ang="T11">
                    <a:pos x="T2" y="T3"/>
                  </a:cxn>
                  <a:cxn ang="T12">
                    <a:pos x="T4" y="T5"/>
                  </a:cxn>
                  <a:cxn ang="T13">
                    <a:pos x="T6" y="T7"/>
                  </a:cxn>
                  <a:cxn ang="T14">
                    <a:pos x="T8" y="T9"/>
                  </a:cxn>
                </a:cxnLst>
                <a:rect l="T15" t="T16" r="T17" b="T18"/>
                <a:pathLst>
                  <a:path w="16" h="59">
                    <a:moveTo>
                      <a:pt x="0" y="55"/>
                    </a:moveTo>
                    <a:lnTo>
                      <a:pt x="16" y="59"/>
                    </a:lnTo>
                    <a:lnTo>
                      <a:pt x="16" y="4"/>
                    </a:lnTo>
                    <a:lnTo>
                      <a:pt x="0" y="0"/>
                    </a:lnTo>
                    <a:lnTo>
                      <a:pt x="0" y="55"/>
                    </a:lnTo>
                    <a:close/>
                  </a:path>
                </a:pathLst>
              </a:custGeom>
              <a:solidFill>
                <a:srgbClr val="999999"/>
              </a:solidFill>
              <a:ln w="9525">
                <a:noFill/>
                <a:round/>
                <a:headEnd/>
                <a:tailEnd/>
              </a:ln>
            </p:spPr>
            <p:txBody>
              <a:bodyPr/>
              <a:lstStyle/>
              <a:p>
                <a:pPr algn="ctr"/>
                <a:endParaRPr lang="ru-RU"/>
              </a:p>
            </p:txBody>
          </p:sp>
          <p:sp>
            <p:nvSpPr>
              <p:cNvPr id="456858" name="Freeform 119"/>
              <p:cNvSpPr>
                <a:spLocks/>
              </p:cNvSpPr>
              <p:nvPr/>
            </p:nvSpPr>
            <p:spPr bwMode="auto">
              <a:xfrm>
                <a:off x="7666" y="5089"/>
                <a:ext cx="16" cy="69"/>
              </a:xfrm>
              <a:custGeom>
                <a:avLst/>
                <a:gdLst>
                  <a:gd name="T0" fmla="*/ 16 w 16"/>
                  <a:gd name="T1" fmla="*/ 14 h 69"/>
                  <a:gd name="T2" fmla="*/ 6 w 16"/>
                  <a:gd name="T3" fmla="*/ 8 h 69"/>
                  <a:gd name="T4" fmla="*/ 0 w 16"/>
                  <a:gd name="T5" fmla="*/ 0 h 69"/>
                  <a:gd name="T6" fmla="*/ 0 w 16"/>
                  <a:gd name="T7" fmla="*/ 47 h 69"/>
                  <a:gd name="T8" fmla="*/ 0 w 16"/>
                  <a:gd name="T9" fmla="*/ 55 h 69"/>
                  <a:gd name="T10" fmla="*/ 6 w 16"/>
                  <a:gd name="T11" fmla="*/ 63 h 69"/>
                  <a:gd name="T12" fmla="*/ 16 w 16"/>
                  <a:gd name="T13" fmla="*/ 69 h 69"/>
                  <a:gd name="T14" fmla="*/ 16 w 16"/>
                  <a:gd name="T15" fmla="*/ 14 h 69"/>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69"/>
                  <a:gd name="T26" fmla="*/ 16 w 16"/>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69">
                    <a:moveTo>
                      <a:pt x="16" y="14"/>
                    </a:moveTo>
                    <a:lnTo>
                      <a:pt x="6" y="8"/>
                    </a:lnTo>
                    <a:lnTo>
                      <a:pt x="0" y="0"/>
                    </a:lnTo>
                    <a:lnTo>
                      <a:pt x="0" y="47"/>
                    </a:lnTo>
                    <a:lnTo>
                      <a:pt x="0" y="55"/>
                    </a:lnTo>
                    <a:lnTo>
                      <a:pt x="6" y="63"/>
                    </a:lnTo>
                    <a:lnTo>
                      <a:pt x="16" y="69"/>
                    </a:lnTo>
                    <a:lnTo>
                      <a:pt x="16" y="14"/>
                    </a:lnTo>
                    <a:close/>
                  </a:path>
                </a:pathLst>
              </a:custGeom>
              <a:solidFill>
                <a:srgbClr val="7F7F7F"/>
              </a:solidFill>
              <a:ln w="9525">
                <a:noFill/>
                <a:round/>
                <a:headEnd/>
                <a:tailEnd/>
              </a:ln>
            </p:spPr>
            <p:txBody>
              <a:bodyPr/>
              <a:lstStyle/>
              <a:p>
                <a:pPr algn="ctr"/>
                <a:endParaRPr lang="ru-RU"/>
              </a:p>
            </p:txBody>
          </p:sp>
          <p:sp>
            <p:nvSpPr>
              <p:cNvPr id="456859" name="Line 120"/>
              <p:cNvSpPr>
                <a:spLocks noChangeShapeType="1"/>
              </p:cNvSpPr>
              <p:nvPr/>
            </p:nvSpPr>
            <p:spPr bwMode="auto">
              <a:xfrm>
                <a:off x="7714" y="5079"/>
                <a:ext cx="0" cy="0"/>
              </a:xfrm>
              <a:prstGeom prst="line">
                <a:avLst/>
              </a:prstGeom>
              <a:noFill/>
              <a:ln w="3175">
                <a:solidFill>
                  <a:srgbClr val="000000"/>
                </a:solidFill>
                <a:round/>
                <a:headEnd/>
                <a:tailEnd/>
              </a:ln>
            </p:spPr>
            <p:txBody>
              <a:bodyPr/>
              <a:lstStyle/>
              <a:p>
                <a:endParaRPr lang="en-US"/>
              </a:p>
            </p:txBody>
          </p:sp>
          <p:sp>
            <p:nvSpPr>
              <p:cNvPr id="456860" name="Freeform 121"/>
              <p:cNvSpPr>
                <a:spLocks/>
              </p:cNvSpPr>
              <p:nvPr/>
            </p:nvSpPr>
            <p:spPr bwMode="auto">
              <a:xfrm>
                <a:off x="7710" y="4995"/>
                <a:ext cx="10" cy="90"/>
              </a:xfrm>
              <a:custGeom>
                <a:avLst/>
                <a:gdLst>
                  <a:gd name="T0" fmla="*/ 0 w 10"/>
                  <a:gd name="T1" fmla="*/ 4 h 90"/>
                  <a:gd name="T2" fmla="*/ 0 w 10"/>
                  <a:gd name="T3" fmla="*/ 84 h 90"/>
                  <a:gd name="T4" fmla="*/ 0 w 10"/>
                  <a:gd name="T5" fmla="*/ 88 h 90"/>
                  <a:gd name="T6" fmla="*/ 4 w 10"/>
                  <a:gd name="T7" fmla="*/ 90 h 90"/>
                  <a:gd name="T8" fmla="*/ 8 w 10"/>
                  <a:gd name="T9" fmla="*/ 88 h 90"/>
                  <a:gd name="T10" fmla="*/ 10 w 10"/>
                  <a:gd name="T11" fmla="*/ 84 h 90"/>
                  <a:gd name="T12" fmla="*/ 10 w 10"/>
                  <a:gd name="T13" fmla="*/ 4 h 90"/>
                  <a:gd name="T14" fmla="*/ 8 w 10"/>
                  <a:gd name="T15" fmla="*/ 0 h 90"/>
                  <a:gd name="T16" fmla="*/ 4 w 10"/>
                  <a:gd name="T17" fmla="*/ 0 h 90"/>
                  <a:gd name="T18" fmla="*/ 0 w 10"/>
                  <a:gd name="T19" fmla="*/ 0 h 90"/>
                  <a:gd name="T20" fmla="*/ 0 w 10"/>
                  <a:gd name="T21" fmla="*/ 4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90"/>
                  <a:gd name="T35" fmla="*/ 10 w 10"/>
                  <a:gd name="T36" fmla="*/ 90 h 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90">
                    <a:moveTo>
                      <a:pt x="0" y="4"/>
                    </a:moveTo>
                    <a:lnTo>
                      <a:pt x="0" y="84"/>
                    </a:lnTo>
                    <a:lnTo>
                      <a:pt x="0" y="88"/>
                    </a:lnTo>
                    <a:lnTo>
                      <a:pt x="4" y="90"/>
                    </a:lnTo>
                    <a:lnTo>
                      <a:pt x="8" y="88"/>
                    </a:lnTo>
                    <a:lnTo>
                      <a:pt x="10" y="84"/>
                    </a:lnTo>
                    <a:lnTo>
                      <a:pt x="10" y="4"/>
                    </a:lnTo>
                    <a:lnTo>
                      <a:pt x="8" y="0"/>
                    </a:lnTo>
                    <a:lnTo>
                      <a:pt x="4" y="0"/>
                    </a:lnTo>
                    <a:lnTo>
                      <a:pt x="0" y="0"/>
                    </a:lnTo>
                    <a:lnTo>
                      <a:pt x="0" y="4"/>
                    </a:lnTo>
                    <a:close/>
                  </a:path>
                </a:pathLst>
              </a:custGeom>
              <a:solidFill>
                <a:srgbClr val="333333"/>
              </a:solidFill>
              <a:ln w="9525">
                <a:noFill/>
                <a:round/>
                <a:headEnd/>
                <a:tailEnd/>
              </a:ln>
            </p:spPr>
            <p:txBody>
              <a:bodyPr/>
              <a:lstStyle/>
              <a:p>
                <a:pPr algn="ctr"/>
                <a:endParaRPr lang="ru-RU"/>
              </a:p>
            </p:txBody>
          </p:sp>
          <p:sp>
            <p:nvSpPr>
              <p:cNvPr id="456861" name="Freeform 122"/>
              <p:cNvSpPr>
                <a:spLocks/>
              </p:cNvSpPr>
              <p:nvPr/>
            </p:nvSpPr>
            <p:spPr bwMode="auto">
              <a:xfrm>
                <a:off x="7660" y="4891"/>
                <a:ext cx="108" cy="124"/>
              </a:xfrm>
              <a:custGeom>
                <a:avLst/>
                <a:gdLst>
                  <a:gd name="T0" fmla="*/ 40 w 108"/>
                  <a:gd name="T1" fmla="*/ 0 h 124"/>
                  <a:gd name="T2" fmla="*/ 36 w 108"/>
                  <a:gd name="T3" fmla="*/ 2 h 124"/>
                  <a:gd name="T4" fmla="*/ 34 w 108"/>
                  <a:gd name="T5" fmla="*/ 2 h 124"/>
                  <a:gd name="T6" fmla="*/ 28 w 108"/>
                  <a:gd name="T7" fmla="*/ 4 h 124"/>
                  <a:gd name="T8" fmla="*/ 24 w 108"/>
                  <a:gd name="T9" fmla="*/ 6 h 124"/>
                  <a:gd name="T10" fmla="*/ 22 w 108"/>
                  <a:gd name="T11" fmla="*/ 6 h 124"/>
                  <a:gd name="T12" fmla="*/ 20 w 108"/>
                  <a:gd name="T13" fmla="*/ 8 h 124"/>
                  <a:gd name="T14" fmla="*/ 16 w 108"/>
                  <a:gd name="T15" fmla="*/ 10 h 124"/>
                  <a:gd name="T16" fmla="*/ 14 w 108"/>
                  <a:gd name="T17" fmla="*/ 10 h 124"/>
                  <a:gd name="T18" fmla="*/ 12 w 108"/>
                  <a:gd name="T19" fmla="*/ 12 h 124"/>
                  <a:gd name="T20" fmla="*/ 10 w 108"/>
                  <a:gd name="T21" fmla="*/ 14 h 124"/>
                  <a:gd name="T22" fmla="*/ 8 w 108"/>
                  <a:gd name="T23" fmla="*/ 16 h 124"/>
                  <a:gd name="T24" fmla="*/ 6 w 108"/>
                  <a:gd name="T25" fmla="*/ 18 h 124"/>
                  <a:gd name="T26" fmla="*/ 4 w 108"/>
                  <a:gd name="T27" fmla="*/ 22 h 124"/>
                  <a:gd name="T28" fmla="*/ 2 w 108"/>
                  <a:gd name="T29" fmla="*/ 22 h 124"/>
                  <a:gd name="T30" fmla="*/ 2 w 108"/>
                  <a:gd name="T31" fmla="*/ 26 h 124"/>
                  <a:gd name="T32" fmla="*/ 0 w 108"/>
                  <a:gd name="T33" fmla="*/ 32 h 124"/>
                  <a:gd name="T34" fmla="*/ 0 w 108"/>
                  <a:gd name="T35" fmla="*/ 90 h 124"/>
                  <a:gd name="T36" fmla="*/ 2 w 108"/>
                  <a:gd name="T37" fmla="*/ 100 h 124"/>
                  <a:gd name="T38" fmla="*/ 6 w 108"/>
                  <a:gd name="T39" fmla="*/ 106 h 124"/>
                  <a:gd name="T40" fmla="*/ 12 w 108"/>
                  <a:gd name="T41" fmla="*/ 110 h 124"/>
                  <a:gd name="T42" fmla="*/ 20 w 108"/>
                  <a:gd name="T43" fmla="*/ 116 h 124"/>
                  <a:gd name="T44" fmla="*/ 28 w 108"/>
                  <a:gd name="T45" fmla="*/ 118 h 124"/>
                  <a:gd name="T46" fmla="*/ 36 w 108"/>
                  <a:gd name="T47" fmla="*/ 122 h 124"/>
                  <a:gd name="T48" fmla="*/ 46 w 108"/>
                  <a:gd name="T49" fmla="*/ 122 h 124"/>
                  <a:gd name="T50" fmla="*/ 58 w 108"/>
                  <a:gd name="T51" fmla="*/ 124 h 124"/>
                  <a:gd name="T52" fmla="*/ 68 w 108"/>
                  <a:gd name="T53" fmla="*/ 122 h 124"/>
                  <a:gd name="T54" fmla="*/ 84 w 108"/>
                  <a:gd name="T55" fmla="*/ 118 h 124"/>
                  <a:gd name="T56" fmla="*/ 96 w 108"/>
                  <a:gd name="T57" fmla="*/ 110 h 124"/>
                  <a:gd name="T58" fmla="*/ 102 w 108"/>
                  <a:gd name="T59" fmla="*/ 106 h 124"/>
                  <a:gd name="T60" fmla="*/ 106 w 108"/>
                  <a:gd name="T61" fmla="*/ 102 h 124"/>
                  <a:gd name="T62" fmla="*/ 108 w 108"/>
                  <a:gd name="T63" fmla="*/ 96 h 124"/>
                  <a:gd name="T64" fmla="*/ 108 w 108"/>
                  <a:gd name="T65" fmla="*/ 90 h 124"/>
                  <a:gd name="T66" fmla="*/ 108 w 108"/>
                  <a:gd name="T67" fmla="*/ 32 h 124"/>
                  <a:gd name="T68" fmla="*/ 106 w 108"/>
                  <a:gd name="T69" fmla="*/ 24 h 124"/>
                  <a:gd name="T70" fmla="*/ 102 w 108"/>
                  <a:gd name="T71" fmla="*/ 18 h 124"/>
                  <a:gd name="T72" fmla="*/ 96 w 108"/>
                  <a:gd name="T73" fmla="*/ 12 h 124"/>
                  <a:gd name="T74" fmla="*/ 90 w 108"/>
                  <a:gd name="T75" fmla="*/ 8 h 124"/>
                  <a:gd name="T76" fmla="*/ 82 w 108"/>
                  <a:gd name="T77" fmla="*/ 4 h 124"/>
                  <a:gd name="T78" fmla="*/ 72 w 108"/>
                  <a:gd name="T79" fmla="*/ 2 h 124"/>
                  <a:gd name="T80" fmla="*/ 62 w 108"/>
                  <a:gd name="T81" fmla="*/ 0 h 124"/>
                  <a:gd name="T82" fmla="*/ 52 w 108"/>
                  <a:gd name="T83" fmla="*/ 0 h 124"/>
                  <a:gd name="T84" fmla="*/ 40 w 108"/>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
                  <a:gd name="T130" fmla="*/ 0 h 124"/>
                  <a:gd name="T131" fmla="*/ 108 w 108"/>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 h="124">
                    <a:moveTo>
                      <a:pt x="40" y="0"/>
                    </a:moveTo>
                    <a:lnTo>
                      <a:pt x="36" y="2"/>
                    </a:lnTo>
                    <a:lnTo>
                      <a:pt x="34" y="2"/>
                    </a:lnTo>
                    <a:lnTo>
                      <a:pt x="28" y="4"/>
                    </a:lnTo>
                    <a:lnTo>
                      <a:pt x="24" y="6"/>
                    </a:lnTo>
                    <a:lnTo>
                      <a:pt x="22" y="6"/>
                    </a:lnTo>
                    <a:lnTo>
                      <a:pt x="20" y="8"/>
                    </a:lnTo>
                    <a:lnTo>
                      <a:pt x="16" y="10"/>
                    </a:lnTo>
                    <a:lnTo>
                      <a:pt x="14" y="10"/>
                    </a:lnTo>
                    <a:lnTo>
                      <a:pt x="12" y="12"/>
                    </a:lnTo>
                    <a:lnTo>
                      <a:pt x="10" y="14"/>
                    </a:lnTo>
                    <a:lnTo>
                      <a:pt x="8" y="16"/>
                    </a:lnTo>
                    <a:lnTo>
                      <a:pt x="6" y="18"/>
                    </a:lnTo>
                    <a:lnTo>
                      <a:pt x="4" y="22"/>
                    </a:lnTo>
                    <a:lnTo>
                      <a:pt x="2" y="22"/>
                    </a:lnTo>
                    <a:lnTo>
                      <a:pt x="2" y="26"/>
                    </a:lnTo>
                    <a:lnTo>
                      <a:pt x="0" y="32"/>
                    </a:lnTo>
                    <a:lnTo>
                      <a:pt x="0" y="90"/>
                    </a:lnTo>
                    <a:lnTo>
                      <a:pt x="2" y="100"/>
                    </a:lnTo>
                    <a:lnTo>
                      <a:pt x="6" y="106"/>
                    </a:lnTo>
                    <a:lnTo>
                      <a:pt x="12" y="110"/>
                    </a:lnTo>
                    <a:lnTo>
                      <a:pt x="20" y="116"/>
                    </a:lnTo>
                    <a:lnTo>
                      <a:pt x="28" y="118"/>
                    </a:lnTo>
                    <a:lnTo>
                      <a:pt x="36" y="122"/>
                    </a:lnTo>
                    <a:lnTo>
                      <a:pt x="46" y="122"/>
                    </a:lnTo>
                    <a:lnTo>
                      <a:pt x="58" y="124"/>
                    </a:lnTo>
                    <a:lnTo>
                      <a:pt x="68" y="122"/>
                    </a:lnTo>
                    <a:lnTo>
                      <a:pt x="84" y="118"/>
                    </a:lnTo>
                    <a:lnTo>
                      <a:pt x="96" y="110"/>
                    </a:lnTo>
                    <a:lnTo>
                      <a:pt x="102" y="106"/>
                    </a:lnTo>
                    <a:lnTo>
                      <a:pt x="106" y="102"/>
                    </a:lnTo>
                    <a:lnTo>
                      <a:pt x="108" y="96"/>
                    </a:lnTo>
                    <a:lnTo>
                      <a:pt x="108" y="90"/>
                    </a:lnTo>
                    <a:lnTo>
                      <a:pt x="108" y="32"/>
                    </a:lnTo>
                    <a:lnTo>
                      <a:pt x="106" y="24"/>
                    </a:lnTo>
                    <a:lnTo>
                      <a:pt x="102" y="18"/>
                    </a:lnTo>
                    <a:lnTo>
                      <a:pt x="96" y="12"/>
                    </a:lnTo>
                    <a:lnTo>
                      <a:pt x="90" y="8"/>
                    </a:lnTo>
                    <a:lnTo>
                      <a:pt x="82" y="4"/>
                    </a:lnTo>
                    <a:lnTo>
                      <a:pt x="72" y="2"/>
                    </a:lnTo>
                    <a:lnTo>
                      <a:pt x="62" y="0"/>
                    </a:lnTo>
                    <a:lnTo>
                      <a:pt x="52" y="0"/>
                    </a:lnTo>
                    <a:lnTo>
                      <a:pt x="40" y="0"/>
                    </a:lnTo>
                    <a:close/>
                  </a:path>
                </a:pathLst>
              </a:custGeom>
              <a:solidFill>
                <a:srgbClr val="000000"/>
              </a:solidFill>
              <a:ln w="9525">
                <a:noFill/>
                <a:round/>
                <a:headEnd/>
                <a:tailEnd/>
              </a:ln>
            </p:spPr>
            <p:txBody>
              <a:bodyPr/>
              <a:lstStyle/>
              <a:p>
                <a:pPr algn="ctr"/>
                <a:endParaRPr lang="ru-RU"/>
              </a:p>
            </p:txBody>
          </p:sp>
          <p:sp>
            <p:nvSpPr>
              <p:cNvPr id="456862" name="Freeform 123"/>
              <p:cNvSpPr>
                <a:spLocks/>
              </p:cNvSpPr>
              <p:nvPr/>
            </p:nvSpPr>
            <p:spPr bwMode="auto">
              <a:xfrm>
                <a:off x="7764" y="4915"/>
                <a:ext cx="2" cy="4"/>
              </a:xfrm>
              <a:custGeom>
                <a:avLst/>
                <a:gdLst>
                  <a:gd name="T0" fmla="*/ 0 w 2"/>
                  <a:gd name="T1" fmla="*/ 0 h 4"/>
                  <a:gd name="T2" fmla="*/ 2 w 2"/>
                  <a:gd name="T3" fmla="*/ 4 h 4"/>
                  <a:gd name="T4" fmla="*/ 0 w 2"/>
                  <a:gd name="T5" fmla="*/ 0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2" y="4"/>
                    </a:lnTo>
                    <a:lnTo>
                      <a:pt x="0" y="0"/>
                    </a:lnTo>
                    <a:close/>
                  </a:path>
                </a:pathLst>
              </a:custGeom>
              <a:solidFill>
                <a:srgbClr val="000000"/>
              </a:solidFill>
              <a:ln w="9525">
                <a:noFill/>
                <a:round/>
                <a:headEnd/>
                <a:tailEnd/>
              </a:ln>
            </p:spPr>
            <p:txBody>
              <a:bodyPr/>
              <a:lstStyle/>
              <a:p>
                <a:pPr algn="ctr"/>
                <a:endParaRPr lang="ru-RU"/>
              </a:p>
            </p:txBody>
          </p:sp>
          <p:sp>
            <p:nvSpPr>
              <p:cNvPr id="456863" name="Freeform 124"/>
              <p:cNvSpPr>
                <a:spLocks/>
              </p:cNvSpPr>
              <p:nvPr/>
            </p:nvSpPr>
            <p:spPr bwMode="auto">
              <a:xfrm>
                <a:off x="7666" y="4895"/>
                <a:ext cx="98" cy="56"/>
              </a:xfrm>
              <a:custGeom>
                <a:avLst/>
                <a:gdLst>
                  <a:gd name="T0" fmla="*/ 96 w 98"/>
                  <a:gd name="T1" fmla="*/ 22 h 56"/>
                  <a:gd name="T2" fmla="*/ 98 w 98"/>
                  <a:gd name="T3" fmla="*/ 24 h 56"/>
                  <a:gd name="T4" fmla="*/ 98 w 98"/>
                  <a:gd name="T5" fmla="*/ 26 h 56"/>
                  <a:gd name="T6" fmla="*/ 98 w 98"/>
                  <a:gd name="T7" fmla="*/ 32 h 56"/>
                  <a:gd name="T8" fmla="*/ 96 w 98"/>
                  <a:gd name="T9" fmla="*/ 36 h 56"/>
                  <a:gd name="T10" fmla="*/ 90 w 98"/>
                  <a:gd name="T11" fmla="*/ 42 h 56"/>
                  <a:gd name="T12" fmla="*/ 82 w 98"/>
                  <a:gd name="T13" fmla="*/ 48 h 56"/>
                  <a:gd name="T14" fmla="*/ 72 w 98"/>
                  <a:gd name="T15" fmla="*/ 52 h 56"/>
                  <a:gd name="T16" fmla="*/ 62 w 98"/>
                  <a:gd name="T17" fmla="*/ 56 h 56"/>
                  <a:gd name="T18" fmla="*/ 42 w 98"/>
                  <a:gd name="T19" fmla="*/ 56 h 56"/>
                  <a:gd name="T20" fmla="*/ 24 w 98"/>
                  <a:gd name="T21" fmla="*/ 52 h 56"/>
                  <a:gd name="T22" fmla="*/ 16 w 98"/>
                  <a:gd name="T23" fmla="*/ 50 h 56"/>
                  <a:gd name="T24" fmla="*/ 10 w 98"/>
                  <a:gd name="T25" fmla="*/ 46 h 56"/>
                  <a:gd name="T26" fmla="*/ 4 w 98"/>
                  <a:gd name="T27" fmla="*/ 40 h 56"/>
                  <a:gd name="T28" fmla="*/ 0 w 98"/>
                  <a:gd name="T29" fmla="*/ 36 h 56"/>
                  <a:gd name="T30" fmla="*/ 0 w 98"/>
                  <a:gd name="T31" fmla="*/ 28 h 56"/>
                  <a:gd name="T32" fmla="*/ 0 w 98"/>
                  <a:gd name="T33" fmla="*/ 24 h 56"/>
                  <a:gd name="T34" fmla="*/ 2 w 98"/>
                  <a:gd name="T35" fmla="*/ 20 h 56"/>
                  <a:gd name="T36" fmla="*/ 6 w 98"/>
                  <a:gd name="T37" fmla="*/ 14 h 56"/>
                  <a:gd name="T38" fmla="*/ 10 w 98"/>
                  <a:gd name="T39" fmla="*/ 10 h 56"/>
                  <a:gd name="T40" fmla="*/ 14 w 98"/>
                  <a:gd name="T41" fmla="*/ 8 h 56"/>
                  <a:gd name="T42" fmla="*/ 18 w 98"/>
                  <a:gd name="T43" fmla="*/ 6 h 56"/>
                  <a:gd name="T44" fmla="*/ 20 w 98"/>
                  <a:gd name="T45" fmla="*/ 6 h 56"/>
                  <a:gd name="T46" fmla="*/ 22 w 98"/>
                  <a:gd name="T47" fmla="*/ 4 h 56"/>
                  <a:gd name="T48" fmla="*/ 24 w 98"/>
                  <a:gd name="T49" fmla="*/ 4 h 56"/>
                  <a:gd name="T50" fmla="*/ 28 w 98"/>
                  <a:gd name="T51" fmla="*/ 2 h 56"/>
                  <a:gd name="T52" fmla="*/ 30 w 98"/>
                  <a:gd name="T53" fmla="*/ 2 h 56"/>
                  <a:gd name="T54" fmla="*/ 36 w 98"/>
                  <a:gd name="T55" fmla="*/ 2 h 56"/>
                  <a:gd name="T56" fmla="*/ 56 w 98"/>
                  <a:gd name="T57" fmla="*/ 0 h 56"/>
                  <a:gd name="T58" fmla="*/ 74 w 98"/>
                  <a:gd name="T59" fmla="*/ 4 h 56"/>
                  <a:gd name="T60" fmla="*/ 80 w 98"/>
                  <a:gd name="T61" fmla="*/ 8 h 56"/>
                  <a:gd name="T62" fmla="*/ 88 w 98"/>
                  <a:gd name="T63" fmla="*/ 12 h 56"/>
                  <a:gd name="T64" fmla="*/ 92 w 98"/>
                  <a:gd name="T65" fmla="*/ 16 h 56"/>
                  <a:gd name="T66" fmla="*/ 96 w 98"/>
                  <a:gd name="T67" fmla="*/ 22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56"/>
                  <a:gd name="T104" fmla="*/ 98 w 98"/>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56">
                    <a:moveTo>
                      <a:pt x="96" y="22"/>
                    </a:moveTo>
                    <a:lnTo>
                      <a:pt x="98" y="24"/>
                    </a:lnTo>
                    <a:lnTo>
                      <a:pt x="98" y="26"/>
                    </a:lnTo>
                    <a:lnTo>
                      <a:pt x="98" y="32"/>
                    </a:lnTo>
                    <a:lnTo>
                      <a:pt x="96" y="36"/>
                    </a:lnTo>
                    <a:lnTo>
                      <a:pt x="90" y="42"/>
                    </a:lnTo>
                    <a:lnTo>
                      <a:pt x="82" y="48"/>
                    </a:lnTo>
                    <a:lnTo>
                      <a:pt x="72" y="52"/>
                    </a:lnTo>
                    <a:lnTo>
                      <a:pt x="62" y="56"/>
                    </a:lnTo>
                    <a:lnTo>
                      <a:pt x="42" y="56"/>
                    </a:lnTo>
                    <a:lnTo>
                      <a:pt x="24" y="52"/>
                    </a:lnTo>
                    <a:lnTo>
                      <a:pt x="16" y="50"/>
                    </a:lnTo>
                    <a:lnTo>
                      <a:pt x="10" y="46"/>
                    </a:lnTo>
                    <a:lnTo>
                      <a:pt x="4" y="40"/>
                    </a:lnTo>
                    <a:lnTo>
                      <a:pt x="0" y="36"/>
                    </a:lnTo>
                    <a:lnTo>
                      <a:pt x="0" y="28"/>
                    </a:lnTo>
                    <a:lnTo>
                      <a:pt x="0" y="24"/>
                    </a:lnTo>
                    <a:lnTo>
                      <a:pt x="2" y="20"/>
                    </a:lnTo>
                    <a:lnTo>
                      <a:pt x="6" y="14"/>
                    </a:lnTo>
                    <a:lnTo>
                      <a:pt x="10" y="10"/>
                    </a:lnTo>
                    <a:lnTo>
                      <a:pt x="14" y="8"/>
                    </a:lnTo>
                    <a:lnTo>
                      <a:pt x="18" y="6"/>
                    </a:lnTo>
                    <a:lnTo>
                      <a:pt x="20" y="6"/>
                    </a:lnTo>
                    <a:lnTo>
                      <a:pt x="22" y="4"/>
                    </a:lnTo>
                    <a:lnTo>
                      <a:pt x="24" y="4"/>
                    </a:lnTo>
                    <a:lnTo>
                      <a:pt x="28" y="2"/>
                    </a:lnTo>
                    <a:lnTo>
                      <a:pt x="30" y="2"/>
                    </a:lnTo>
                    <a:lnTo>
                      <a:pt x="36" y="2"/>
                    </a:lnTo>
                    <a:lnTo>
                      <a:pt x="56" y="0"/>
                    </a:lnTo>
                    <a:lnTo>
                      <a:pt x="74" y="4"/>
                    </a:lnTo>
                    <a:lnTo>
                      <a:pt x="80" y="8"/>
                    </a:lnTo>
                    <a:lnTo>
                      <a:pt x="88" y="12"/>
                    </a:lnTo>
                    <a:lnTo>
                      <a:pt x="92" y="16"/>
                    </a:lnTo>
                    <a:lnTo>
                      <a:pt x="96" y="22"/>
                    </a:lnTo>
                    <a:close/>
                  </a:path>
                </a:pathLst>
              </a:custGeom>
              <a:solidFill>
                <a:srgbClr val="E3E3E2"/>
              </a:solidFill>
              <a:ln w="9525">
                <a:noFill/>
                <a:round/>
                <a:headEnd/>
                <a:tailEnd/>
              </a:ln>
            </p:spPr>
            <p:txBody>
              <a:bodyPr/>
              <a:lstStyle/>
              <a:p>
                <a:pPr algn="ctr"/>
                <a:endParaRPr lang="ru-RU"/>
              </a:p>
            </p:txBody>
          </p:sp>
          <p:sp>
            <p:nvSpPr>
              <p:cNvPr id="456864" name="Freeform 125"/>
              <p:cNvSpPr>
                <a:spLocks/>
              </p:cNvSpPr>
              <p:nvPr/>
            </p:nvSpPr>
            <p:spPr bwMode="auto">
              <a:xfrm>
                <a:off x="7746" y="4933"/>
                <a:ext cx="18" cy="70"/>
              </a:xfrm>
              <a:custGeom>
                <a:avLst/>
                <a:gdLst>
                  <a:gd name="T0" fmla="*/ 0 w 18"/>
                  <a:gd name="T1" fmla="*/ 14 h 70"/>
                  <a:gd name="T2" fmla="*/ 0 w 18"/>
                  <a:gd name="T3" fmla="*/ 70 h 70"/>
                  <a:gd name="T4" fmla="*/ 8 w 18"/>
                  <a:gd name="T5" fmla="*/ 66 h 70"/>
                  <a:gd name="T6" fmla="*/ 14 w 18"/>
                  <a:gd name="T7" fmla="*/ 60 h 70"/>
                  <a:gd name="T8" fmla="*/ 16 w 18"/>
                  <a:gd name="T9" fmla="*/ 54 h 70"/>
                  <a:gd name="T10" fmla="*/ 18 w 18"/>
                  <a:gd name="T11" fmla="*/ 48 h 70"/>
                  <a:gd name="T12" fmla="*/ 18 w 18"/>
                  <a:gd name="T13" fmla="*/ 0 h 70"/>
                  <a:gd name="T14" fmla="*/ 10 w 18"/>
                  <a:gd name="T15" fmla="*/ 8 h 70"/>
                  <a:gd name="T16" fmla="*/ 0 w 18"/>
                  <a:gd name="T17" fmla="*/ 14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0"/>
                  <a:gd name="T29" fmla="*/ 18 w 1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0">
                    <a:moveTo>
                      <a:pt x="0" y="14"/>
                    </a:moveTo>
                    <a:lnTo>
                      <a:pt x="0" y="70"/>
                    </a:lnTo>
                    <a:lnTo>
                      <a:pt x="8" y="66"/>
                    </a:lnTo>
                    <a:lnTo>
                      <a:pt x="14" y="60"/>
                    </a:lnTo>
                    <a:lnTo>
                      <a:pt x="16" y="54"/>
                    </a:lnTo>
                    <a:lnTo>
                      <a:pt x="18" y="48"/>
                    </a:lnTo>
                    <a:lnTo>
                      <a:pt x="18" y="0"/>
                    </a:lnTo>
                    <a:lnTo>
                      <a:pt x="10" y="8"/>
                    </a:lnTo>
                    <a:lnTo>
                      <a:pt x="0" y="14"/>
                    </a:lnTo>
                    <a:close/>
                  </a:path>
                </a:pathLst>
              </a:custGeom>
              <a:solidFill>
                <a:srgbClr val="E6E6E6"/>
              </a:solidFill>
              <a:ln w="9525">
                <a:noFill/>
                <a:round/>
                <a:headEnd/>
                <a:tailEnd/>
              </a:ln>
            </p:spPr>
            <p:txBody>
              <a:bodyPr/>
              <a:lstStyle/>
              <a:p>
                <a:pPr algn="ctr"/>
                <a:endParaRPr lang="ru-RU"/>
              </a:p>
            </p:txBody>
          </p:sp>
          <p:sp>
            <p:nvSpPr>
              <p:cNvPr id="456865" name="Freeform 126"/>
              <p:cNvSpPr>
                <a:spLocks/>
              </p:cNvSpPr>
              <p:nvPr/>
            </p:nvSpPr>
            <p:spPr bwMode="auto">
              <a:xfrm>
                <a:off x="7732" y="4947"/>
                <a:ext cx="14" cy="60"/>
              </a:xfrm>
              <a:custGeom>
                <a:avLst/>
                <a:gdLst>
                  <a:gd name="T0" fmla="*/ 0 w 14"/>
                  <a:gd name="T1" fmla="*/ 60 h 60"/>
                  <a:gd name="T2" fmla="*/ 14 w 14"/>
                  <a:gd name="T3" fmla="*/ 56 h 60"/>
                  <a:gd name="T4" fmla="*/ 14 w 14"/>
                  <a:gd name="T5" fmla="*/ 0 h 60"/>
                  <a:gd name="T6" fmla="*/ 0 w 14"/>
                  <a:gd name="T7" fmla="*/ 4 h 60"/>
                  <a:gd name="T8" fmla="*/ 0 w 14"/>
                  <a:gd name="T9" fmla="*/ 60 h 60"/>
                  <a:gd name="T10" fmla="*/ 0 60000 65536"/>
                  <a:gd name="T11" fmla="*/ 0 60000 65536"/>
                  <a:gd name="T12" fmla="*/ 0 60000 65536"/>
                  <a:gd name="T13" fmla="*/ 0 60000 65536"/>
                  <a:gd name="T14" fmla="*/ 0 60000 65536"/>
                  <a:gd name="T15" fmla="*/ 0 w 14"/>
                  <a:gd name="T16" fmla="*/ 0 h 60"/>
                  <a:gd name="T17" fmla="*/ 14 w 14"/>
                  <a:gd name="T18" fmla="*/ 60 h 60"/>
                </a:gdLst>
                <a:ahLst/>
                <a:cxnLst>
                  <a:cxn ang="T10">
                    <a:pos x="T0" y="T1"/>
                  </a:cxn>
                  <a:cxn ang="T11">
                    <a:pos x="T2" y="T3"/>
                  </a:cxn>
                  <a:cxn ang="T12">
                    <a:pos x="T4" y="T5"/>
                  </a:cxn>
                  <a:cxn ang="T13">
                    <a:pos x="T6" y="T7"/>
                  </a:cxn>
                  <a:cxn ang="T14">
                    <a:pos x="T8" y="T9"/>
                  </a:cxn>
                </a:cxnLst>
                <a:rect l="T15" t="T16" r="T17" b="T18"/>
                <a:pathLst>
                  <a:path w="14" h="60">
                    <a:moveTo>
                      <a:pt x="0" y="60"/>
                    </a:moveTo>
                    <a:lnTo>
                      <a:pt x="14" y="56"/>
                    </a:lnTo>
                    <a:lnTo>
                      <a:pt x="14" y="0"/>
                    </a:lnTo>
                    <a:lnTo>
                      <a:pt x="0" y="4"/>
                    </a:lnTo>
                    <a:lnTo>
                      <a:pt x="0" y="60"/>
                    </a:lnTo>
                    <a:close/>
                  </a:path>
                </a:pathLst>
              </a:custGeom>
              <a:solidFill>
                <a:srgbClr val="FFFFFF"/>
              </a:solidFill>
              <a:ln w="9525">
                <a:noFill/>
                <a:round/>
                <a:headEnd/>
                <a:tailEnd/>
              </a:ln>
            </p:spPr>
            <p:txBody>
              <a:bodyPr/>
              <a:lstStyle/>
              <a:p>
                <a:pPr algn="ctr"/>
                <a:endParaRPr lang="ru-RU"/>
              </a:p>
            </p:txBody>
          </p:sp>
          <p:sp>
            <p:nvSpPr>
              <p:cNvPr id="456866" name="Freeform 127"/>
              <p:cNvSpPr>
                <a:spLocks/>
              </p:cNvSpPr>
              <p:nvPr/>
            </p:nvSpPr>
            <p:spPr bwMode="auto">
              <a:xfrm>
                <a:off x="7718" y="4951"/>
                <a:ext cx="14" cy="58"/>
              </a:xfrm>
              <a:custGeom>
                <a:avLst/>
                <a:gdLst>
                  <a:gd name="T0" fmla="*/ 0 w 14"/>
                  <a:gd name="T1" fmla="*/ 58 h 58"/>
                  <a:gd name="T2" fmla="*/ 10 w 14"/>
                  <a:gd name="T3" fmla="*/ 58 h 58"/>
                  <a:gd name="T4" fmla="*/ 14 w 14"/>
                  <a:gd name="T5" fmla="*/ 56 h 58"/>
                  <a:gd name="T6" fmla="*/ 14 w 14"/>
                  <a:gd name="T7" fmla="*/ 0 h 58"/>
                  <a:gd name="T8" fmla="*/ 10 w 14"/>
                  <a:gd name="T9" fmla="*/ 2 h 58"/>
                  <a:gd name="T10" fmla="*/ 0 w 14"/>
                  <a:gd name="T11" fmla="*/ 2 h 58"/>
                  <a:gd name="T12" fmla="*/ 0 w 14"/>
                  <a:gd name="T13" fmla="*/ 58 h 58"/>
                  <a:gd name="T14" fmla="*/ 0 60000 65536"/>
                  <a:gd name="T15" fmla="*/ 0 60000 65536"/>
                  <a:gd name="T16" fmla="*/ 0 60000 65536"/>
                  <a:gd name="T17" fmla="*/ 0 60000 65536"/>
                  <a:gd name="T18" fmla="*/ 0 60000 65536"/>
                  <a:gd name="T19" fmla="*/ 0 60000 65536"/>
                  <a:gd name="T20" fmla="*/ 0 60000 65536"/>
                  <a:gd name="T21" fmla="*/ 0 w 14"/>
                  <a:gd name="T22" fmla="*/ 0 h 58"/>
                  <a:gd name="T23" fmla="*/ 14 w 1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8">
                    <a:moveTo>
                      <a:pt x="0" y="58"/>
                    </a:moveTo>
                    <a:lnTo>
                      <a:pt x="10" y="58"/>
                    </a:lnTo>
                    <a:lnTo>
                      <a:pt x="14" y="56"/>
                    </a:lnTo>
                    <a:lnTo>
                      <a:pt x="14" y="0"/>
                    </a:lnTo>
                    <a:lnTo>
                      <a:pt x="10" y="2"/>
                    </a:lnTo>
                    <a:lnTo>
                      <a:pt x="0" y="2"/>
                    </a:lnTo>
                    <a:lnTo>
                      <a:pt x="0" y="58"/>
                    </a:lnTo>
                    <a:close/>
                  </a:path>
                </a:pathLst>
              </a:custGeom>
              <a:solidFill>
                <a:srgbClr val="E6E6E6"/>
              </a:solidFill>
              <a:ln w="9525">
                <a:noFill/>
                <a:round/>
                <a:headEnd/>
                <a:tailEnd/>
              </a:ln>
            </p:spPr>
            <p:txBody>
              <a:bodyPr/>
              <a:lstStyle/>
              <a:p>
                <a:pPr algn="ctr"/>
                <a:endParaRPr lang="ru-RU"/>
              </a:p>
            </p:txBody>
          </p:sp>
          <p:sp>
            <p:nvSpPr>
              <p:cNvPr id="456867" name="Rectangle 128"/>
              <p:cNvSpPr>
                <a:spLocks noChangeArrowheads="1"/>
              </p:cNvSpPr>
              <p:nvPr/>
            </p:nvSpPr>
            <p:spPr bwMode="auto">
              <a:xfrm>
                <a:off x="7710" y="4953"/>
                <a:ext cx="8" cy="56"/>
              </a:xfrm>
              <a:prstGeom prst="rect">
                <a:avLst/>
              </a:prstGeom>
              <a:solidFill>
                <a:srgbClr val="CCCCCC"/>
              </a:solidFill>
              <a:ln w="9525">
                <a:noFill/>
                <a:miter lim="800000"/>
                <a:headEnd/>
                <a:tailEnd/>
              </a:ln>
            </p:spPr>
            <p:txBody>
              <a:bodyPr/>
              <a:lstStyle/>
              <a:p>
                <a:pPr algn="ctr"/>
                <a:endParaRPr lang="ru-RU"/>
              </a:p>
            </p:txBody>
          </p:sp>
          <p:sp>
            <p:nvSpPr>
              <p:cNvPr id="456868" name="Freeform 129"/>
              <p:cNvSpPr>
                <a:spLocks/>
              </p:cNvSpPr>
              <p:nvPr/>
            </p:nvSpPr>
            <p:spPr bwMode="auto">
              <a:xfrm>
                <a:off x="7698" y="4951"/>
                <a:ext cx="12" cy="58"/>
              </a:xfrm>
              <a:custGeom>
                <a:avLst/>
                <a:gdLst>
                  <a:gd name="T0" fmla="*/ 0 w 12"/>
                  <a:gd name="T1" fmla="*/ 56 h 58"/>
                  <a:gd name="T2" fmla="*/ 12 w 12"/>
                  <a:gd name="T3" fmla="*/ 58 h 58"/>
                  <a:gd name="T4" fmla="*/ 12 w 12"/>
                  <a:gd name="T5" fmla="*/ 2 h 58"/>
                  <a:gd name="T6" fmla="*/ 0 w 12"/>
                  <a:gd name="T7" fmla="*/ 0 h 58"/>
                  <a:gd name="T8" fmla="*/ 0 w 12"/>
                  <a:gd name="T9" fmla="*/ 56 h 58"/>
                  <a:gd name="T10" fmla="*/ 0 60000 65536"/>
                  <a:gd name="T11" fmla="*/ 0 60000 65536"/>
                  <a:gd name="T12" fmla="*/ 0 60000 65536"/>
                  <a:gd name="T13" fmla="*/ 0 60000 65536"/>
                  <a:gd name="T14" fmla="*/ 0 60000 65536"/>
                  <a:gd name="T15" fmla="*/ 0 w 12"/>
                  <a:gd name="T16" fmla="*/ 0 h 58"/>
                  <a:gd name="T17" fmla="*/ 12 w 12"/>
                  <a:gd name="T18" fmla="*/ 58 h 58"/>
                </a:gdLst>
                <a:ahLst/>
                <a:cxnLst>
                  <a:cxn ang="T10">
                    <a:pos x="T0" y="T1"/>
                  </a:cxn>
                  <a:cxn ang="T11">
                    <a:pos x="T2" y="T3"/>
                  </a:cxn>
                  <a:cxn ang="T12">
                    <a:pos x="T4" y="T5"/>
                  </a:cxn>
                  <a:cxn ang="T13">
                    <a:pos x="T6" y="T7"/>
                  </a:cxn>
                  <a:cxn ang="T14">
                    <a:pos x="T8" y="T9"/>
                  </a:cxn>
                </a:cxnLst>
                <a:rect l="T15" t="T16" r="T17" b="T18"/>
                <a:pathLst>
                  <a:path w="12" h="58">
                    <a:moveTo>
                      <a:pt x="0" y="56"/>
                    </a:moveTo>
                    <a:lnTo>
                      <a:pt x="12" y="58"/>
                    </a:lnTo>
                    <a:lnTo>
                      <a:pt x="12" y="2"/>
                    </a:lnTo>
                    <a:lnTo>
                      <a:pt x="0" y="0"/>
                    </a:lnTo>
                    <a:lnTo>
                      <a:pt x="0" y="56"/>
                    </a:lnTo>
                    <a:close/>
                  </a:path>
                </a:pathLst>
              </a:custGeom>
              <a:solidFill>
                <a:srgbClr val="B3B3B3"/>
              </a:solidFill>
              <a:ln w="9525">
                <a:noFill/>
                <a:round/>
                <a:headEnd/>
                <a:tailEnd/>
              </a:ln>
            </p:spPr>
            <p:txBody>
              <a:bodyPr/>
              <a:lstStyle/>
              <a:p>
                <a:pPr algn="ctr"/>
                <a:endParaRPr lang="ru-RU"/>
              </a:p>
            </p:txBody>
          </p:sp>
          <p:sp>
            <p:nvSpPr>
              <p:cNvPr id="456869" name="Freeform 130"/>
              <p:cNvSpPr>
                <a:spLocks/>
              </p:cNvSpPr>
              <p:nvPr/>
            </p:nvSpPr>
            <p:spPr bwMode="auto">
              <a:xfrm>
                <a:off x="7682" y="4947"/>
                <a:ext cx="16" cy="60"/>
              </a:xfrm>
              <a:custGeom>
                <a:avLst/>
                <a:gdLst>
                  <a:gd name="T0" fmla="*/ 0 w 16"/>
                  <a:gd name="T1" fmla="*/ 56 h 60"/>
                  <a:gd name="T2" fmla="*/ 16 w 16"/>
                  <a:gd name="T3" fmla="*/ 60 h 60"/>
                  <a:gd name="T4" fmla="*/ 16 w 16"/>
                  <a:gd name="T5" fmla="*/ 4 h 60"/>
                  <a:gd name="T6" fmla="*/ 0 w 16"/>
                  <a:gd name="T7" fmla="*/ 0 h 60"/>
                  <a:gd name="T8" fmla="*/ 0 w 16"/>
                  <a:gd name="T9" fmla="*/ 56 h 60"/>
                  <a:gd name="T10" fmla="*/ 0 60000 65536"/>
                  <a:gd name="T11" fmla="*/ 0 60000 65536"/>
                  <a:gd name="T12" fmla="*/ 0 60000 65536"/>
                  <a:gd name="T13" fmla="*/ 0 60000 65536"/>
                  <a:gd name="T14" fmla="*/ 0 60000 65536"/>
                  <a:gd name="T15" fmla="*/ 0 w 16"/>
                  <a:gd name="T16" fmla="*/ 0 h 60"/>
                  <a:gd name="T17" fmla="*/ 16 w 16"/>
                  <a:gd name="T18" fmla="*/ 60 h 60"/>
                </a:gdLst>
                <a:ahLst/>
                <a:cxnLst>
                  <a:cxn ang="T10">
                    <a:pos x="T0" y="T1"/>
                  </a:cxn>
                  <a:cxn ang="T11">
                    <a:pos x="T2" y="T3"/>
                  </a:cxn>
                  <a:cxn ang="T12">
                    <a:pos x="T4" y="T5"/>
                  </a:cxn>
                  <a:cxn ang="T13">
                    <a:pos x="T6" y="T7"/>
                  </a:cxn>
                  <a:cxn ang="T14">
                    <a:pos x="T8" y="T9"/>
                  </a:cxn>
                </a:cxnLst>
                <a:rect l="T15" t="T16" r="T17" b="T18"/>
                <a:pathLst>
                  <a:path w="16" h="60">
                    <a:moveTo>
                      <a:pt x="0" y="56"/>
                    </a:moveTo>
                    <a:lnTo>
                      <a:pt x="16" y="60"/>
                    </a:lnTo>
                    <a:lnTo>
                      <a:pt x="16" y="4"/>
                    </a:lnTo>
                    <a:lnTo>
                      <a:pt x="0" y="0"/>
                    </a:lnTo>
                    <a:lnTo>
                      <a:pt x="0" y="56"/>
                    </a:lnTo>
                    <a:close/>
                  </a:path>
                </a:pathLst>
              </a:custGeom>
              <a:solidFill>
                <a:srgbClr val="999999"/>
              </a:solidFill>
              <a:ln w="9525">
                <a:noFill/>
                <a:round/>
                <a:headEnd/>
                <a:tailEnd/>
              </a:ln>
            </p:spPr>
            <p:txBody>
              <a:bodyPr/>
              <a:lstStyle/>
              <a:p>
                <a:pPr algn="ctr"/>
                <a:endParaRPr lang="ru-RU"/>
              </a:p>
            </p:txBody>
          </p:sp>
          <p:sp>
            <p:nvSpPr>
              <p:cNvPr id="456870" name="Freeform 131"/>
              <p:cNvSpPr>
                <a:spLocks/>
              </p:cNvSpPr>
              <p:nvPr/>
            </p:nvSpPr>
            <p:spPr bwMode="auto">
              <a:xfrm>
                <a:off x="7666" y="4933"/>
                <a:ext cx="16" cy="70"/>
              </a:xfrm>
              <a:custGeom>
                <a:avLst/>
                <a:gdLst>
                  <a:gd name="T0" fmla="*/ 16 w 16"/>
                  <a:gd name="T1" fmla="*/ 14 h 70"/>
                  <a:gd name="T2" fmla="*/ 6 w 16"/>
                  <a:gd name="T3" fmla="*/ 8 h 70"/>
                  <a:gd name="T4" fmla="*/ 0 w 16"/>
                  <a:gd name="T5" fmla="*/ 0 h 70"/>
                  <a:gd name="T6" fmla="*/ 0 w 16"/>
                  <a:gd name="T7" fmla="*/ 48 h 70"/>
                  <a:gd name="T8" fmla="*/ 0 w 16"/>
                  <a:gd name="T9" fmla="*/ 56 h 70"/>
                  <a:gd name="T10" fmla="*/ 6 w 16"/>
                  <a:gd name="T11" fmla="*/ 64 h 70"/>
                  <a:gd name="T12" fmla="*/ 16 w 16"/>
                  <a:gd name="T13" fmla="*/ 70 h 70"/>
                  <a:gd name="T14" fmla="*/ 16 w 16"/>
                  <a:gd name="T15" fmla="*/ 14 h 70"/>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70"/>
                  <a:gd name="T26" fmla="*/ 16 w 16"/>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70">
                    <a:moveTo>
                      <a:pt x="16" y="14"/>
                    </a:moveTo>
                    <a:lnTo>
                      <a:pt x="6" y="8"/>
                    </a:lnTo>
                    <a:lnTo>
                      <a:pt x="0" y="0"/>
                    </a:lnTo>
                    <a:lnTo>
                      <a:pt x="0" y="48"/>
                    </a:lnTo>
                    <a:lnTo>
                      <a:pt x="0" y="56"/>
                    </a:lnTo>
                    <a:lnTo>
                      <a:pt x="6" y="64"/>
                    </a:lnTo>
                    <a:lnTo>
                      <a:pt x="16" y="70"/>
                    </a:lnTo>
                    <a:lnTo>
                      <a:pt x="16" y="14"/>
                    </a:lnTo>
                    <a:close/>
                  </a:path>
                </a:pathLst>
              </a:custGeom>
              <a:solidFill>
                <a:srgbClr val="7F7F7F"/>
              </a:solidFill>
              <a:ln w="9525">
                <a:noFill/>
                <a:round/>
                <a:headEnd/>
                <a:tailEnd/>
              </a:ln>
            </p:spPr>
            <p:txBody>
              <a:bodyPr/>
              <a:lstStyle/>
              <a:p>
                <a:pPr algn="ctr"/>
                <a:endParaRPr lang="ru-RU"/>
              </a:p>
            </p:txBody>
          </p:sp>
          <p:sp>
            <p:nvSpPr>
              <p:cNvPr id="456871" name="Freeform 132"/>
              <p:cNvSpPr>
                <a:spLocks/>
              </p:cNvSpPr>
              <p:nvPr/>
            </p:nvSpPr>
            <p:spPr bwMode="auto">
              <a:xfrm>
                <a:off x="7517" y="5118"/>
                <a:ext cx="107" cy="124"/>
              </a:xfrm>
              <a:custGeom>
                <a:avLst/>
                <a:gdLst>
                  <a:gd name="T0" fmla="*/ 40 w 107"/>
                  <a:gd name="T1" fmla="*/ 2 h 124"/>
                  <a:gd name="T2" fmla="*/ 34 w 107"/>
                  <a:gd name="T3" fmla="*/ 2 h 124"/>
                  <a:gd name="T4" fmla="*/ 28 w 107"/>
                  <a:gd name="T5" fmla="*/ 4 h 124"/>
                  <a:gd name="T6" fmla="*/ 24 w 107"/>
                  <a:gd name="T7" fmla="*/ 6 h 124"/>
                  <a:gd name="T8" fmla="*/ 22 w 107"/>
                  <a:gd name="T9" fmla="*/ 6 h 124"/>
                  <a:gd name="T10" fmla="*/ 18 w 107"/>
                  <a:gd name="T11" fmla="*/ 8 h 124"/>
                  <a:gd name="T12" fmla="*/ 16 w 107"/>
                  <a:gd name="T13" fmla="*/ 10 h 124"/>
                  <a:gd name="T14" fmla="*/ 14 w 107"/>
                  <a:gd name="T15" fmla="*/ 12 h 124"/>
                  <a:gd name="T16" fmla="*/ 12 w 107"/>
                  <a:gd name="T17" fmla="*/ 12 h 124"/>
                  <a:gd name="T18" fmla="*/ 10 w 107"/>
                  <a:gd name="T19" fmla="*/ 14 h 124"/>
                  <a:gd name="T20" fmla="*/ 8 w 107"/>
                  <a:gd name="T21" fmla="*/ 16 h 124"/>
                  <a:gd name="T22" fmla="*/ 6 w 107"/>
                  <a:gd name="T23" fmla="*/ 18 h 124"/>
                  <a:gd name="T24" fmla="*/ 6 w 107"/>
                  <a:gd name="T25" fmla="*/ 20 h 124"/>
                  <a:gd name="T26" fmla="*/ 4 w 107"/>
                  <a:gd name="T27" fmla="*/ 22 h 124"/>
                  <a:gd name="T28" fmla="*/ 2 w 107"/>
                  <a:gd name="T29" fmla="*/ 24 h 124"/>
                  <a:gd name="T30" fmla="*/ 2 w 107"/>
                  <a:gd name="T31" fmla="*/ 28 h 124"/>
                  <a:gd name="T32" fmla="*/ 0 w 107"/>
                  <a:gd name="T33" fmla="*/ 32 h 124"/>
                  <a:gd name="T34" fmla="*/ 0 w 107"/>
                  <a:gd name="T35" fmla="*/ 92 h 124"/>
                  <a:gd name="T36" fmla="*/ 2 w 107"/>
                  <a:gd name="T37" fmla="*/ 100 h 124"/>
                  <a:gd name="T38" fmla="*/ 6 w 107"/>
                  <a:gd name="T39" fmla="*/ 106 h 124"/>
                  <a:gd name="T40" fmla="*/ 12 w 107"/>
                  <a:gd name="T41" fmla="*/ 112 h 124"/>
                  <a:gd name="T42" fmla="*/ 18 w 107"/>
                  <a:gd name="T43" fmla="*/ 116 h 124"/>
                  <a:gd name="T44" fmla="*/ 28 w 107"/>
                  <a:gd name="T45" fmla="*/ 120 h 124"/>
                  <a:gd name="T46" fmla="*/ 36 w 107"/>
                  <a:gd name="T47" fmla="*/ 122 h 124"/>
                  <a:gd name="T48" fmla="*/ 46 w 107"/>
                  <a:gd name="T49" fmla="*/ 124 h 124"/>
                  <a:gd name="T50" fmla="*/ 58 w 107"/>
                  <a:gd name="T51" fmla="*/ 124 h 124"/>
                  <a:gd name="T52" fmla="*/ 68 w 107"/>
                  <a:gd name="T53" fmla="*/ 122 h 124"/>
                  <a:gd name="T54" fmla="*/ 83 w 107"/>
                  <a:gd name="T55" fmla="*/ 118 h 124"/>
                  <a:gd name="T56" fmla="*/ 95 w 107"/>
                  <a:gd name="T57" fmla="*/ 112 h 124"/>
                  <a:gd name="T58" fmla="*/ 101 w 107"/>
                  <a:gd name="T59" fmla="*/ 106 h 124"/>
                  <a:gd name="T60" fmla="*/ 105 w 107"/>
                  <a:gd name="T61" fmla="*/ 102 h 124"/>
                  <a:gd name="T62" fmla="*/ 107 w 107"/>
                  <a:gd name="T63" fmla="*/ 96 h 124"/>
                  <a:gd name="T64" fmla="*/ 107 w 107"/>
                  <a:gd name="T65" fmla="*/ 92 h 124"/>
                  <a:gd name="T66" fmla="*/ 107 w 107"/>
                  <a:gd name="T67" fmla="*/ 32 h 124"/>
                  <a:gd name="T68" fmla="*/ 105 w 107"/>
                  <a:gd name="T69" fmla="*/ 24 h 124"/>
                  <a:gd name="T70" fmla="*/ 101 w 107"/>
                  <a:gd name="T71" fmla="*/ 18 h 124"/>
                  <a:gd name="T72" fmla="*/ 95 w 107"/>
                  <a:gd name="T73" fmla="*/ 12 h 124"/>
                  <a:gd name="T74" fmla="*/ 89 w 107"/>
                  <a:gd name="T75" fmla="*/ 8 h 124"/>
                  <a:gd name="T76" fmla="*/ 80 w 107"/>
                  <a:gd name="T77" fmla="*/ 4 h 124"/>
                  <a:gd name="T78" fmla="*/ 72 w 107"/>
                  <a:gd name="T79" fmla="*/ 2 h 124"/>
                  <a:gd name="T80" fmla="*/ 62 w 107"/>
                  <a:gd name="T81" fmla="*/ 0 h 124"/>
                  <a:gd name="T82" fmla="*/ 52 w 107"/>
                  <a:gd name="T83" fmla="*/ 0 h 124"/>
                  <a:gd name="T84" fmla="*/ 40 w 107"/>
                  <a:gd name="T85" fmla="*/ 2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
                  <a:gd name="T130" fmla="*/ 0 h 124"/>
                  <a:gd name="T131" fmla="*/ 107 w 107"/>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 h="124">
                    <a:moveTo>
                      <a:pt x="40" y="2"/>
                    </a:moveTo>
                    <a:lnTo>
                      <a:pt x="34" y="2"/>
                    </a:lnTo>
                    <a:lnTo>
                      <a:pt x="28" y="4"/>
                    </a:lnTo>
                    <a:lnTo>
                      <a:pt x="24" y="6"/>
                    </a:lnTo>
                    <a:lnTo>
                      <a:pt x="22" y="6"/>
                    </a:lnTo>
                    <a:lnTo>
                      <a:pt x="18" y="8"/>
                    </a:lnTo>
                    <a:lnTo>
                      <a:pt x="16" y="10"/>
                    </a:lnTo>
                    <a:lnTo>
                      <a:pt x="14" y="12"/>
                    </a:lnTo>
                    <a:lnTo>
                      <a:pt x="12" y="12"/>
                    </a:lnTo>
                    <a:lnTo>
                      <a:pt x="10" y="14"/>
                    </a:lnTo>
                    <a:lnTo>
                      <a:pt x="8" y="16"/>
                    </a:lnTo>
                    <a:lnTo>
                      <a:pt x="6" y="18"/>
                    </a:lnTo>
                    <a:lnTo>
                      <a:pt x="6" y="20"/>
                    </a:lnTo>
                    <a:lnTo>
                      <a:pt x="4" y="22"/>
                    </a:lnTo>
                    <a:lnTo>
                      <a:pt x="2" y="24"/>
                    </a:lnTo>
                    <a:lnTo>
                      <a:pt x="2" y="28"/>
                    </a:lnTo>
                    <a:lnTo>
                      <a:pt x="0" y="32"/>
                    </a:lnTo>
                    <a:lnTo>
                      <a:pt x="0" y="92"/>
                    </a:lnTo>
                    <a:lnTo>
                      <a:pt x="2" y="100"/>
                    </a:lnTo>
                    <a:lnTo>
                      <a:pt x="6" y="106"/>
                    </a:lnTo>
                    <a:lnTo>
                      <a:pt x="12" y="112"/>
                    </a:lnTo>
                    <a:lnTo>
                      <a:pt x="18" y="116"/>
                    </a:lnTo>
                    <a:lnTo>
                      <a:pt x="28" y="120"/>
                    </a:lnTo>
                    <a:lnTo>
                      <a:pt x="36" y="122"/>
                    </a:lnTo>
                    <a:lnTo>
                      <a:pt x="46" y="124"/>
                    </a:lnTo>
                    <a:lnTo>
                      <a:pt x="58" y="124"/>
                    </a:lnTo>
                    <a:lnTo>
                      <a:pt x="68" y="122"/>
                    </a:lnTo>
                    <a:lnTo>
                      <a:pt x="83" y="118"/>
                    </a:lnTo>
                    <a:lnTo>
                      <a:pt x="95" y="112"/>
                    </a:lnTo>
                    <a:lnTo>
                      <a:pt x="101" y="106"/>
                    </a:lnTo>
                    <a:lnTo>
                      <a:pt x="105" y="102"/>
                    </a:lnTo>
                    <a:lnTo>
                      <a:pt x="107" y="96"/>
                    </a:lnTo>
                    <a:lnTo>
                      <a:pt x="107" y="92"/>
                    </a:lnTo>
                    <a:lnTo>
                      <a:pt x="107" y="32"/>
                    </a:lnTo>
                    <a:lnTo>
                      <a:pt x="105" y="24"/>
                    </a:lnTo>
                    <a:lnTo>
                      <a:pt x="101" y="18"/>
                    </a:lnTo>
                    <a:lnTo>
                      <a:pt x="95" y="12"/>
                    </a:lnTo>
                    <a:lnTo>
                      <a:pt x="89" y="8"/>
                    </a:lnTo>
                    <a:lnTo>
                      <a:pt x="80" y="4"/>
                    </a:lnTo>
                    <a:lnTo>
                      <a:pt x="72" y="2"/>
                    </a:lnTo>
                    <a:lnTo>
                      <a:pt x="62" y="0"/>
                    </a:lnTo>
                    <a:lnTo>
                      <a:pt x="52" y="0"/>
                    </a:lnTo>
                    <a:lnTo>
                      <a:pt x="40" y="2"/>
                    </a:lnTo>
                    <a:close/>
                  </a:path>
                </a:pathLst>
              </a:custGeom>
              <a:solidFill>
                <a:srgbClr val="000000"/>
              </a:solidFill>
              <a:ln w="9525">
                <a:noFill/>
                <a:round/>
                <a:headEnd/>
                <a:tailEnd/>
              </a:ln>
            </p:spPr>
            <p:txBody>
              <a:bodyPr/>
              <a:lstStyle/>
              <a:p>
                <a:pPr algn="ctr"/>
                <a:endParaRPr lang="ru-RU"/>
              </a:p>
            </p:txBody>
          </p:sp>
          <p:sp>
            <p:nvSpPr>
              <p:cNvPr id="456872" name="Freeform 133"/>
              <p:cNvSpPr>
                <a:spLocks/>
              </p:cNvSpPr>
              <p:nvPr/>
            </p:nvSpPr>
            <p:spPr bwMode="auto">
              <a:xfrm>
                <a:off x="7620" y="5142"/>
                <a:ext cx="0" cy="4"/>
              </a:xfrm>
              <a:custGeom>
                <a:avLst/>
                <a:gdLst>
                  <a:gd name="T0" fmla="*/ 0 h 4"/>
                  <a:gd name="T1" fmla="*/ 4 h 4"/>
                  <a:gd name="T2" fmla="*/ 0 h 4"/>
                  <a:gd name="T3" fmla="*/ 0 60000 65536"/>
                  <a:gd name="T4" fmla="*/ 0 60000 65536"/>
                  <a:gd name="T5" fmla="*/ 0 60000 65536"/>
                  <a:gd name="T6" fmla="*/ 0 h 4"/>
                  <a:gd name="T7" fmla="*/ 4 h 4"/>
                </a:gdLst>
                <a:ahLst/>
                <a:cxnLst>
                  <a:cxn ang="T3">
                    <a:pos x="0" y="T0"/>
                  </a:cxn>
                  <a:cxn ang="T4">
                    <a:pos x="0" y="T1"/>
                  </a:cxn>
                  <a:cxn ang="T5">
                    <a:pos x="0" y="T2"/>
                  </a:cxn>
                </a:cxnLst>
                <a:rect l="0" t="T6" r="0" b="T7"/>
                <a:pathLst>
                  <a:path h="4">
                    <a:moveTo>
                      <a:pt x="0" y="0"/>
                    </a:moveTo>
                    <a:lnTo>
                      <a:pt x="0" y="4"/>
                    </a:lnTo>
                    <a:lnTo>
                      <a:pt x="0" y="0"/>
                    </a:lnTo>
                    <a:close/>
                  </a:path>
                </a:pathLst>
              </a:custGeom>
              <a:solidFill>
                <a:srgbClr val="000000"/>
              </a:solidFill>
              <a:ln w="9525">
                <a:noFill/>
                <a:round/>
                <a:headEnd/>
                <a:tailEnd/>
              </a:ln>
            </p:spPr>
            <p:txBody>
              <a:bodyPr/>
              <a:lstStyle/>
              <a:p>
                <a:pPr algn="ctr"/>
                <a:endParaRPr lang="ru-RU"/>
              </a:p>
            </p:txBody>
          </p:sp>
          <p:sp>
            <p:nvSpPr>
              <p:cNvPr id="456873" name="Freeform 134"/>
              <p:cNvSpPr>
                <a:spLocks/>
              </p:cNvSpPr>
              <p:nvPr/>
            </p:nvSpPr>
            <p:spPr bwMode="auto">
              <a:xfrm>
                <a:off x="7521" y="5124"/>
                <a:ext cx="99" cy="54"/>
              </a:xfrm>
              <a:custGeom>
                <a:avLst/>
                <a:gdLst>
                  <a:gd name="T0" fmla="*/ 97 w 99"/>
                  <a:gd name="T1" fmla="*/ 20 h 54"/>
                  <a:gd name="T2" fmla="*/ 99 w 99"/>
                  <a:gd name="T3" fmla="*/ 24 h 54"/>
                  <a:gd name="T4" fmla="*/ 99 w 99"/>
                  <a:gd name="T5" fmla="*/ 30 h 54"/>
                  <a:gd name="T6" fmla="*/ 97 w 99"/>
                  <a:gd name="T7" fmla="*/ 34 h 54"/>
                  <a:gd name="T8" fmla="*/ 91 w 99"/>
                  <a:gd name="T9" fmla="*/ 42 h 54"/>
                  <a:gd name="T10" fmla="*/ 83 w 99"/>
                  <a:gd name="T11" fmla="*/ 46 h 54"/>
                  <a:gd name="T12" fmla="*/ 74 w 99"/>
                  <a:gd name="T13" fmla="*/ 50 h 54"/>
                  <a:gd name="T14" fmla="*/ 64 w 99"/>
                  <a:gd name="T15" fmla="*/ 54 h 54"/>
                  <a:gd name="T16" fmla="*/ 44 w 99"/>
                  <a:gd name="T17" fmla="*/ 54 h 54"/>
                  <a:gd name="T18" fmla="*/ 26 w 99"/>
                  <a:gd name="T19" fmla="*/ 50 h 54"/>
                  <a:gd name="T20" fmla="*/ 18 w 99"/>
                  <a:gd name="T21" fmla="*/ 48 h 54"/>
                  <a:gd name="T22" fmla="*/ 12 w 99"/>
                  <a:gd name="T23" fmla="*/ 44 h 54"/>
                  <a:gd name="T24" fmla="*/ 6 w 99"/>
                  <a:gd name="T25" fmla="*/ 40 h 54"/>
                  <a:gd name="T26" fmla="*/ 2 w 99"/>
                  <a:gd name="T27" fmla="*/ 34 h 54"/>
                  <a:gd name="T28" fmla="*/ 0 w 99"/>
                  <a:gd name="T29" fmla="*/ 26 h 54"/>
                  <a:gd name="T30" fmla="*/ 2 w 99"/>
                  <a:gd name="T31" fmla="*/ 22 h 54"/>
                  <a:gd name="T32" fmla="*/ 2 w 99"/>
                  <a:gd name="T33" fmla="*/ 18 h 54"/>
                  <a:gd name="T34" fmla="*/ 4 w 99"/>
                  <a:gd name="T35" fmla="*/ 18 h 54"/>
                  <a:gd name="T36" fmla="*/ 8 w 99"/>
                  <a:gd name="T37" fmla="*/ 12 h 54"/>
                  <a:gd name="T38" fmla="*/ 12 w 99"/>
                  <a:gd name="T39" fmla="*/ 10 h 54"/>
                  <a:gd name="T40" fmla="*/ 12 w 99"/>
                  <a:gd name="T41" fmla="*/ 8 h 54"/>
                  <a:gd name="T42" fmla="*/ 14 w 99"/>
                  <a:gd name="T43" fmla="*/ 8 h 54"/>
                  <a:gd name="T44" fmla="*/ 16 w 99"/>
                  <a:gd name="T45" fmla="*/ 6 h 54"/>
                  <a:gd name="T46" fmla="*/ 20 w 99"/>
                  <a:gd name="T47" fmla="*/ 4 h 54"/>
                  <a:gd name="T48" fmla="*/ 22 w 99"/>
                  <a:gd name="T49" fmla="*/ 4 h 54"/>
                  <a:gd name="T50" fmla="*/ 24 w 99"/>
                  <a:gd name="T51" fmla="*/ 2 h 54"/>
                  <a:gd name="T52" fmla="*/ 26 w 99"/>
                  <a:gd name="T53" fmla="*/ 2 h 54"/>
                  <a:gd name="T54" fmla="*/ 30 w 99"/>
                  <a:gd name="T55" fmla="*/ 2 h 54"/>
                  <a:gd name="T56" fmla="*/ 32 w 99"/>
                  <a:gd name="T57" fmla="*/ 0 h 54"/>
                  <a:gd name="T58" fmla="*/ 38 w 99"/>
                  <a:gd name="T59" fmla="*/ 0 h 54"/>
                  <a:gd name="T60" fmla="*/ 56 w 99"/>
                  <a:gd name="T61" fmla="*/ 0 h 54"/>
                  <a:gd name="T62" fmla="*/ 74 w 99"/>
                  <a:gd name="T63" fmla="*/ 2 h 54"/>
                  <a:gd name="T64" fmla="*/ 81 w 99"/>
                  <a:gd name="T65" fmla="*/ 6 h 54"/>
                  <a:gd name="T66" fmla="*/ 89 w 99"/>
                  <a:gd name="T67" fmla="*/ 10 h 54"/>
                  <a:gd name="T68" fmla="*/ 93 w 99"/>
                  <a:gd name="T69" fmla="*/ 14 h 54"/>
                  <a:gd name="T70" fmla="*/ 97 w 99"/>
                  <a:gd name="T71" fmla="*/ 2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54"/>
                  <a:gd name="T110" fmla="*/ 99 w 99"/>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54">
                    <a:moveTo>
                      <a:pt x="97" y="20"/>
                    </a:moveTo>
                    <a:lnTo>
                      <a:pt x="99" y="24"/>
                    </a:lnTo>
                    <a:lnTo>
                      <a:pt x="99" y="30"/>
                    </a:lnTo>
                    <a:lnTo>
                      <a:pt x="97" y="34"/>
                    </a:lnTo>
                    <a:lnTo>
                      <a:pt x="91" y="42"/>
                    </a:lnTo>
                    <a:lnTo>
                      <a:pt x="83" y="46"/>
                    </a:lnTo>
                    <a:lnTo>
                      <a:pt x="74" y="50"/>
                    </a:lnTo>
                    <a:lnTo>
                      <a:pt x="64" y="54"/>
                    </a:lnTo>
                    <a:lnTo>
                      <a:pt x="44" y="54"/>
                    </a:lnTo>
                    <a:lnTo>
                      <a:pt x="26" y="50"/>
                    </a:lnTo>
                    <a:lnTo>
                      <a:pt x="18" y="48"/>
                    </a:lnTo>
                    <a:lnTo>
                      <a:pt x="12" y="44"/>
                    </a:lnTo>
                    <a:lnTo>
                      <a:pt x="6" y="40"/>
                    </a:lnTo>
                    <a:lnTo>
                      <a:pt x="2" y="34"/>
                    </a:lnTo>
                    <a:lnTo>
                      <a:pt x="0" y="26"/>
                    </a:lnTo>
                    <a:lnTo>
                      <a:pt x="2" y="22"/>
                    </a:lnTo>
                    <a:lnTo>
                      <a:pt x="2" y="18"/>
                    </a:lnTo>
                    <a:lnTo>
                      <a:pt x="4" y="18"/>
                    </a:lnTo>
                    <a:lnTo>
                      <a:pt x="8" y="12"/>
                    </a:lnTo>
                    <a:lnTo>
                      <a:pt x="12" y="10"/>
                    </a:lnTo>
                    <a:lnTo>
                      <a:pt x="12" y="8"/>
                    </a:lnTo>
                    <a:lnTo>
                      <a:pt x="14" y="8"/>
                    </a:lnTo>
                    <a:lnTo>
                      <a:pt x="16" y="6"/>
                    </a:lnTo>
                    <a:lnTo>
                      <a:pt x="20" y="4"/>
                    </a:lnTo>
                    <a:lnTo>
                      <a:pt x="22" y="4"/>
                    </a:lnTo>
                    <a:lnTo>
                      <a:pt x="24" y="2"/>
                    </a:lnTo>
                    <a:lnTo>
                      <a:pt x="26" y="2"/>
                    </a:lnTo>
                    <a:lnTo>
                      <a:pt x="30" y="2"/>
                    </a:lnTo>
                    <a:lnTo>
                      <a:pt x="32" y="0"/>
                    </a:lnTo>
                    <a:lnTo>
                      <a:pt x="38" y="0"/>
                    </a:lnTo>
                    <a:lnTo>
                      <a:pt x="56" y="0"/>
                    </a:lnTo>
                    <a:lnTo>
                      <a:pt x="74" y="2"/>
                    </a:lnTo>
                    <a:lnTo>
                      <a:pt x="81" y="6"/>
                    </a:lnTo>
                    <a:lnTo>
                      <a:pt x="89" y="10"/>
                    </a:lnTo>
                    <a:lnTo>
                      <a:pt x="93" y="14"/>
                    </a:lnTo>
                    <a:lnTo>
                      <a:pt x="97" y="20"/>
                    </a:lnTo>
                    <a:close/>
                  </a:path>
                </a:pathLst>
              </a:custGeom>
              <a:solidFill>
                <a:srgbClr val="E3E3E2"/>
              </a:solidFill>
              <a:ln w="9525">
                <a:noFill/>
                <a:round/>
                <a:headEnd/>
                <a:tailEnd/>
              </a:ln>
            </p:spPr>
            <p:txBody>
              <a:bodyPr/>
              <a:lstStyle/>
              <a:p>
                <a:pPr algn="ctr"/>
                <a:endParaRPr lang="ru-RU"/>
              </a:p>
            </p:txBody>
          </p:sp>
          <p:sp>
            <p:nvSpPr>
              <p:cNvPr id="456874" name="Freeform 135"/>
              <p:cNvSpPr>
                <a:spLocks/>
              </p:cNvSpPr>
              <p:nvPr/>
            </p:nvSpPr>
            <p:spPr bwMode="auto">
              <a:xfrm>
                <a:off x="7602" y="5160"/>
                <a:ext cx="18" cy="70"/>
              </a:xfrm>
              <a:custGeom>
                <a:avLst/>
                <a:gdLst>
                  <a:gd name="T0" fmla="*/ 0 w 18"/>
                  <a:gd name="T1" fmla="*/ 14 h 70"/>
                  <a:gd name="T2" fmla="*/ 0 w 18"/>
                  <a:gd name="T3" fmla="*/ 70 h 70"/>
                  <a:gd name="T4" fmla="*/ 8 w 18"/>
                  <a:gd name="T5" fmla="*/ 66 h 70"/>
                  <a:gd name="T6" fmla="*/ 12 w 18"/>
                  <a:gd name="T7" fmla="*/ 60 h 70"/>
                  <a:gd name="T8" fmla="*/ 16 w 18"/>
                  <a:gd name="T9" fmla="*/ 56 h 70"/>
                  <a:gd name="T10" fmla="*/ 18 w 18"/>
                  <a:gd name="T11" fmla="*/ 50 h 70"/>
                  <a:gd name="T12" fmla="*/ 18 w 18"/>
                  <a:gd name="T13" fmla="*/ 0 h 70"/>
                  <a:gd name="T14" fmla="*/ 10 w 18"/>
                  <a:gd name="T15" fmla="*/ 8 h 70"/>
                  <a:gd name="T16" fmla="*/ 0 w 18"/>
                  <a:gd name="T17" fmla="*/ 14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0"/>
                  <a:gd name="T29" fmla="*/ 18 w 1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0">
                    <a:moveTo>
                      <a:pt x="0" y="14"/>
                    </a:moveTo>
                    <a:lnTo>
                      <a:pt x="0" y="70"/>
                    </a:lnTo>
                    <a:lnTo>
                      <a:pt x="8" y="66"/>
                    </a:lnTo>
                    <a:lnTo>
                      <a:pt x="12" y="60"/>
                    </a:lnTo>
                    <a:lnTo>
                      <a:pt x="16" y="56"/>
                    </a:lnTo>
                    <a:lnTo>
                      <a:pt x="18" y="50"/>
                    </a:lnTo>
                    <a:lnTo>
                      <a:pt x="18" y="0"/>
                    </a:lnTo>
                    <a:lnTo>
                      <a:pt x="10" y="8"/>
                    </a:lnTo>
                    <a:lnTo>
                      <a:pt x="0" y="14"/>
                    </a:lnTo>
                    <a:close/>
                  </a:path>
                </a:pathLst>
              </a:custGeom>
              <a:solidFill>
                <a:srgbClr val="E6E6E6"/>
              </a:solidFill>
              <a:ln w="9525">
                <a:noFill/>
                <a:round/>
                <a:headEnd/>
                <a:tailEnd/>
              </a:ln>
            </p:spPr>
            <p:txBody>
              <a:bodyPr/>
              <a:lstStyle/>
              <a:p>
                <a:pPr algn="ctr"/>
                <a:endParaRPr lang="ru-RU"/>
              </a:p>
            </p:txBody>
          </p:sp>
          <p:sp>
            <p:nvSpPr>
              <p:cNvPr id="456875" name="Freeform 136"/>
              <p:cNvSpPr>
                <a:spLocks/>
              </p:cNvSpPr>
              <p:nvPr/>
            </p:nvSpPr>
            <p:spPr bwMode="auto">
              <a:xfrm>
                <a:off x="7589" y="5174"/>
                <a:ext cx="13" cy="62"/>
              </a:xfrm>
              <a:custGeom>
                <a:avLst/>
                <a:gdLst>
                  <a:gd name="T0" fmla="*/ 0 w 13"/>
                  <a:gd name="T1" fmla="*/ 62 h 62"/>
                  <a:gd name="T2" fmla="*/ 13 w 13"/>
                  <a:gd name="T3" fmla="*/ 56 h 62"/>
                  <a:gd name="T4" fmla="*/ 13 w 13"/>
                  <a:gd name="T5" fmla="*/ 0 h 62"/>
                  <a:gd name="T6" fmla="*/ 0 w 13"/>
                  <a:gd name="T7" fmla="*/ 6 h 62"/>
                  <a:gd name="T8" fmla="*/ 0 w 13"/>
                  <a:gd name="T9" fmla="*/ 62 h 62"/>
                  <a:gd name="T10" fmla="*/ 0 60000 65536"/>
                  <a:gd name="T11" fmla="*/ 0 60000 65536"/>
                  <a:gd name="T12" fmla="*/ 0 60000 65536"/>
                  <a:gd name="T13" fmla="*/ 0 60000 65536"/>
                  <a:gd name="T14" fmla="*/ 0 60000 65536"/>
                  <a:gd name="T15" fmla="*/ 0 w 13"/>
                  <a:gd name="T16" fmla="*/ 0 h 62"/>
                  <a:gd name="T17" fmla="*/ 13 w 13"/>
                  <a:gd name="T18" fmla="*/ 62 h 62"/>
                </a:gdLst>
                <a:ahLst/>
                <a:cxnLst>
                  <a:cxn ang="T10">
                    <a:pos x="T0" y="T1"/>
                  </a:cxn>
                  <a:cxn ang="T11">
                    <a:pos x="T2" y="T3"/>
                  </a:cxn>
                  <a:cxn ang="T12">
                    <a:pos x="T4" y="T5"/>
                  </a:cxn>
                  <a:cxn ang="T13">
                    <a:pos x="T6" y="T7"/>
                  </a:cxn>
                  <a:cxn ang="T14">
                    <a:pos x="T8" y="T9"/>
                  </a:cxn>
                </a:cxnLst>
                <a:rect l="T15" t="T16" r="T17" b="T18"/>
                <a:pathLst>
                  <a:path w="13" h="62">
                    <a:moveTo>
                      <a:pt x="0" y="62"/>
                    </a:moveTo>
                    <a:lnTo>
                      <a:pt x="13" y="56"/>
                    </a:lnTo>
                    <a:lnTo>
                      <a:pt x="13" y="0"/>
                    </a:lnTo>
                    <a:lnTo>
                      <a:pt x="0" y="6"/>
                    </a:lnTo>
                    <a:lnTo>
                      <a:pt x="0" y="62"/>
                    </a:lnTo>
                    <a:close/>
                  </a:path>
                </a:pathLst>
              </a:custGeom>
              <a:solidFill>
                <a:srgbClr val="FFFFFF"/>
              </a:solidFill>
              <a:ln w="9525">
                <a:noFill/>
                <a:round/>
                <a:headEnd/>
                <a:tailEnd/>
              </a:ln>
            </p:spPr>
            <p:txBody>
              <a:bodyPr/>
              <a:lstStyle/>
              <a:p>
                <a:pPr algn="ctr"/>
                <a:endParaRPr lang="ru-RU"/>
              </a:p>
            </p:txBody>
          </p:sp>
          <p:sp>
            <p:nvSpPr>
              <p:cNvPr id="456876" name="Freeform 137"/>
              <p:cNvSpPr>
                <a:spLocks/>
              </p:cNvSpPr>
              <p:nvPr/>
            </p:nvSpPr>
            <p:spPr bwMode="auto">
              <a:xfrm>
                <a:off x="7575" y="5180"/>
                <a:ext cx="14" cy="58"/>
              </a:xfrm>
              <a:custGeom>
                <a:avLst/>
                <a:gdLst>
                  <a:gd name="T0" fmla="*/ 0 w 14"/>
                  <a:gd name="T1" fmla="*/ 58 h 58"/>
                  <a:gd name="T2" fmla="*/ 10 w 14"/>
                  <a:gd name="T3" fmla="*/ 56 h 58"/>
                  <a:gd name="T4" fmla="*/ 14 w 14"/>
                  <a:gd name="T5" fmla="*/ 56 h 58"/>
                  <a:gd name="T6" fmla="*/ 14 w 14"/>
                  <a:gd name="T7" fmla="*/ 0 h 58"/>
                  <a:gd name="T8" fmla="*/ 10 w 14"/>
                  <a:gd name="T9" fmla="*/ 0 h 58"/>
                  <a:gd name="T10" fmla="*/ 0 w 14"/>
                  <a:gd name="T11" fmla="*/ 2 h 58"/>
                  <a:gd name="T12" fmla="*/ 0 w 14"/>
                  <a:gd name="T13" fmla="*/ 58 h 58"/>
                  <a:gd name="T14" fmla="*/ 0 60000 65536"/>
                  <a:gd name="T15" fmla="*/ 0 60000 65536"/>
                  <a:gd name="T16" fmla="*/ 0 60000 65536"/>
                  <a:gd name="T17" fmla="*/ 0 60000 65536"/>
                  <a:gd name="T18" fmla="*/ 0 60000 65536"/>
                  <a:gd name="T19" fmla="*/ 0 60000 65536"/>
                  <a:gd name="T20" fmla="*/ 0 60000 65536"/>
                  <a:gd name="T21" fmla="*/ 0 w 14"/>
                  <a:gd name="T22" fmla="*/ 0 h 58"/>
                  <a:gd name="T23" fmla="*/ 14 w 1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8">
                    <a:moveTo>
                      <a:pt x="0" y="58"/>
                    </a:moveTo>
                    <a:lnTo>
                      <a:pt x="10" y="56"/>
                    </a:lnTo>
                    <a:lnTo>
                      <a:pt x="14" y="56"/>
                    </a:lnTo>
                    <a:lnTo>
                      <a:pt x="14" y="0"/>
                    </a:lnTo>
                    <a:lnTo>
                      <a:pt x="10" y="0"/>
                    </a:lnTo>
                    <a:lnTo>
                      <a:pt x="0" y="2"/>
                    </a:lnTo>
                    <a:lnTo>
                      <a:pt x="0" y="58"/>
                    </a:lnTo>
                    <a:close/>
                  </a:path>
                </a:pathLst>
              </a:custGeom>
              <a:solidFill>
                <a:srgbClr val="E6E6E6"/>
              </a:solidFill>
              <a:ln w="9525">
                <a:noFill/>
                <a:round/>
                <a:headEnd/>
                <a:tailEnd/>
              </a:ln>
            </p:spPr>
            <p:txBody>
              <a:bodyPr/>
              <a:lstStyle/>
              <a:p>
                <a:pPr algn="ctr"/>
                <a:endParaRPr lang="ru-RU"/>
              </a:p>
            </p:txBody>
          </p:sp>
          <p:sp>
            <p:nvSpPr>
              <p:cNvPr id="456877" name="Rectangle 138"/>
              <p:cNvSpPr>
                <a:spLocks noChangeArrowheads="1"/>
              </p:cNvSpPr>
              <p:nvPr/>
            </p:nvSpPr>
            <p:spPr bwMode="auto">
              <a:xfrm>
                <a:off x="7567" y="5182"/>
                <a:ext cx="8" cy="56"/>
              </a:xfrm>
              <a:prstGeom prst="rect">
                <a:avLst/>
              </a:prstGeom>
              <a:solidFill>
                <a:srgbClr val="CCCCCC"/>
              </a:solidFill>
              <a:ln w="9525">
                <a:noFill/>
                <a:miter lim="800000"/>
                <a:headEnd/>
                <a:tailEnd/>
              </a:ln>
            </p:spPr>
            <p:txBody>
              <a:bodyPr/>
              <a:lstStyle/>
              <a:p>
                <a:pPr algn="ctr"/>
                <a:endParaRPr lang="ru-RU"/>
              </a:p>
            </p:txBody>
          </p:sp>
          <p:sp>
            <p:nvSpPr>
              <p:cNvPr id="456878" name="Freeform 139"/>
              <p:cNvSpPr>
                <a:spLocks/>
              </p:cNvSpPr>
              <p:nvPr/>
            </p:nvSpPr>
            <p:spPr bwMode="auto">
              <a:xfrm>
                <a:off x="7555" y="5180"/>
                <a:ext cx="12" cy="58"/>
              </a:xfrm>
              <a:custGeom>
                <a:avLst/>
                <a:gdLst>
                  <a:gd name="T0" fmla="*/ 0 w 12"/>
                  <a:gd name="T1" fmla="*/ 56 h 58"/>
                  <a:gd name="T2" fmla="*/ 12 w 12"/>
                  <a:gd name="T3" fmla="*/ 58 h 58"/>
                  <a:gd name="T4" fmla="*/ 12 w 12"/>
                  <a:gd name="T5" fmla="*/ 2 h 58"/>
                  <a:gd name="T6" fmla="*/ 0 w 12"/>
                  <a:gd name="T7" fmla="*/ 0 h 58"/>
                  <a:gd name="T8" fmla="*/ 0 w 12"/>
                  <a:gd name="T9" fmla="*/ 56 h 58"/>
                  <a:gd name="T10" fmla="*/ 0 60000 65536"/>
                  <a:gd name="T11" fmla="*/ 0 60000 65536"/>
                  <a:gd name="T12" fmla="*/ 0 60000 65536"/>
                  <a:gd name="T13" fmla="*/ 0 60000 65536"/>
                  <a:gd name="T14" fmla="*/ 0 60000 65536"/>
                  <a:gd name="T15" fmla="*/ 0 w 12"/>
                  <a:gd name="T16" fmla="*/ 0 h 58"/>
                  <a:gd name="T17" fmla="*/ 12 w 12"/>
                  <a:gd name="T18" fmla="*/ 58 h 58"/>
                </a:gdLst>
                <a:ahLst/>
                <a:cxnLst>
                  <a:cxn ang="T10">
                    <a:pos x="T0" y="T1"/>
                  </a:cxn>
                  <a:cxn ang="T11">
                    <a:pos x="T2" y="T3"/>
                  </a:cxn>
                  <a:cxn ang="T12">
                    <a:pos x="T4" y="T5"/>
                  </a:cxn>
                  <a:cxn ang="T13">
                    <a:pos x="T6" y="T7"/>
                  </a:cxn>
                  <a:cxn ang="T14">
                    <a:pos x="T8" y="T9"/>
                  </a:cxn>
                </a:cxnLst>
                <a:rect l="T15" t="T16" r="T17" b="T18"/>
                <a:pathLst>
                  <a:path w="12" h="58">
                    <a:moveTo>
                      <a:pt x="0" y="56"/>
                    </a:moveTo>
                    <a:lnTo>
                      <a:pt x="12" y="58"/>
                    </a:lnTo>
                    <a:lnTo>
                      <a:pt x="12" y="2"/>
                    </a:lnTo>
                    <a:lnTo>
                      <a:pt x="0" y="0"/>
                    </a:lnTo>
                    <a:lnTo>
                      <a:pt x="0" y="56"/>
                    </a:lnTo>
                    <a:close/>
                  </a:path>
                </a:pathLst>
              </a:custGeom>
              <a:solidFill>
                <a:srgbClr val="B3B3B3"/>
              </a:solidFill>
              <a:ln w="9525">
                <a:noFill/>
                <a:round/>
                <a:headEnd/>
                <a:tailEnd/>
              </a:ln>
            </p:spPr>
            <p:txBody>
              <a:bodyPr/>
              <a:lstStyle/>
              <a:p>
                <a:pPr algn="ctr"/>
                <a:endParaRPr lang="ru-RU"/>
              </a:p>
            </p:txBody>
          </p:sp>
          <p:sp>
            <p:nvSpPr>
              <p:cNvPr id="456879" name="Freeform 140"/>
              <p:cNvSpPr>
                <a:spLocks/>
              </p:cNvSpPr>
              <p:nvPr/>
            </p:nvSpPr>
            <p:spPr bwMode="auto">
              <a:xfrm>
                <a:off x="7539" y="5174"/>
                <a:ext cx="16" cy="62"/>
              </a:xfrm>
              <a:custGeom>
                <a:avLst/>
                <a:gdLst>
                  <a:gd name="T0" fmla="*/ 0 w 16"/>
                  <a:gd name="T1" fmla="*/ 56 h 62"/>
                  <a:gd name="T2" fmla="*/ 16 w 16"/>
                  <a:gd name="T3" fmla="*/ 62 h 62"/>
                  <a:gd name="T4" fmla="*/ 16 w 16"/>
                  <a:gd name="T5" fmla="*/ 6 h 62"/>
                  <a:gd name="T6" fmla="*/ 0 w 16"/>
                  <a:gd name="T7" fmla="*/ 0 h 62"/>
                  <a:gd name="T8" fmla="*/ 0 w 16"/>
                  <a:gd name="T9" fmla="*/ 56 h 62"/>
                  <a:gd name="T10" fmla="*/ 0 60000 65536"/>
                  <a:gd name="T11" fmla="*/ 0 60000 65536"/>
                  <a:gd name="T12" fmla="*/ 0 60000 65536"/>
                  <a:gd name="T13" fmla="*/ 0 60000 65536"/>
                  <a:gd name="T14" fmla="*/ 0 60000 65536"/>
                  <a:gd name="T15" fmla="*/ 0 w 16"/>
                  <a:gd name="T16" fmla="*/ 0 h 62"/>
                  <a:gd name="T17" fmla="*/ 16 w 16"/>
                  <a:gd name="T18" fmla="*/ 62 h 62"/>
                </a:gdLst>
                <a:ahLst/>
                <a:cxnLst>
                  <a:cxn ang="T10">
                    <a:pos x="T0" y="T1"/>
                  </a:cxn>
                  <a:cxn ang="T11">
                    <a:pos x="T2" y="T3"/>
                  </a:cxn>
                  <a:cxn ang="T12">
                    <a:pos x="T4" y="T5"/>
                  </a:cxn>
                  <a:cxn ang="T13">
                    <a:pos x="T6" y="T7"/>
                  </a:cxn>
                  <a:cxn ang="T14">
                    <a:pos x="T8" y="T9"/>
                  </a:cxn>
                </a:cxnLst>
                <a:rect l="T15" t="T16" r="T17" b="T18"/>
                <a:pathLst>
                  <a:path w="16" h="62">
                    <a:moveTo>
                      <a:pt x="0" y="56"/>
                    </a:moveTo>
                    <a:lnTo>
                      <a:pt x="16" y="62"/>
                    </a:lnTo>
                    <a:lnTo>
                      <a:pt x="16" y="6"/>
                    </a:lnTo>
                    <a:lnTo>
                      <a:pt x="0" y="0"/>
                    </a:lnTo>
                    <a:lnTo>
                      <a:pt x="0" y="56"/>
                    </a:lnTo>
                    <a:close/>
                  </a:path>
                </a:pathLst>
              </a:custGeom>
              <a:solidFill>
                <a:srgbClr val="999999"/>
              </a:solidFill>
              <a:ln w="9525">
                <a:noFill/>
                <a:round/>
                <a:headEnd/>
                <a:tailEnd/>
              </a:ln>
            </p:spPr>
            <p:txBody>
              <a:bodyPr/>
              <a:lstStyle/>
              <a:p>
                <a:pPr algn="ctr"/>
                <a:endParaRPr lang="ru-RU"/>
              </a:p>
            </p:txBody>
          </p:sp>
          <p:sp>
            <p:nvSpPr>
              <p:cNvPr id="456880" name="Freeform 141"/>
              <p:cNvSpPr>
                <a:spLocks/>
              </p:cNvSpPr>
              <p:nvPr/>
            </p:nvSpPr>
            <p:spPr bwMode="auto">
              <a:xfrm>
                <a:off x="7521" y="5160"/>
                <a:ext cx="18" cy="70"/>
              </a:xfrm>
              <a:custGeom>
                <a:avLst/>
                <a:gdLst>
                  <a:gd name="T0" fmla="*/ 18 w 18"/>
                  <a:gd name="T1" fmla="*/ 14 h 70"/>
                  <a:gd name="T2" fmla="*/ 8 w 18"/>
                  <a:gd name="T3" fmla="*/ 8 h 70"/>
                  <a:gd name="T4" fmla="*/ 0 w 18"/>
                  <a:gd name="T5" fmla="*/ 0 h 70"/>
                  <a:gd name="T6" fmla="*/ 0 w 18"/>
                  <a:gd name="T7" fmla="*/ 50 h 70"/>
                  <a:gd name="T8" fmla="*/ 2 w 18"/>
                  <a:gd name="T9" fmla="*/ 56 h 70"/>
                  <a:gd name="T10" fmla="*/ 8 w 18"/>
                  <a:gd name="T11" fmla="*/ 64 h 70"/>
                  <a:gd name="T12" fmla="*/ 18 w 18"/>
                  <a:gd name="T13" fmla="*/ 70 h 70"/>
                  <a:gd name="T14" fmla="*/ 18 w 18"/>
                  <a:gd name="T15" fmla="*/ 14 h 70"/>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70"/>
                  <a:gd name="T26" fmla="*/ 18 w 18"/>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70">
                    <a:moveTo>
                      <a:pt x="18" y="14"/>
                    </a:moveTo>
                    <a:lnTo>
                      <a:pt x="8" y="8"/>
                    </a:lnTo>
                    <a:lnTo>
                      <a:pt x="0" y="0"/>
                    </a:lnTo>
                    <a:lnTo>
                      <a:pt x="0" y="50"/>
                    </a:lnTo>
                    <a:lnTo>
                      <a:pt x="2" y="56"/>
                    </a:lnTo>
                    <a:lnTo>
                      <a:pt x="8" y="64"/>
                    </a:lnTo>
                    <a:lnTo>
                      <a:pt x="18" y="70"/>
                    </a:lnTo>
                    <a:lnTo>
                      <a:pt x="18" y="14"/>
                    </a:lnTo>
                    <a:close/>
                  </a:path>
                </a:pathLst>
              </a:custGeom>
              <a:solidFill>
                <a:srgbClr val="7F7F7F"/>
              </a:solidFill>
              <a:ln w="9525">
                <a:noFill/>
                <a:round/>
                <a:headEnd/>
                <a:tailEnd/>
              </a:ln>
            </p:spPr>
            <p:txBody>
              <a:bodyPr/>
              <a:lstStyle/>
              <a:p>
                <a:pPr algn="ctr"/>
                <a:endParaRPr lang="ru-RU"/>
              </a:p>
            </p:txBody>
          </p:sp>
          <p:sp>
            <p:nvSpPr>
              <p:cNvPr id="456881" name="Line 142"/>
              <p:cNvSpPr>
                <a:spLocks noChangeShapeType="1"/>
              </p:cNvSpPr>
              <p:nvPr/>
            </p:nvSpPr>
            <p:spPr bwMode="auto">
              <a:xfrm>
                <a:off x="7571" y="5150"/>
                <a:ext cx="0" cy="0"/>
              </a:xfrm>
              <a:prstGeom prst="line">
                <a:avLst/>
              </a:prstGeom>
              <a:noFill/>
              <a:ln w="3175">
                <a:solidFill>
                  <a:srgbClr val="000000"/>
                </a:solidFill>
                <a:round/>
                <a:headEnd/>
                <a:tailEnd/>
              </a:ln>
            </p:spPr>
            <p:txBody>
              <a:bodyPr/>
              <a:lstStyle/>
              <a:p>
                <a:endParaRPr lang="en-US"/>
              </a:p>
            </p:txBody>
          </p:sp>
          <p:sp>
            <p:nvSpPr>
              <p:cNvPr id="456882" name="Freeform 143"/>
              <p:cNvSpPr>
                <a:spLocks/>
              </p:cNvSpPr>
              <p:nvPr/>
            </p:nvSpPr>
            <p:spPr bwMode="auto">
              <a:xfrm>
                <a:off x="7567" y="5067"/>
                <a:ext cx="10" cy="89"/>
              </a:xfrm>
              <a:custGeom>
                <a:avLst/>
                <a:gdLst>
                  <a:gd name="T0" fmla="*/ 0 w 10"/>
                  <a:gd name="T1" fmla="*/ 4 h 89"/>
                  <a:gd name="T2" fmla="*/ 0 w 10"/>
                  <a:gd name="T3" fmla="*/ 83 h 89"/>
                  <a:gd name="T4" fmla="*/ 2 w 10"/>
                  <a:gd name="T5" fmla="*/ 87 h 89"/>
                  <a:gd name="T6" fmla="*/ 4 w 10"/>
                  <a:gd name="T7" fmla="*/ 89 h 89"/>
                  <a:gd name="T8" fmla="*/ 8 w 10"/>
                  <a:gd name="T9" fmla="*/ 87 h 89"/>
                  <a:gd name="T10" fmla="*/ 10 w 10"/>
                  <a:gd name="T11" fmla="*/ 83 h 89"/>
                  <a:gd name="T12" fmla="*/ 10 w 10"/>
                  <a:gd name="T13" fmla="*/ 4 h 89"/>
                  <a:gd name="T14" fmla="*/ 8 w 10"/>
                  <a:gd name="T15" fmla="*/ 2 h 89"/>
                  <a:gd name="T16" fmla="*/ 4 w 10"/>
                  <a:gd name="T17" fmla="*/ 0 h 89"/>
                  <a:gd name="T18" fmla="*/ 2 w 10"/>
                  <a:gd name="T19" fmla="*/ 2 h 89"/>
                  <a:gd name="T20" fmla="*/ 0 w 10"/>
                  <a:gd name="T21" fmla="*/ 4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9"/>
                  <a:gd name="T35" fmla="*/ 10 w 10"/>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9">
                    <a:moveTo>
                      <a:pt x="0" y="4"/>
                    </a:moveTo>
                    <a:lnTo>
                      <a:pt x="0" y="83"/>
                    </a:lnTo>
                    <a:lnTo>
                      <a:pt x="2" y="87"/>
                    </a:lnTo>
                    <a:lnTo>
                      <a:pt x="4" y="89"/>
                    </a:lnTo>
                    <a:lnTo>
                      <a:pt x="8" y="87"/>
                    </a:lnTo>
                    <a:lnTo>
                      <a:pt x="10" y="83"/>
                    </a:lnTo>
                    <a:lnTo>
                      <a:pt x="10" y="4"/>
                    </a:lnTo>
                    <a:lnTo>
                      <a:pt x="8" y="2"/>
                    </a:lnTo>
                    <a:lnTo>
                      <a:pt x="4" y="0"/>
                    </a:lnTo>
                    <a:lnTo>
                      <a:pt x="2" y="2"/>
                    </a:lnTo>
                    <a:lnTo>
                      <a:pt x="0" y="4"/>
                    </a:lnTo>
                    <a:close/>
                  </a:path>
                </a:pathLst>
              </a:custGeom>
              <a:solidFill>
                <a:srgbClr val="333333"/>
              </a:solidFill>
              <a:ln w="9525">
                <a:noFill/>
                <a:round/>
                <a:headEnd/>
                <a:tailEnd/>
              </a:ln>
            </p:spPr>
            <p:txBody>
              <a:bodyPr/>
              <a:lstStyle/>
              <a:p>
                <a:pPr algn="ctr"/>
                <a:endParaRPr lang="ru-RU"/>
              </a:p>
            </p:txBody>
          </p:sp>
          <p:sp>
            <p:nvSpPr>
              <p:cNvPr id="456883" name="Freeform 144"/>
              <p:cNvSpPr>
                <a:spLocks/>
              </p:cNvSpPr>
              <p:nvPr/>
            </p:nvSpPr>
            <p:spPr bwMode="auto">
              <a:xfrm>
                <a:off x="7517" y="4963"/>
                <a:ext cx="107" cy="124"/>
              </a:xfrm>
              <a:custGeom>
                <a:avLst/>
                <a:gdLst>
                  <a:gd name="T0" fmla="*/ 40 w 107"/>
                  <a:gd name="T1" fmla="*/ 2 h 124"/>
                  <a:gd name="T2" fmla="*/ 34 w 107"/>
                  <a:gd name="T3" fmla="*/ 2 h 124"/>
                  <a:gd name="T4" fmla="*/ 28 w 107"/>
                  <a:gd name="T5" fmla="*/ 4 h 124"/>
                  <a:gd name="T6" fmla="*/ 24 w 107"/>
                  <a:gd name="T7" fmla="*/ 6 h 124"/>
                  <a:gd name="T8" fmla="*/ 22 w 107"/>
                  <a:gd name="T9" fmla="*/ 6 h 124"/>
                  <a:gd name="T10" fmla="*/ 18 w 107"/>
                  <a:gd name="T11" fmla="*/ 8 h 124"/>
                  <a:gd name="T12" fmla="*/ 16 w 107"/>
                  <a:gd name="T13" fmla="*/ 10 h 124"/>
                  <a:gd name="T14" fmla="*/ 14 w 107"/>
                  <a:gd name="T15" fmla="*/ 10 h 124"/>
                  <a:gd name="T16" fmla="*/ 12 w 107"/>
                  <a:gd name="T17" fmla="*/ 12 h 124"/>
                  <a:gd name="T18" fmla="*/ 10 w 107"/>
                  <a:gd name="T19" fmla="*/ 14 h 124"/>
                  <a:gd name="T20" fmla="*/ 8 w 107"/>
                  <a:gd name="T21" fmla="*/ 16 h 124"/>
                  <a:gd name="T22" fmla="*/ 6 w 107"/>
                  <a:gd name="T23" fmla="*/ 18 h 124"/>
                  <a:gd name="T24" fmla="*/ 6 w 107"/>
                  <a:gd name="T25" fmla="*/ 20 h 124"/>
                  <a:gd name="T26" fmla="*/ 4 w 107"/>
                  <a:gd name="T27" fmla="*/ 22 h 124"/>
                  <a:gd name="T28" fmla="*/ 2 w 107"/>
                  <a:gd name="T29" fmla="*/ 24 h 124"/>
                  <a:gd name="T30" fmla="*/ 2 w 107"/>
                  <a:gd name="T31" fmla="*/ 28 h 124"/>
                  <a:gd name="T32" fmla="*/ 0 w 107"/>
                  <a:gd name="T33" fmla="*/ 32 h 124"/>
                  <a:gd name="T34" fmla="*/ 0 w 107"/>
                  <a:gd name="T35" fmla="*/ 92 h 124"/>
                  <a:gd name="T36" fmla="*/ 2 w 107"/>
                  <a:gd name="T37" fmla="*/ 100 h 124"/>
                  <a:gd name="T38" fmla="*/ 6 w 107"/>
                  <a:gd name="T39" fmla="*/ 106 h 124"/>
                  <a:gd name="T40" fmla="*/ 12 w 107"/>
                  <a:gd name="T41" fmla="*/ 112 h 124"/>
                  <a:gd name="T42" fmla="*/ 18 w 107"/>
                  <a:gd name="T43" fmla="*/ 116 h 124"/>
                  <a:gd name="T44" fmla="*/ 28 w 107"/>
                  <a:gd name="T45" fmla="*/ 120 h 124"/>
                  <a:gd name="T46" fmla="*/ 36 w 107"/>
                  <a:gd name="T47" fmla="*/ 122 h 124"/>
                  <a:gd name="T48" fmla="*/ 46 w 107"/>
                  <a:gd name="T49" fmla="*/ 124 h 124"/>
                  <a:gd name="T50" fmla="*/ 58 w 107"/>
                  <a:gd name="T51" fmla="*/ 124 h 124"/>
                  <a:gd name="T52" fmla="*/ 68 w 107"/>
                  <a:gd name="T53" fmla="*/ 122 h 124"/>
                  <a:gd name="T54" fmla="*/ 83 w 107"/>
                  <a:gd name="T55" fmla="*/ 118 h 124"/>
                  <a:gd name="T56" fmla="*/ 95 w 107"/>
                  <a:gd name="T57" fmla="*/ 112 h 124"/>
                  <a:gd name="T58" fmla="*/ 101 w 107"/>
                  <a:gd name="T59" fmla="*/ 106 h 124"/>
                  <a:gd name="T60" fmla="*/ 105 w 107"/>
                  <a:gd name="T61" fmla="*/ 102 h 124"/>
                  <a:gd name="T62" fmla="*/ 107 w 107"/>
                  <a:gd name="T63" fmla="*/ 96 h 124"/>
                  <a:gd name="T64" fmla="*/ 107 w 107"/>
                  <a:gd name="T65" fmla="*/ 92 h 124"/>
                  <a:gd name="T66" fmla="*/ 107 w 107"/>
                  <a:gd name="T67" fmla="*/ 32 h 124"/>
                  <a:gd name="T68" fmla="*/ 105 w 107"/>
                  <a:gd name="T69" fmla="*/ 24 h 124"/>
                  <a:gd name="T70" fmla="*/ 101 w 107"/>
                  <a:gd name="T71" fmla="*/ 18 h 124"/>
                  <a:gd name="T72" fmla="*/ 95 w 107"/>
                  <a:gd name="T73" fmla="*/ 12 h 124"/>
                  <a:gd name="T74" fmla="*/ 89 w 107"/>
                  <a:gd name="T75" fmla="*/ 8 h 124"/>
                  <a:gd name="T76" fmla="*/ 80 w 107"/>
                  <a:gd name="T77" fmla="*/ 4 h 124"/>
                  <a:gd name="T78" fmla="*/ 72 w 107"/>
                  <a:gd name="T79" fmla="*/ 2 h 124"/>
                  <a:gd name="T80" fmla="*/ 62 w 107"/>
                  <a:gd name="T81" fmla="*/ 0 h 124"/>
                  <a:gd name="T82" fmla="*/ 52 w 107"/>
                  <a:gd name="T83" fmla="*/ 0 h 124"/>
                  <a:gd name="T84" fmla="*/ 40 w 107"/>
                  <a:gd name="T85" fmla="*/ 2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
                  <a:gd name="T130" fmla="*/ 0 h 124"/>
                  <a:gd name="T131" fmla="*/ 107 w 107"/>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 h="124">
                    <a:moveTo>
                      <a:pt x="40" y="2"/>
                    </a:moveTo>
                    <a:lnTo>
                      <a:pt x="34" y="2"/>
                    </a:lnTo>
                    <a:lnTo>
                      <a:pt x="28" y="4"/>
                    </a:lnTo>
                    <a:lnTo>
                      <a:pt x="24" y="6"/>
                    </a:lnTo>
                    <a:lnTo>
                      <a:pt x="22" y="6"/>
                    </a:lnTo>
                    <a:lnTo>
                      <a:pt x="18" y="8"/>
                    </a:lnTo>
                    <a:lnTo>
                      <a:pt x="16" y="10"/>
                    </a:lnTo>
                    <a:lnTo>
                      <a:pt x="14" y="10"/>
                    </a:lnTo>
                    <a:lnTo>
                      <a:pt x="12" y="12"/>
                    </a:lnTo>
                    <a:lnTo>
                      <a:pt x="10" y="14"/>
                    </a:lnTo>
                    <a:lnTo>
                      <a:pt x="8" y="16"/>
                    </a:lnTo>
                    <a:lnTo>
                      <a:pt x="6" y="18"/>
                    </a:lnTo>
                    <a:lnTo>
                      <a:pt x="6" y="20"/>
                    </a:lnTo>
                    <a:lnTo>
                      <a:pt x="4" y="22"/>
                    </a:lnTo>
                    <a:lnTo>
                      <a:pt x="2" y="24"/>
                    </a:lnTo>
                    <a:lnTo>
                      <a:pt x="2" y="28"/>
                    </a:lnTo>
                    <a:lnTo>
                      <a:pt x="0" y="32"/>
                    </a:lnTo>
                    <a:lnTo>
                      <a:pt x="0" y="92"/>
                    </a:lnTo>
                    <a:lnTo>
                      <a:pt x="2" y="100"/>
                    </a:lnTo>
                    <a:lnTo>
                      <a:pt x="6" y="106"/>
                    </a:lnTo>
                    <a:lnTo>
                      <a:pt x="12" y="112"/>
                    </a:lnTo>
                    <a:lnTo>
                      <a:pt x="18" y="116"/>
                    </a:lnTo>
                    <a:lnTo>
                      <a:pt x="28" y="120"/>
                    </a:lnTo>
                    <a:lnTo>
                      <a:pt x="36" y="122"/>
                    </a:lnTo>
                    <a:lnTo>
                      <a:pt x="46" y="124"/>
                    </a:lnTo>
                    <a:lnTo>
                      <a:pt x="58" y="124"/>
                    </a:lnTo>
                    <a:lnTo>
                      <a:pt x="68" y="122"/>
                    </a:lnTo>
                    <a:lnTo>
                      <a:pt x="83" y="118"/>
                    </a:lnTo>
                    <a:lnTo>
                      <a:pt x="95" y="112"/>
                    </a:lnTo>
                    <a:lnTo>
                      <a:pt x="101" y="106"/>
                    </a:lnTo>
                    <a:lnTo>
                      <a:pt x="105" y="102"/>
                    </a:lnTo>
                    <a:lnTo>
                      <a:pt x="107" y="96"/>
                    </a:lnTo>
                    <a:lnTo>
                      <a:pt x="107" y="92"/>
                    </a:lnTo>
                    <a:lnTo>
                      <a:pt x="107" y="32"/>
                    </a:lnTo>
                    <a:lnTo>
                      <a:pt x="105" y="24"/>
                    </a:lnTo>
                    <a:lnTo>
                      <a:pt x="101" y="18"/>
                    </a:lnTo>
                    <a:lnTo>
                      <a:pt x="95" y="12"/>
                    </a:lnTo>
                    <a:lnTo>
                      <a:pt x="89" y="8"/>
                    </a:lnTo>
                    <a:lnTo>
                      <a:pt x="80" y="4"/>
                    </a:lnTo>
                    <a:lnTo>
                      <a:pt x="72" y="2"/>
                    </a:lnTo>
                    <a:lnTo>
                      <a:pt x="62" y="0"/>
                    </a:lnTo>
                    <a:lnTo>
                      <a:pt x="52" y="0"/>
                    </a:lnTo>
                    <a:lnTo>
                      <a:pt x="40" y="2"/>
                    </a:lnTo>
                    <a:close/>
                  </a:path>
                </a:pathLst>
              </a:custGeom>
              <a:solidFill>
                <a:srgbClr val="000000"/>
              </a:solidFill>
              <a:ln w="9525">
                <a:noFill/>
                <a:round/>
                <a:headEnd/>
                <a:tailEnd/>
              </a:ln>
            </p:spPr>
            <p:txBody>
              <a:bodyPr/>
              <a:lstStyle/>
              <a:p>
                <a:pPr algn="ctr"/>
                <a:endParaRPr lang="ru-RU"/>
              </a:p>
            </p:txBody>
          </p:sp>
          <p:sp>
            <p:nvSpPr>
              <p:cNvPr id="456884" name="Freeform 145"/>
              <p:cNvSpPr>
                <a:spLocks/>
              </p:cNvSpPr>
              <p:nvPr/>
            </p:nvSpPr>
            <p:spPr bwMode="auto">
              <a:xfrm>
                <a:off x="7620" y="4987"/>
                <a:ext cx="0" cy="4"/>
              </a:xfrm>
              <a:custGeom>
                <a:avLst/>
                <a:gdLst>
                  <a:gd name="T0" fmla="*/ 0 h 4"/>
                  <a:gd name="T1" fmla="*/ 4 h 4"/>
                  <a:gd name="T2" fmla="*/ 0 h 4"/>
                  <a:gd name="T3" fmla="*/ 0 60000 65536"/>
                  <a:gd name="T4" fmla="*/ 0 60000 65536"/>
                  <a:gd name="T5" fmla="*/ 0 60000 65536"/>
                  <a:gd name="T6" fmla="*/ 0 h 4"/>
                  <a:gd name="T7" fmla="*/ 4 h 4"/>
                </a:gdLst>
                <a:ahLst/>
                <a:cxnLst>
                  <a:cxn ang="T3">
                    <a:pos x="0" y="T0"/>
                  </a:cxn>
                  <a:cxn ang="T4">
                    <a:pos x="0" y="T1"/>
                  </a:cxn>
                  <a:cxn ang="T5">
                    <a:pos x="0" y="T2"/>
                  </a:cxn>
                </a:cxnLst>
                <a:rect l="0" t="T6" r="0" b="T7"/>
                <a:pathLst>
                  <a:path h="4">
                    <a:moveTo>
                      <a:pt x="0" y="0"/>
                    </a:moveTo>
                    <a:lnTo>
                      <a:pt x="0" y="4"/>
                    </a:lnTo>
                    <a:lnTo>
                      <a:pt x="0" y="0"/>
                    </a:lnTo>
                    <a:close/>
                  </a:path>
                </a:pathLst>
              </a:custGeom>
              <a:solidFill>
                <a:srgbClr val="000000"/>
              </a:solidFill>
              <a:ln w="9525">
                <a:noFill/>
                <a:round/>
                <a:headEnd/>
                <a:tailEnd/>
              </a:ln>
            </p:spPr>
            <p:txBody>
              <a:bodyPr/>
              <a:lstStyle/>
              <a:p>
                <a:pPr algn="ctr"/>
                <a:endParaRPr lang="ru-RU"/>
              </a:p>
            </p:txBody>
          </p:sp>
          <p:sp>
            <p:nvSpPr>
              <p:cNvPr id="456885" name="Freeform 146"/>
              <p:cNvSpPr>
                <a:spLocks/>
              </p:cNvSpPr>
              <p:nvPr/>
            </p:nvSpPr>
            <p:spPr bwMode="auto">
              <a:xfrm>
                <a:off x="7521" y="4969"/>
                <a:ext cx="99" cy="54"/>
              </a:xfrm>
              <a:custGeom>
                <a:avLst/>
                <a:gdLst>
                  <a:gd name="T0" fmla="*/ 97 w 99"/>
                  <a:gd name="T1" fmla="*/ 20 h 54"/>
                  <a:gd name="T2" fmla="*/ 99 w 99"/>
                  <a:gd name="T3" fmla="*/ 24 h 54"/>
                  <a:gd name="T4" fmla="*/ 99 w 99"/>
                  <a:gd name="T5" fmla="*/ 30 h 54"/>
                  <a:gd name="T6" fmla="*/ 97 w 99"/>
                  <a:gd name="T7" fmla="*/ 34 h 54"/>
                  <a:gd name="T8" fmla="*/ 91 w 99"/>
                  <a:gd name="T9" fmla="*/ 42 h 54"/>
                  <a:gd name="T10" fmla="*/ 83 w 99"/>
                  <a:gd name="T11" fmla="*/ 46 h 54"/>
                  <a:gd name="T12" fmla="*/ 74 w 99"/>
                  <a:gd name="T13" fmla="*/ 50 h 54"/>
                  <a:gd name="T14" fmla="*/ 64 w 99"/>
                  <a:gd name="T15" fmla="*/ 54 h 54"/>
                  <a:gd name="T16" fmla="*/ 44 w 99"/>
                  <a:gd name="T17" fmla="*/ 54 h 54"/>
                  <a:gd name="T18" fmla="*/ 26 w 99"/>
                  <a:gd name="T19" fmla="*/ 50 h 54"/>
                  <a:gd name="T20" fmla="*/ 18 w 99"/>
                  <a:gd name="T21" fmla="*/ 48 h 54"/>
                  <a:gd name="T22" fmla="*/ 12 w 99"/>
                  <a:gd name="T23" fmla="*/ 44 h 54"/>
                  <a:gd name="T24" fmla="*/ 6 w 99"/>
                  <a:gd name="T25" fmla="*/ 40 h 54"/>
                  <a:gd name="T26" fmla="*/ 2 w 99"/>
                  <a:gd name="T27" fmla="*/ 34 h 54"/>
                  <a:gd name="T28" fmla="*/ 0 w 99"/>
                  <a:gd name="T29" fmla="*/ 26 h 54"/>
                  <a:gd name="T30" fmla="*/ 2 w 99"/>
                  <a:gd name="T31" fmla="*/ 22 h 54"/>
                  <a:gd name="T32" fmla="*/ 2 w 99"/>
                  <a:gd name="T33" fmla="*/ 18 h 54"/>
                  <a:gd name="T34" fmla="*/ 4 w 99"/>
                  <a:gd name="T35" fmla="*/ 18 h 54"/>
                  <a:gd name="T36" fmla="*/ 8 w 99"/>
                  <a:gd name="T37" fmla="*/ 12 h 54"/>
                  <a:gd name="T38" fmla="*/ 12 w 99"/>
                  <a:gd name="T39" fmla="*/ 10 h 54"/>
                  <a:gd name="T40" fmla="*/ 12 w 99"/>
                  <a:gd name="T41" fmla="*/ 8 h 54"/>
                  <a:gd name="T42" fmla="*/ 14 w 99"/>
                  <a:gd name="T43" fmla="*/ 8 h 54"/>
                  <a:gd name="T44" fmla="*/ 16 w 99"/>
                  <a:gd name="T45" fmla="*/ 6 h 54"/>
                  <a:gd name="T46" fmla="*/ 20 w 99"/>
                  <a:gd name="T47" fmla="*/ 4 h 54"/>
                  <a:gd name="T48" fmla="*/ 22 w 99"/>
                  <a:gd name="T49" fmla="*/ 4 h 54"/>
                  <a:gd name="T50" fmla="*/ 24 w 99"/>
                  <a:gd name="T51" fmla="*/ 2 h 54"/>
                  <a:gd name="T52" fmla="*/ 26 w 99"/>
                  <a:gd name="T53" fmla="*/ 2 h 54"/>
                  <a:gd name="T54" fmla="*/ 30 w 99"/>
                  <a:gd name="T55" fmla="*/ 2 h 54"/>
                  <a:gd name="T56" fmla="*/ 32 w 99"/>
                  <a:gd name="T57" fmla="*/ 0 h 54"/>
                  <a:gd name="T58" fmla="*/ 38 w 99"/>
                  <a:gd name="T59" fmla="*/ 0 h 54"/>
                  <a:gd name="T60" fmla="*/ 56 w 99"/>
                  <a:gd name="T61" fmla="*/ 0 h 54"/>
                  <a:gd name="T62" fmla="*/ 74 w 99"/>
                  <a:gd name="T63" fmla="*/ 2 h 54"/>
                  <a:gd name="T64" fmla="*/ 81 w 99"/>
                  <a:gd name="T65" fmla="*/ 6 h 54"/>
                  <a:gd name="T66" fmla="*/ 89 w 99"/>
                  <a:gd name="T67" fmla="*/ 10 h 54"/>
                  <a:gd name="T68" fmla="*/ 93 w 99"/>
                  <a:gd name="T69" fmla="*/ 14 h 54"/>
                  <a:gd name="T70" fmla="*/ 97 w 99"/>
                  <a:gd name="T71" fmla="*/ 2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54"/>
                  <a:gd name="T110" fmla="*/ 99 w 99"/>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54">
                    <a:moveTo>
                      <a:pt x="97" y="20"/>
                    </a:moveTo>
                    <a:lnTo>
                      <a:pt x="99" y="24"/>
                    </a:lnTo>
                    <a:lnTo>
                      <a:pt x="99" y="30"/>
                    </a:lnTo>
                    <a:lnTo>
                      <a:pt x="97" y="34"/>
                    </a:lnTo>
                    <a:lnTo>
                      <a:pt x="91" y="42"/>
                    </a:lnTo>
                    <a:lnTo>
                      <a:pt x="83" y="46"/>
                    </a:lnTo>
                    <a:lnTo>
                      <a:pt x="74" y="50"/>
                    </a:lnTo>
                    <a:lnTo>
                      <a:pt x="64" y="54"/>
                    </a:lnTo>
                    <a:lnTo>
                      <a:pt x="44" y="54"/>
                    </a:lnTo>
                    <a:lnTo>
                      <a:pt x="26" y="50"/>
                    </a:lnTo>
                    <a:lnTo>
                      <a:pt x="18" y="48"/>
                    </a:lnTo>
                    <a:lnTo>
                      <a:pt x="12" y="44"/>
                    </a:lnTo>
                    <a:lnTo>
                      <a:pt x="6" y="40"/>
                    </a:lnTo>
                    <a:lnTo>
                      <a:pt x="2" y="34"/>
                    </a:lnTo>
                    <a:lnTo>
                      <a:pt x="0" y="26"/>
                    </a:lnTo>
                    <a:lnTo>
                      <a:pt x="2" y="22"/>
                    </a:lnTo>
                    <a:lnTo>
                      <a:pt x="2" y="18"/>
                    </a:lnTo>
                    <a:lnTo>
                      <a:pt x="4" y="18"/>
                    </a:lnTo>
                    <a:lnTo>
                      <a:pt x="8" y="12"/>
                    </a:lnTo>
                    <a:lnTo>
                      <a:pt x="12" y="10"/>
                    </a:lnTo>
                    <a:lnTo>
                      <a:pt x="12" y="8"/>
                    </a:lnTo>
                    <a:lnTo>
                      <a:pt x="14" y="8"/>
                    </a:lnTo>
                    <a:lnTo>
                      <a:pt x="16" y="6"/>
                    </a:lnTo>
                    <a:lnTo>
                      <a:pt x="20" y="4"/>
                    </a:lnTo>
                    <a:lnTo>
                      <a:pt x="22" y="4"/>
                    </a:lnTo>
                    <a:lnTo>
                      <a:pt x="24" y="2"/>
                    </a:lnTo>
                    <a:lnTo>
                      <a:pt x="26" y="2"/>
                    </a:lnTo>
                    <a:lnTo>
                      <a:pt x="30" y="2"/>
                    </a:lnTo>
                    <a:lnTo>
                      <a:pt x="32" y="0"/>
                    </a:lnTo>
                    <a:lnTo>
                      <a:pt x="38" y="0"/>
                    </a:lnTo>
                    <a:lnTo>
                      <a:pt x="56" y="0"/>
                    </a:lnTo>
                    <a:lnTo>
                      <a:pt x="74" y="2"/>
                    </a:lnTo>
                    <a:lnTo>
                      <a:pt x="81" y="6"/>
                    </a:lnTo>
                    <a:lnTo>
                      <a:pt x="89" y="10"/>
                    </a:lnTo>
                    <a:lnTo>
                      <a:pt x="93" y="14"/>
                    </a:lnTo>
                    <a:lnTo>
                      <a:pt x="97" y="20"/>
                    </a:lnTo>
                    <a:close/>
                  </a:path>
                </a:pathLst>
              </a:custGeom>
              <a:solidFill>
                <a:srgbClr val="E3E3E2"/>
              </a:solidFill>
              <a:ln w="9525">
                <a:noFill/>
                <a:round/>
                <a:headEnd/>
                <a:tailEnd/>
              </a:ln>
            </p:spPr>
            <p:txBody>
              <a:bodyPr/>
              <a:lstStyle/>
              <a:p>
                <a:pPr algn="ctr"/>
                <a:endParaRPr lang="ru-RU"/>
              </a:p>
            </p:txBody>
          </p:sp>
          <p:sp>
            <p:nvSpPr>
              <p:cNvPr id="456886" name="Freeform 147"/>
              <p:cNvSpPr>
                <a:spLocks/>
              </p:cNvSpPr>
              <p:nvPr/>
            </p:nvSpPr>
            <p:spPr bwMode="auto">
              <a:xfrm>
                <a:off x="7602" y="5005"/>
                <a:ext cx="18" cy="70"/>
              </a:xfrm>
              <a:custGeom>
                <a:avLst/>
                <a:gdLst>
                  <a:gd name="T0" fmla="*/ 0 w 18"/>
                  <a:gd name="T1" fmla="*/ 14 h 70"/>
                  <a:gd name="T2" fmla="*/ 0 w 18"/>
                  <a:gd name="T3" fmla="*/ 70 h 70"/>
                  <a:gd name="T4" fmla="*/ 8 w 18"/>
                  <a:gd name="T5" fmla="*/ 66 h 70"/>
                  <a:gd name="T6" fmla="*/ 12 w 18"/>
                  <a:gd name="T7" fmla="*/ 60 h 70"/>
                  <a:gd name="T8" fmla="*/ 16 w 18"/>
                  <a:gd name="T9" fmla="*/ 56 h 70"/>
                  <a:gd name="T10" fmla="*/ 18 w 18"/>
                  <a:gd name="T11" fmla="*/ 50 h 70"/>
                  <a:gd name="T12" fmla="*/ 18 w 18"/>
                  <a:gd name="T13" fmla="*/ 0 h 70"/>
                  <a:gd name="T14" fmla="*/ 10 w 18"/>
                  <a:gd name="T15" fmla="*/ 8 h 70"/>
                  <a:gd name="T16" fmla="*/ 0 w 18"/>
                  <a:gd name="T17" fmla="*/ 14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0"/>
                  <a:gd name="T29" fmla="*/ 18 w 1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0">
                    <a:moveTo>
                      <a:pt x="0" y="14"/>
                    </a:moveTo>
                    <a:lnTo>
                      <a:pt x="0" y="70"/>
                    </a:lnTo>
                    <a:lnTo>
                      <a:pt x="8" y="66"/>
                    </a:lnTo>
                    <a:lnTo>
                      <a:pt x="12" y="60"/>
                    </a:lnTo>
                    <a:lnTo>
                      <a:pt x="16" y="56"/>
                    </a:lnTo>
                    <a:lnTo>
                      <a:pt x="18" y="50"/>
                    </a:lnTo>
                    <a:lnTo>
                      <a:pt x="18" y="0"/>
                    </a:lnTo>
                    <a:lnTo>
                      <a:pt x="10" y="8"/>
                    </a:lnTo>
                    <a:lnTo>
                      <a:pt x="0" y="14"/>
                    </a:lnTo>
                    <a:close/>
                  </a:path>
                </a:pathLst>
              </a:custGeom>
              <a:solidFill>
                <a:srgbClr val="E6E6E6"/>
              </a:solidFill>
              <a:ln w="9525">
                <a:noFill/>
                <a:round/>
                <a:headEnd/>
                <a:tailEnd/>
              </a:ln>
            </p:spPr>
            <p:txBody>
              <a:bodyPr/>
              <a:lstStyle/>
              <a:p>
                <a:pPr algn="ctr"/>
                <a:endParaRPr lang="ru-RU"/>
              </a:p>
            </p:txBody>
          </p:sp>
          <p:sp>
            <p:nvSpPr>
              <p:cNvPr id="456887" name="Freeform 148"/>
              <p:cNvSpPr>
                <a:spLocks/>
              </p:cNvSpPr>
              <p:nvPr/>
            </p:nvSpPr>
            <p:spPr bwMode="auto">
              <a:xfrm>
                <a:off x="7589" y="5019"/>
                <a:ext cx="13" cy="62"/>
              </a:xfrm>
              <a:custGeom>
                <a:avLst/>
                <a:gdLst>
                  <a:gd name="T0" fmla="*/ 0 w 13"/>
                  <a:gd name="T1" fmla="*/ 62 h 62"/>
                  <a:gd name="T2" fmla="*/ 13 w 13"/>
                  <a:gd name="T3" fmla="*/ 56 h 62"/>
                  <a:gd name="T4" fmla="*/ 13 w 13"/>
                  <a:gd name="T5" fmla="*/ 0 h 62"/>
                  <a:gd name="T6" fmla="*/ 0 w 13"/>
                  <a:gd name="T7" fmla="*/ 6 h 62"/>
                  <a:gd name="T8" fmla="*/ 0 w 13"/>
                  <a:gd name="T9" fmla="*/ 62 h 62"/>
                  <a:gd name="T10" fmla="*/ 0 60000 65536"/>
                  <a:gd name="T11" fmla="*/ 0 60000 65536"/>
                  <a:gd name="T12" fmla="*/ 0 60000 65536"/>
                  <a:gd name="T13" fmla="*/ 0 60000 65536"/>
                  <a:gd name="T14" fmla="*/ 0 60000 65536"/>
                  <a:gd name="T15" fmla="*/ 0 w 13"/>
                  <a:gd name="T16" fmla="*/ 0 h 62"/>
                  <a:gd name="T17" fmla="*/ 13 w 13"/>
                  <a:gd name="T18" fmla="*/ 62 h 62"/>
                </a:gdLst>
                <a:ahLst/>
                <a:cxnLst>
                  <a:cxn ang="T10">
                    <a:pos x="T0" y="T1"/>
                  </a:cxn>
                  <a:cxn ang="T11">
                    <a:pos x="T2" y="T3"/>
                  </a:cxn>
                  <a:cxn ang="T12">
                    <a:pos x="T4" y="T5"/>
                  </a:cxn>
                  <a:cxn ang="T13">
                    <a:pos x="T6" y="T7"/>
                  </a:cxn>
                  <a:cxn ang="T14">
                    <a:pos x="T8" y="T9"/>
                  </a:cxn>
                </a:cxnLst>
                <a:rect l="T15" t="T16" r="T17" b="T18"/>
                <a:pathLst>
                  <a:path w="13" h="62">
                    <a:moveTo>
                      <a:pt x="0" y="62"/>
                    </a:moveTo>
                    <a:lnTo>
                      <a:pt x="13" y="56"/>
                    </a:lnTo>
                    <a:lnTo>
                      <a:pt x="13" y="0"/>
                    </a:lnTo>
                    <a:lnTo>
                      <a:pt x="0" y="6"/>
                    </a:lnTo>
                    <a:lnTo>
                      <a:pt x="0" y="62"/>
                    </a:lnTo>
                    <a:close/>
                  </a:path>
                </a:pathLst>
              </a:custGeom>
              <a:solidFill>
                <a:srgbClr val="FFFFFF"/>
              </a:solidFill>
              <a:ln w="9525">
                <a:noFill/>
                <a:round/>
                <a:headEnd/>
                <a:tailEnd/>
              </a:ln>
            </p:spPr>
            <p:txBody>
              <a:bodyPr/>
              <a:lstStyle/>
              <a:p>
                <a:pPr algn="ctr"/>
                <a:endParaRPr lang="ru-RU"/>
              </a:p>
            </p:txBody>
          </p:sp>
          <p:sp>
            <p:nvSpPr>
              <p:cNvPr id="456888" name="Freeform 149"/>
              <p:cNvSpPr>
                <a:spLocks/>
              </p:cNvSpPr>
              <p:nvPr/>
            </p:nvSpPr>
            <p:spPr bwMode="auto">
              <a:xfrm>
                <a:off x="7575" y="5025"/>
                <a:ext cx="14" cy="58"/>
              </a:xfrm>
              <a:custGeom>
                <a:avLst/>
                <a:gdLst>
                  <a:gd name="T0" fmla="*/ 0 w 14"/>
                  <a:gd name="T1" fmla="*/ 58 h 58"/>
                  <a:gd name="T2" fmla="*/ 10 w 14"/>
                  <a:gd name="T3" fmla="*/ 56 h 58"/>
                  <a:gd name="T4" fmla="*/ 14 w 14"/>
                  <a:gd name="T5" fmla="*/ 56 h 58"/>
                  <a:gd name="T6" fmla="*/ 14 w 14"/>
                  <a:gd name="T7" fmla="*/ 0 h 58"/>
                  <a:gd name="T8" fmla="*/ 10 w 14"/>
                  <a:gd name="T9" fmla="*/ 0 h 58"/>
                  <a:gd name="T10" fmla="*/ 0 w 14"/>
                  <a:gd name="T11" fmla="*/ 2 h 58"/>
                  <a:gd name="T12" fmla="*/ 0 w 14"/>
                  <a:gd name="T13" fmla="*/ 58 h 58"/>
                  <a:gd name="T14" fmla="*/ 0 60000 65536"/>
                  <a:gd name="T15" fmla="*/ 0 60000 65536"/>
                  <a:gd name="T16" fmla="*/ 0 60000 65536"/>
                  <a:gd name="T17" fmla="*/ 0 60000 65536"/>
                  <a:gd name="T18" fmla="*/ 0 60000 65536"/>
                  <a:gd name="T19" fmla="*/ 0 60000 65536"/>
                  <a:gd name="T20" fmla="*/ 0 60000 65536"/>
                  <a:gd name="T21" fmla="*/ 0 w 14"/>
                  <a:gd name="T22" fmla="*/ 0 h 58"/>
                  <a:gd name="T23" fmla="*/ 14 w 1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8">
                    <a:moveTo>
                      <a:pt x="0" y="58"/>
                    </a:moveTo>
                    <a:lnTo>
                      <a:pt x="10" y="56"/>
                    </a:lnTo>
                    <a:lnTo>
                      <a:pt x="14" y="56"/>
                    </a:lnTo>
                    <a:lnTo>
                      <a:pt x="14" y="0"/>
                    </a:lnTo>
                    <a:lnTo>
                      <a:pt x="10" y="0"/>
                    </a:lnTo>
                    <a:lnTo>
                      <a:pt x="0" y="2"/>
                    </a:lnTo>
                    <a:lnTo>
                      <a:pt x="0" y="58"/>
                    </a:lnTo>
                    <a:close/>
                  </a:path>
                </a:pathLst>
              </a:custGeom>
              <a:solidFill>
                <a:srgbClr val="E6E6E6"/>
              </a:solidFill>
              <a:ln w="9525">
                <a:noFill/>
                <a:round/>
                <a:headEnd/>
                <a:tailEnd/>
              </a:ln>
            </p:spPr>
            <p:txBody>
              <a:bodyPr/>
              <a:lstStyle/>
              <a:p>
                <a:pPr algn="ctr"/>
                <a:endParaRPr lang="ru-RU"/>
              </a:p>
            </p:txBody>
          </p:sp>
          <p:sp>
            <p:nvSpPr>
              <p:cNvPr id="456889" name="Rectangle 150"/>
              <p:cNvSpPr>
                <a:spLocks noChangeArrowheads="1"/>
              </p:cNvSpPr>
              <p:nvPr/>
            </p:nvSpPr>
            <p:spPr bwMode="auto">
              <a:xfrm>
                <a:off x="7567" y="5027"/>
                <a:ext cx="8" cy="56"/>
              </a:xfrm>
              <a:prstGeom prst="rect">
                <a:avLst/>
              </a:prstGeom>
              <a:solidFill>
                <a:srgbClr val="CCCCCC"/>
              </a:solidFill>
              <a:ln w="9525">
                <a:noFill/>
                <a:miter lim="800000"/>
                <a:headEnd/>
                <a:tailEnd/>
              </a:ln>
            </p:spPr>
            <p:txBody>
              <a:bodyPr/>
              <a:lstStyle/>
              <a:p>
                <a:pPr algn="ctr"/>
                <a:endParaRPr lang="ru-RU"/>
              </a:p>
            </p:txBody>
          </p:sp>
          <p:sp>
            <p:nvSpPr>
              <p:cNvPr id="456890" name="Freeform 151"/>
              <p:cNvSpPr>
                <a:spLocks/>
              </p:cNvSpPr>
              <p:nvPr/>
            </p:nvSpPr>
            <p:spPr bwMode="auto">
              <a:xfrm>
                <a:off x="7555" y="5025"/>
                <a:ext cx="12" cy="58"/>
              </a:xfrm>
              <a:custGeom>
                <a:avLst/>
                <a:gdLst>
                  <a:gd name="T0" fmla="*/ 0 w 12"/>
                  <a:gd name="T1" fmla="*/ 56 h 58"/>
                  <a:gd name="T2" fmla="*/ 12 w 12"/>
                  <a:gd name="T3" fmla="*/ 58 h 58"/>
                  <a:gd name="T4" fmla="*/ 12 w 12"/>
                  <a:gd name="T5" fmla="*/ 2 h 58"/>
                  <a:gd name="T6" fmla="*/ 0 w 12"/>
                  <a:gd name="T7" fmla="*/ 0 h 58"/>
                  <a:gd name="T8" fmla="*/ 0 w 12"/>
                  <a:gd name="T9" fmla="*/ 56 h 58"/>
                  <a:gd name="T10" fmla="*/ 0 60000 65536"/>
                  <a:gd name="T11" fmla="*/ 0 60000 65536"/>
                  <a:gd name="T12" fmla="*/ 0 60000 65536"/>
                  <a:gd name="T13" fmla="*/ 0 60000 65536"/>
                  <a:gd name="T14" fmla="*/ 0 60000 65536"/>
                  <a:gd name="T15" fmla="*/ 0 w 12"/>
                  <a:gd name="T16" fmla="*/ 0 h 58"/>
                  <a:gd name="T17" fmla="*/ 12 w 12"/>
                  <a:gd name="T18" fmla="*/ 58 h 58"/>
                </a:gdLst>
                <a:ahLst/>
                <a:cxnLst>
                  <a:cxn ang="T10">
                    <a:pos x="T0" y="T1"/>
                  </a:cxn>
                  <a:cxn ang="T11">
                    <a:pos x="T2" y="T3"/>
                  </a:cxn>
                  <a:cxn ang="T12">
                    <a:pos x="T4" y="T5"/>
                  </a:cxn>
                  <a:cxn ang="T13">
                    <a:pos x="T6" y="T7"/>
                  </a:cxn>
                  <a:cxn ang="T14">
                    <a:pos x="T8" y="T9"/>
                  </a:cxn>
                </a:cxnLst>
                <a:rect l="T15" t="T16" r="T17" b="T18"/>
                <a:pathLst>
                  <a:path w="12" h="58">
                    <a:moveTo>
                      <a:pt x="0" y="56"/>
                    </a:moveTo>
                    <a:lnTo>
                      <a:pt x="12" y="58"/>
                    </a:lnTo>
                    <a:lnTo>
                      <a:pt x="12" y="2"/>
                    </a:lnTo>
                    <a:lnTo>
                      <a:pt x="0" y="0"/>
                    </a:lnTo>
                    <a:lnTo>
                      <a:pt x="0" y="56"/>
                    </a:lnTo>
                    <a:close/>
                  </a:path>
                </a:pathLst>
              </a:custGeom>
              <a:solidFill>
                <a:srgbClr val="B3B3B3"/>
              </a:solidFill>
              <a:ln w="9525">
                <a:noFill/>
                <a:round/>
                <a:headEnd/>
                <a:tailEnd/>
              </a:ln>
            </p:spPr>
            <p:txBody>
              <a:bodyPr/>
              <a:lstStyle/>
              <a:p>
                <a:pPr algn="ctr"/>
                <a:endParaRPr lang="ru-RU"/>
              </a:p>
            </p:txBody>
          </p:sp>
          <p:sp>
            <p:nvSpPr>
              <p:cNvPr id="456891" name="Freeform 152"/>
              <p:cNvSpPr>
                <a:spLocks/>
              </p:cNvSpPr>
              <p:nvPr/>
            </p:nvSpPr>
            <p:spPr bwMode="auto">
              <a:xfrm>
                <a:off x="7539" y="5019"/>
                <a:ext cx="16" cy="62"/>
              </a:xfrm>
              <a:custGeom>
                <a:avLst/>
                <a:gdLst>
                  <a:gd name="T0" fmla="*/ 0 w 16"/>
                  <a:gd name="T1" fmla="*/ 56 h 62"/>
                  <a:gd name="T2" fmla="*/ 16 w 16"/>
                  <a:gd name="T3" fmla="*/ 62 h 62"/>
                  <a:gd name="T4" fmla="*/ 16 w 16"/>
                  <a:gd name="T5" fmla="*/ 6 h 62"/>
                  <a:gd name="T6" fmla="*/ 0 w 16"/>
                  <a:gd name="T7" fmla="*/ 0 h 62"/>
                  <a:gd name="T8" fmla="*/ 0 w 16"/>
                  <a:gd name="T9" fmla="*/ 56 h 62"/>
                  <a:gd name="T10" fmla="*/ 0 60000 65536"/>
                  <a:gd name="T11" fmla="*/ 0 60000 65536"/>
                  <a:gd name="T12" fmla="*/ 0 60000 65536"/>
                  <a:gd name="T13" fmla="*/ 0 60000 65536"/>
                  <a:gd name="T14" fmla="*/ 0 60000 65536"/>
                  <a:gd name="T15" fmla="*/ 0 w 16"/>
                  <a:gd name="T16" fmla="*/ 0 h 62"/>
                  <a:gd name="T17" fmla="*/ 16 w 16"/>
                  <a:gd name="T18" fmla="*/ 62 h 62"/>
                </a:gdLst>
                <a:ahLst/>
                <a:cxnLst>
                  <a:cxn ang="T10">
                    <a:pos x="T0" y="T1"/>
                  </a:cxn>
                  <a:cxn ang="T11">
                    <a:pos x="T2" y="T3"/>
                  </a:cxn>
                  <a:cxn ang="T12">
                    <a:pos x="T4" y="T5"/>
                  </a:cxn>
                  <a:cxn ang="T13">
                    <a:pos x="T6" y="T7"/>
                  </a:cxn>
                  <a:cxn ang="T14">
                    <a:pos x="T8" y="T9"/>
                  </a:cxn>
                </a:cxnLst>
                <a:rect l="T15" t="T16" r="T17" b="T18"/>
                <a:pathLst>
                  <a:path w="16" h="62">
                    <a:moveTo>
                      <a:pt x="0" y="56"/>
                    </a:moveTo>
                    <a:lnTo>
                      <a:pt x="16" y="62"/>
                    </a:lnTo>
                    <a:lnTo>
                      <a:pt x="16" y="6"/>
                    </a:lnTo>
                    <a:lnTo>
                      <a:pt x="0" y="0"/>
                    </a:lnTo>
                    <a:lnTo>
                      <a:pt x="0" y="56"/>
                    </a:lnTo>
                    <a:close/>
                  </a:path>
                </a:pathLst>
              </a:custGeom>
              <a:solidFill>
                <a:srgbClr val="999999"/>
              </a:solidFill>
              <a:ln w="9525">
                <a:noFill/>
                <a:round/>
                <a:headEnd/>
                <a:tailEnd/>
              </a:ln>
            </p:spPr>
            <p:txBody>
              <a:bodyPr/>
              <a:lstStyle/>
              <a:p>
                <a:pPr algn="ctr"/>
                <a:endParaRPr lang="ru-RU"/>
              </a:p>
            </p:txBody>
          </p:sp>
          <p:sp>
            <p:nvSpPr>
              <p:cNvPr id="456892" name="Freeform 153"/>
              <p:cNvSpPr>
                <a:spLocks/>
              </p:cNvSpPr>
              <p:nvPr/>
            </p:nvSpPr>
            <p:spPr bwMode="auto">
              <a:xfrm>
                <a:off x="7521" y="5005"/>
                <a:ext cx="18" cy="70"/>
              </a:xfrm>
              <a:custGeom>
                <a:avLst/>
                <a:gdLst>
                  <a:gd name="T0" fmla="*/ 18 w 18"/>
                  <a:gd name="T1" fmla="*/ 14 h 70"/>
                  <a:gd name="T2" fmla="*/ 8 w 18"/>
                  <a:gd name="T3" fmla="*/ 8 h 70"/>
                  <a:gd name="T4" fmla="*/ 0 w 18"/>
                  <a:gd name="T5" fmla="*/ 0 h 70"/>
                  <a:gd name="T6" fmla="*/ 0 w 18"/>
                  <a:gd name="T7" fmla="*/ 50 h 70"/>
                  <a:gd name="T8" fmla="*/ 2 w 18"/>
                  <a:gd name="T9" fmla="*/ 56 h 70"/>
                  <a:gd name="T10" fmla="*/ 8 w 18"/>
                  <a:gd name="T11" fmla="*/ 64 h 70"/>
                  <a:gd name="T12" fmla="*/ 18 w 18"/>
                  <a:gd name="T13" fmla="*/ 70 h 70"/>
                  <a:gd name="T14" fmla="*/ 18 w 18"/>
                  <a:gd name="T15" fmla="*/ 14 h 70"/>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70"/>
                  <a:gd name="T26" fmla="*/ 18 w 18"/>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70">
                    <a:moveTo>
                      <a:pt x="18" y="14"/>
                    </a:moveTo>
                    <a:lnTo>
                      <a:pt x="8" y="8"/>
                    </a:lnTo>
                    <a:lnTo>
                      <a:pt x="0" y="0"/>
                    </a:lnTo>
                    <a:lnTo>
                      <a:pt x="0" y="50"/>
                    </a:lnTo>
                    <a:lnTo>
                      <a:pt x="2" y="56"/>
                    </a:lnTo>
                    <a:lnTo>
                      <a:pt x="8" y="64"/>
                    </a:lnTo>
                    <a:lnTo>
                      <a:pt x="18" y="70"/>
                    </a:lnTo>
                    <a:lnTo>
                      <a:pt x="18" y="14"/>
                    </a:lnTo>
                    <a:close/>
                  </a:path>
                </a:pathLst>
              </a:custGeom>
              <a:solidFill>
                <a:srgbClr val="7F7F7F"/>
              </a:solidFill>
              <a:ln w="9525">
                <a:noFill/>
                <a:round/>
                <a:headEnd/>
                <a:tailEnd/>
              </a:ln>
            </p:spPr>
            <p:txBody>
              <a:bodyPr/>
              <a:lstStyle/>
              <a:p>
                <a:pPr algn="ctr"/>
                <a:endParaRPr lang="ru-RU"/>
              </a:p>
            </p:txBody>
          </p:sp>
          <p:sp>
            <p:nvSpPr>
              <p:cNvPr id="456893" name="Line 154"/>
              <p:cNvSpPr>
                <a:spLocks noChangeShapeType="1"/>
              </p:cNvSpPr>
              <p:nvPr/>
            </p:nvSpPr>
            <p:spPr bwMode="auto">
              <a:xfrm>
                <a:off x="7571" y="4995"/>
                <a:ext cx="0" cy="0"/>
              </a:xfrm>
              <a:prstGeom prst="line">
                <a:avLst/>
              </a:prstGeom>
              <a:noFill/>
              <a:ln w="3175">
                <a:solidFill>
                  <a:srgbClr val="000000"/>
                </a:solidFill>
                <a:round/>
                <a:headEnd/>
                <a:tailEnd/>
              </a:ln>
            </p:spPr>
            <p:txBody>
              <a:bodyPr/>
              <a:lstStyle/>
              <a:p>
                <a:endParaRPr lang="en-US"/>
              </a:p>
            </p:txBody>
          </p:sp>
          <p:sp>
            <p:nvSpPr>
              <p:cNvPr id="456894" name="Freeform 155"/>
              <p:cNvSpPr>
                <a:spLocks/>
              </p:cNvSpPr>
              <p:nvPr/>
            </p:nvSpPr>
            <p:spPr bwMode="auto">
              <a:xfrm>
                <a:off x="7567" y="4911"/>
                <a:ext cx="10" cy="90"/>
              </a:xfrm>
              <a:custGeom>
                <a:avLst/>
                <a:gdLst>
                  <a:gd name="T0" fmla="*/ 0 w 10"/>
                  <a:gd name="T1" fmla="*/ 4 h 90"/>
                  <a:gd name="T2" fmla="*/ 0 w 10"/>
                  <a:gd name="T3" fmla="*/ 84 h 90"/>
                  <a:gd name="T4" fmla="*/ 0 w 10"/>
                  <a:gd name="T5" fmla="*/ 88 h 90"/>
                  <a:gd name="T6" fmla="*/ 4 w 10"/>
                  <a:gd name="T7" fmla="*/ 90 h 90"/>
                  <a:gd name="T8" fmla="*/ 8 w 10"/>
                  <a:gd name="T9" fmla="*/ 88 h 90"/>
                  <a:gd name="T10" fmla="*/ 10 w 10"/>
                  <a:gd name="T11" fmla="*/ 84 h 90"/>
                  <a:gd name="T12" fmla="*/ 10 w 10"/>
                  <a:gd name="T13" fmla="*/ 4 h 90"/>
                  <a:gd name="T14" fmla="*/ 8 w 10"/>
                  <a:gd name="T15" fmla="*/ 2 h 90"/>
                  <a:gd name="T16" fmla="*/ 4 w 10"/>
                  <a:gd name="T17" fmla="*/ 0 h 90"/>
                  <a:gd name="T18" fmla="*/ 0 w 10"/>
                  <a:gd name="T19" fmla="*/ 2 h 90"/>
                  <a:gd name="T20" fmla="*/ 0 w 10"/>
                  <a:gd name="T21" fmla="*/ 4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90"/>
                  <a:gd name="T35" fmla="*/ 10 w 10"/>
                  <a:gd name="T36" fmla="*/ 90 h 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90">
                    <a:moveTo>
                      <a:pt x="0" y="4"/>
                    </a:moveTo>
                    <a:lnTo>
                      <a:pt x="0" y="84"/>
                    </a:lnTo>
                    <a:lnTo>
                      <a:pt x="0" y="88"/>
                    </a:lnTo>
                    <a:lnTo>
                      <a:pt x="4" y="90"/>
                    </a:lnTo>
                    <a:lnTo>
                      <a:pt x="8" y="88"/>
                    </a:lnTo>
                    <a:lnTo>
                      <a:pt x="10" y="84"/>
                    </a:lnTo>
                    <a:lnTo>
                      <a:pt x="10" y="4"/>
                    </a:lnTo>
                    <a:lnTo>
                      <a:pt x="8" y="2"/>
                    </a:lnTo>
                    <a:lnTo>
                      <a:pt x="4" y="0"/>
                    </a:lnTo>
                    <a:lnTo>
                      <a:pt x="0" y="2"/>
                    </a:lnTo>
                    <a:lnTo>
                      <a:pt x="0" y="4"/>
                    </a:lnTo>
                    <a:close/>
                  </a:path>
                </a:pathLst>
              </a:custGeom>
              <a:solidFill>
                <a:srgbClr val="333333"/>
              </a:solidFill>
              <a:ln w="9525">
                <a:noFill/>
                <a:round/>
                <a:headEnd/>
                <a:tailEnd/>
              </a:ln>
            </p:spPr>
            <p:txBody>
              <a:bodyPr/>
              <a:lstStyle/>
              <a:p>
                <a:pPr algn="ctr"/>
                <a:endParaRPr lang="ru-RU"/>
              </a:p>
            </p:txBody>
          </p:sp>
          <p:sp>
            <p:nvSpPr>
              <p:cNvPr id="456895" name="Freeform 156"/>
              <p:cNvSpPr>
                <a:spLocks/>
              </p:cNvSpPr>
              <p:nvPr/>
            </p:nvSpPr>
            <p:spPr bwMode="auto">
              <a:xfrm>
                <a:off x="7377" y="4729"/>
                <a:ext cx="100" cy="56"/>
              </a:xfrm>
              <a:custGeom>
                <a:avLst/>
                <a:gdLst>
                  <a:gd name="T0" fmla="*/ 98 w 100"/>
                  <a:gd name="T1" fmla="*/ 20 h 56"/>
                  <a:gd name="T2" fmla="*/ 98 w 100"/>
                  <a:gd name="T3" fmla="*/ 24 h 56"/>
                  <a:gd name="T4" fmla="*/ 100 w 100"/>
                  <a:gd name="T5" fmla="*/ 26 h 56"/>
                  <a:gd name="T6" fmla="*/ 100 w 100"/>
                  <a:gd name="T7" fmla="*/ 30 h 56"/>
                  <a:gd name="T8" fmla="*/ 98 w 100"/>
                  <a:gd name="T9" fmla="*/ 36 h 56"/>
                  <a:gd name="T10" fmla="*/ 92 w 100"/>
                  <a:gd name="T11" fmla="*/ 42 h 56"/>
                  <a:gd name="T12" fmla="*/ 84 w 100"/>
                  <a:gd name="T13" fmla="*/ 48 h 56"/>
                  <a:gd name="T14" fmla="*/ 74 w 100"/>
                  <a:gd name="T15" fmla="*/ 52 h 56"/>
                  <a:gd name="T16" fmla="*/ 62 w 100"/>
                  <a:gd name="T17" fmla="*/ 54 h 56"/>
                  <a:gd name="T18" fmla="*/ 44 w 100"/>
                  <a:gd name="T19" fmla="*/ 56 h 56"/>
                  <a:gd name="T20" fmla="*/ 26 w 100"/>
                  <a:gd name="T21" fmla="*/ 52 h 56"/>
                  <a:gd name="T22" fmla="*/ 18 w 100"/>
                  <a:gd name="T23" fmla="*/ 48 h 56"/>
                  <a:gd name="T24" fmla="*/ 12 w 100"/>
                  <a:gd name="T25" fmla="*/ 44 h 56"/>
                  <a:gd name="T26" fmla="*/ 6 w 100"/>
                  <a:gd name="T27" fmla="*/ 40 h 56"/>
                  <a:gd name="T28" fmla="*/ 2 w 100"/>
                  <a:gd name="T29" fmla="*/ 34 h 56"/>
                  <a:gd name="T30" fmla="*/ 0 w 100"/>
                  <a:gd name="T31" fmla="*/ 28 h 56"/>
                  <a:gd name="T32" fmla="*/ 0 w 100"/>
                  <a:gd name="T33" fmla="*/ 26 h 56"/>
                  <a:gd name="T34" fmla="*/ 2 w 100"/>
                  <a:gd name="T35" fmla="*/ 24 h 56"/>
                  <a:gd name="T36" fmla="*/ 2 w 100"/>
                  <a:gd name="T37" fmla="*/ 20 h 56"/>
                  <a:gd name="T38" fmla="*/ 8 w 100"/>
                  <a:gd name="T39" fmla="*/ 14 h 56"/>
                  <a:gd name="T40" fmla="*/ 8 w 100"/>
                  <a:gd name="T41" fmla="*/ 12 h 56"/>
                  <a:gd name="T42" fmla="*/ 12 w 100"/>
                  <a:gd name="T43" fmla="*/ 10 h 56"/>
                  <a:gd name="T44" fmla="*/ 14 w 100"/>
                  <a:gd name="T45" fmla="*/ 8 h 56"/>
                  <a:gd name="T46" fmla="*/ 16 w 100"/>
                  <a:gd name="T47" fmla="*/ 8 h 56"/>
                  <a:gd name="T48" fmla="*/ 20 w 100"/>
                  <a:gd name="T49" fmla="*/ 6 h 56"/>
                  <a:gd name="T50" fmla="*/ 22 w 100"/>
                  <a:gd name="T51" fmla="*/ 4 h 56"/>
                  <a:gd name="T52" fmla="*/ 24 w 100"/>
                  <a:gd name="T53" fmla="*/ 4 h 56"/>
                  <a:gd name="T54" fmla="*/ 26 w 100"/>
                  <a:gd name="T55" fmla="*/ 4 h 56"/>
                  <a:gd name="T56" fmla="*/ 30 w 100"/>
                  <a:gd name="T57" fmla="*/ 2 h 56"/>
                  <a:gd name="T58" fmla="*/ 32 w 100"/>
                  <a:gd name="T59" fmla="*/ 2 h 56"/>
                  <a:gd name="T60" fmla="*/ 38 w 100"/>
                  <a:gd name="T61" fmla="*/ 0 h 56"/>
                  <a:gd name="T62" fmla="*/ 56 w 100"/>
                  <a:gd name="T63" fmla="*/ 0 h 56"/>
                  <a:gd name="T64" fmla="*/ 74 w 100"/>
                  <a:gd name="T65" fmla="*/ 4 h 56"/>
                  <a:gd name="T66" fmla="*/ 82 w 100"/>
                  <a:gd name="T67" fmla="*/ 6 h 56"/>
                  <a:gd name="T68" fmla="*/ 90 w 100"/>
                  <a:gd name="T69" fmla="*/ 10 h 56"/>
                  <a:gd name="T70" fmla="*/ 94 w 100"/>
                  <a:gd name="T71" fmla="*/ 16 h 56"/>
                  <a:gd name="T72" fmla="*/ 98 w 100"/>
                  <a:gd name="T73" fmla="*/ 2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56"/>
                  <a:gd name="T113" fmla="*/ 100 w 100"/>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56">
                    <a:moveTo>
                      <a:pt x="98" y="20"/>
                    </a:moveTo>
                    <a:lnTo>
                      <a:pt x="98" y="24"/>
                    </a:lnTo>
                    <a:lnTo>
                      <a:pt x="100" y="26"/>
                    </a:lnTo>
                    <a:lnTo>
                      <a:pt x="100" y="30"/>
                    </a:lnTo>
                    <a:lnTo>
                      <a:pt x="98" y="36"/>
                    </a:lnTo>
                    <a:lnTo>
                      <a:pt x="92" y="42"/>
                    </a:lnTo>
                    <a:lnTo>
                      <a:pt x="84" y="48"/>
                    </a:lnTo>
                    <a:lnTo>
                      <a:pt x="74" y="52"/>
                    </a:lnTo>
                    <a:lnTo>
                      <a:pt x="62" y="54"/>
                    </a:lnTo>
                    <a:lnTo>
                      <a:pt x="44" y="56"/>
                    </a:lnTo>
                    <a:lnTo>
                      <a:pt x="26" y="52"/>
                    </a:lnTo>
                    <a:lnTo>
                      <a:pt x="18" y="48"/>
                    </a:lnTo>
                    <a:lnTo>
                      <a:pt x="12" y="44"/>
                    </a:lnTo>
                    <a:lnTo>
                      <a:pt x="6" y="40"/>
                    </a:lnTo>
                    <a:lnTo>
                      <a:pt x="2" y="34"/>
                    </a:lnTo>
                    <a:lnTo>
                      <a:pt x="0" y="28"/>
                    </a:lnTo>
                    <a:lnTo>
                      <a:pt x="0" y="26"/>
                    </a:lnTo>
                    <a:lnTo>
                      <a:pt x="2" y="24"/>
                    </a:lnTo>
                    <a:lnTo>
                      <a:pt x="2" y="20"/>
                    </a:lnTo>
                    <a:lnTo>
                      <a:pt x="8" y="14"/>
                    </a:lnTo>
                    <a:lnTo>
                      <a:pt x="8" y="12"/>
                    </a:lnTo>
                    <a:lnTo>
                      <a:pt x="12" y="10"/>
                    </a:lnTo>
                    <a:lnTo>
                      <a:pt x="14" y="8"/>
                    </a:lnTo>
                    <a:lnTo>
                      <a:pt x="16" y="8"/>
                    </a:lnTo>
                    <a:lnTo>
                      <a:pt x="20" y="6"/>
                    </a:lnTo>
                    <a:lnTo>
                      <a:pt x="22" y="4"/>
                    </a:lnTo>
                    <a:lnTo>
                      <a:pt x="24" y="4"/>
                    </a:lnTo>
                    <a:lnTo>
                      <a:pt x="26" y="4"/>
                    </a:lnTo>
                    <a:lnTo>
                      <a:pt x="30" y="2"/>
                    </a:lnTo>
                    <a:lnTo>
                      <a:pt x="32" y="2"/>
                    </a:lnTo>
                    <a:lnTo>
                      <a:pt x="38" y="0"/>
                    </a:lnTo>
                    <a:lnTo>
                      <a:pt x="56" y="0"/>
                    </a:lnTo>
                    <a:lnTo>
                      <a:pt x="74" y="4"/>
                    </a:lnTo>
                    <a:lnTo>
                      <a:pt x="82" y="6"/>
                    </a:lnTo>
                    <a:lnTo>
                      <a:pt x="90" y="10"/>
                    </a:lnTo>
                    <a:lnTo>
                      <a:pt x="94" y="16"/>
                    </a:lnTo>
                    <a:lnTo>
                      <a:pt x="98" y="20"/>
                    </a:lnTo>
                    <a:close/>
                  </a:path>
                </a:pathLst>
              </a:custGeom>
              <a:solidFill>
                <a:srgbClr val="000000"/>
              </a:solidFill>
              <a:ln w="9525">
                <a:noFill/>
                <a:round/>
                <a:headEnd/>
                <a:tailEnd/>
              </a:ln>
            </p:spPr>
            <p:txBody>
              <a:bodyPr/>
              <a:lstStyle/>
              <a:p>
                <a:pPr algn="ctr"/>
                <a:endParaRPr lang="ru-RU"/>
              </a:p>
            </p:txBody>
          </p:sp>
          <p:sp>
            <p:nvSpPr>
              <p:cNvPr id="456896" name="Freeform 157"/>
              <p:cNvSpPr>
                <a:spLocks/>
              </p:cNvSpPr>
              <p:nvPr/>
            </p:nvSpPr>
            <p:spPr bwMode="auto">
              <a:xfrm>
                <a:off x="7373" y="4725"/>
                <a:ext cx="108" cy="122"/>
              </a:xfrm>
              <a:custGeom>
                <a:avLst/>
                <a:gdLst>
                  <a:gd name="T0" fmla="*/ 40 w 108"/>
                  <a:gd name="T1" fmla="*/ 0 h 122"/>
                  <a:gd name="T2" fmla="*/ 34 w 108"/>
                  <a:gd name="T3" fmla="*/ 2 h 122"/>
                  <a:gd name="T4" fmla="*/ 28 w 108"/>
                  <a:gd name="T5" fmla="*/ 2 h 122"/>
                  <a:gd name="T6" fmla="*/ 28 w 108"/>
                  <a:gd name="T7" fmla="*/ 4 h 122"/>
                  <a:gd name="T8" fmla="*/ 24 w 108"/>
                  <a:gd name="T9" fmla="*/ 4 h 122"/>
                  <a:gd name="T10" fmla="*/ 22 w 108"/>
                  <a:gd name="T11" fmla="*/ 6 h 122"/>
                  <a:gd name="T12" fmla="*/ 18 w 108"/>
                  <a:gd name="T13" fmla="*/ 6 h 122"/>
                  <a:gd name="T14" fmla="*/ 16 w 108"/>
                  <a:gd name="T15" fmla="*/ 8 h 122"/>
                  <a:gd name="T16" fmla="*/ 14 w 108"/>
                  <a:gd name="T17" fmla="*/ 10 h 122"/>
                  <a:gd name="T18" fmla="*/ 12 w 108"/>
                  <a:gd name="T19" fmla="*/ 12 h 122"/>
                  <a:gd name="T20" fmla="*/ 10 w 108"/>
                  <a:gd name="T21" fmla="*/ 14 h 122"/>
                  <a:gd name="T22" fmla="*/ 8 w 108"/>
                  <a:gd name="T23" fmla="*/ 14 h 122"/>
                  <a:gd name="T24" fmla="*/ 6 w 108"/>
                  <a:gd name="T25" fmla="*/ 16 h 122"/>
                  <a:gd name="T26" fmla="*/ 6 w 108"/>
                  <a:gd name="T27" fmla="*/ 18 h 122"/>
                  <a:gd name="T28" fmla="*/ 4 w 108"/>
                  <a:gd name="T29" fmla="*/ 20 h 122"/>
                  <a:gd name="T30" fmla="*/ 2 w 108"/>
                  <a:gd name="T31" fmla="*/ 22 h 122"/>
                  <a:gd name="T32" fmla="*/ 0 w 108"/>
                  <a:gd name="T33" fmla="*/ 26 h 122"/>
                  <a:gd name="T34" fmla="*/ 0 w 108"/>
                  <a:gd name="T35" fmla="*/ 30 h 122"/>
                  <a:gd name="T36" fmla="*/ 0 w 108"/>
                  <a:gd name="T37" fmla="*/ 32 h 122"/>
                  <a:gd name="T38" fmla="*/ 0 w 108"/>
                  <a:gd name="T39" fmla="*/ 90 h 122"/>
                  <a:gd name="T40" fmla="*/ 2 w 108"/>
                  <a:gd name="T41" fmla="*/ 98 h 122"/>
                  <a:gd name="T42" fmla="*/ 6 w 108"/>
                  <a:gd name="T43" fmla="*/ 104 h 122"/>
                  <a:gd name="T44" fmla="*/ 12 w 108"/>
                  <a:gd name="T45" fmla="*/ 110 h 122"/>
                  <a:gd name="T46" fmla="*/ 18 w 108"/>
                  <a:gd name="T47" fmla="*/ 114 h 122"/>
                  <a:gd name="T48" fmla="*/ 28 w 108"/>
                  <a:gd name="T49" fmla="*/ 118 h 122"/>
                  <a:gd name="T50" fmla="*/ 36 w 108"/>
                  <a:gd name="T51" fmla="*/ 120 h 122"/>
                  <a:gd name="T52" fmla="*/ 46 w 108"/>
                  <a:gd name="T53" fmla="*/ 122 h 122"/>
                  <a:gd name="T54" fmla="*/ 58 w 108"/>
                  <a:gd name="T55" fmla="*/ 122 h 122"/>
                  <a:gd name="T56" fmla="*/ 68 w 108"/>
                  <a:gd name="T57" fmla="*/ 122 h 122"/>
                  <a:gd name="T58" fmla="*/ 84 w 108"/>
                  <a:gd name="T59" fmla="*/ 118 h 122"/>
                  <a:gd name="T60" fmla="*/ 96 w 108"/>
                  <a:gd name="T61" fmla="*/ 110 h 122"/>
                  <a:gd name="T62" fmla="*/ 102 w 108"/>
                  <a:gd name="T63" fmla="*/ 106 h 122"/>
                  <a:gd name="T64" fmla="*/ 104 w 108"/>
                  <a:gd name="T65" fmla="*/ 100 h 122"/>
                  <a:gd name="T66" fmla="*/ 108 w 108"/>
                  <a:gd name="T67" fmla="*/ 96 h 122"/>
                  <a:gd name="T68" fmla="*/ 108 w 108"/>
                  <a:gd name="T69" fmla="*/ 90 h 122"/>
                  <a:gd name="T70" fmla="*/ 108 w 108"/>
                  <a:gd name="T71" fmla="*/ 32 h 122"/>
                  <a:gd name="T72" fmla="*/ 106 w 108"/>
                  <a:gd name="T73" fmla="*/ 22 h 122"/>
                  <a:gd name="T74" fmla="*/ 102 w 108"/>
                  <a:gd name="T75" fmla="*/ 16 h 122"/>
                  <a:gd name="T76" fmla="*/ 96 w 108"/>
                  <a:gd name="T77" fmla="*/ 12 h 122"/>
                  <a:gd name="T78" fmla="*/ 90 w 108"/>
                  <a:gd name="T79" fmla="*/ 6 h 122"/>
                  <a:gd name="T80" fmla="*/ 80 w 108"/>
                  <a:gd name="T81" fmla="*/ 4 h 122"/>
                  <a:gd name="T82" fmla="*/ 72 w 108"/>
                  <a:gd name="T83" fmla="*/ 0 h 122"/>
                  <a:gd name="T84" fmla="*/ 62 w 108"/>
                  <a:gd name="T85" fmla="*/ 0 h 122"/>
                  <a:gd name="T86" fmla="*/ 52 w 108"/>
                  <a:gd name="T87" fmla="*/ 0 h 122"/>
                  <a:gd name="T88" fmla="*/ 40 w 108"/>
                  <a:gd name="T89" fmla="*/ 0 h 1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8"/>
                  <a:gd name="T136" fmla="*/ 0 h 122"/>
                  <a:gd name="T137" fmla="*/ 108 w 108"/>
                  <a:gd name="T138" fmla="*/ 122 h 1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8" h="122">
                    <a:moveTo>
                      <a:pt x="40" y="0"/>
                    </a:moveTo>
                    <a:lnTo>
                      <a:pt x="34" y="2"/>
                    </a:lnTo>
                    <a:lnTo>
                      <a:pt x="28" y="2"/>
                    </a:lnTo>
                    <a:lnTo>
                      <a:pt x="28" y="4"/>
                    </a:lnTo>
                    <a:lnTo>
                      <a:pt x="24" y="4"/>
                    </a:lnTo>
                    <a:lnTo>
                      <a:pt x="22" y="6"/>
                    </a:lnTo>
                    <a:lnTo>
                      <a:pt x="18" y="6"/>
                    </a:lnTo>
                    <a:lnTo>
                      <a:pt x="16" y="8"/>
                    </a:lnTo>
                    <a:lnTo>
                      <a:pt x="14" y="10"/>
                    </a:lnTo>
                    <a:lnTo>
                      <a:pt x="12" y="12"/>
                    </a:lnTo>
                    <a:lnTo>
                      <a:pt x="10" y="14"/>
                    </a:lnTo>
                    <a:lnTo>
                      <a:pt x="8" y="14"/>
                    </a:lnTo>
                    <a:lnTo>
                      <a:pt x="6" y="16"/>
                    </a:lnTo>
                    <a:lnTo>
                      <a:pt x="6" y="18"/>
                    </a:lnTo>
                    <a:lnTo>
                      <a:pt x="4" y="20"/>
                    </a:lnTo>
                    <a:lnTo>
                      <a:pt x="2" y="22"/>
                    </a:lnTo>
                    <a:lnTo>
                      <a:pt x="0" y="26"/>
                    </a:lnTo>
                    <a:lnTo>
                      <a:pt x="0" y="30"/>
                    </a:lnTo>
                    <a:lnTo>
                      <a:pt x="0" y="32"/>
                    </a:lnTo>
                    <a:lnTo>
                      <a:pt x="0" y="90"/>
                    </a:lnTo>
                    <a:lnTo>
                      <a:pt x="2" y="98"/>
                    </a:lnTo>
                    <a:lnTo>
                      <a:pt x="6" y="104"/>
                    </a:lnTo>
                    <a:lnTo>
                      <a:pt x="12" y="110"/>
                    </a:lnTo>
                    <a:lnTo>
                      <a:pt x="18" y="114"/>
                    </a:lnTo>
                    <a:lnTo>
                      <a:pt x="28" y="118"/>
                    </a:lnTo>
                    <a:lnTo>
                      <a:pt x="36" y="120"/>
                    </a:lnTo>
                    <a:lnTo>
                      <a:pt x="46" y="122"/>
                    </a:lnTo>
                    <a:lnTo>
                      <a:pt x="58" y="122"/>
                    </a:lnTo>
                    <a:lnTo>
                      <a:pt x="68" y="122"/>
                    </a:lnTo>
                    <a:lnTo>
                      <a:pt x="84" y="118"/>
                    </a:lnTo>
                    <a:lnTo>
                      <a:pt x="96" y="110"/>
                    </a:lnTo>
                    <a:lnTo>
                      <a:pt x="102" y="106"/>
                    </a:lnTo>
                    <a:lnTo>
                      <a:pt x="104" y="100"/>
                    </a:lnTo>
                    <a:lnTo>
                      <a:pt x="108" y="96"/>
                    </a:lnTo>
                    <a:lnTo>
                      <a:pt x="108" y="90"/>
                    </a:lnTo>
                    <a:lnTo>
                      <a:pt x="108" y="32"/>
                    </a:lnTo>
                    <a:lnTo>
                      <a:pt x="106" y="22"/>
                    </a:lnTo>
                    <a:lnTo>
                      <a:pt x="102" y="16"/>
                    </a:lnTo>
                    <a:lnTo>
                      <a:pt x="96" y="12"/>
                    </a:lnTo>
                    <a:lnTo>
                      <a:pt x="90" y="6"/>
                    </a:lnTo>
                    <a:lnTo>
                      <a:pt x="80" y="4"/>
                    </a:lnTo>
                    <a:lnTo>
                      <a:pt x="72" y="0"/>
                    </a:lnTo>
                    <a:lnTo>
                      <a:pt x="62" y="0"/>
                    </a:lnTo>
                    <a:lnTo>
                      <a:pt x="52" y="0"/>
                    </a:lnTo>
                    <a:lnTo>
                      <a:pt x="40" y="0"/>
                    </a:lnTo>
                    <a:close/>
                  </a:path>
                </a:pathLst>
              </a:custGeom>
              <a:solidFill>
                <a:srgbClr val="000000"/>
              </a:solidFill>
              <a:ln w="9525">
                <a:noFill/>
                <a:round/>
                <a:headEnd/>
                <a:tailEnd/>
              </a:ln>
            </p:spPr>
            <p:txBody>
              <a:bodyPr/>
              <a:lstStyle/>
              <a:p>
                <a:pPr algn="ctr"/>
                <a:endParaRPr lang="ru-RU"/>
              </a:p>
            </p:txBody>
          </p:sp>
          <p:sp>
            <p:nvSpPr>
              <p:cNvPr id="456897" name="Freeform 158"/>
              <p:cNvSpPr>
                <a:spLocks/>
              </p:cNvSpPr>
              <p:nvPr/>
            </p:nvSpPr>
            <p:spPr bwMode="auto">
              <a:xfrm>
                <a:off x="7477" y="4749"/>
                <a:ext cx="0" cy="4"/>
              </a:xfrm>
              <a:custGeom>
                <a:avLst/>
                <a:gdLst>
                  <a:gd name="T0" fmla="*/ 0 h 4"/>
                  <a:gd name="T1" fmla="*/ 4 h 4"/>
                  <a:gd name="T2" fmla="*/ 0 h 4"/>
                  <a:gd name="T3" fmla="*/ 0 60000 65536"/>
                  <a:gd name="T4" fmla="*/ 0 60000 65536"/>
                  <a:gd name="T5" fmla="*/ 0 60000 65536"/>
                  <a:gd name="T6" fmla="*/ 0 h 4"/>
                  <a:gd name="T7" fmla="*/ 4 h 4"/>
                </a:gdLst>
                <a:ahLst/>
                <a:cxnLst>
                  <a:cxn ang="T3">
                    <a:pos x="0" y="T0"/>
                  </a:cxn>
                  <a:cxn ang="T4">
                    <a:pos x="0" y="T1"/>
                  </a:cxn>
                  <a:cxn ang="T5">
                    <a:pos x="0" y="T2"/>
                  </a:cxn>
                </a:cxnLst>
                <a:rect l="0" t="T6" r="0" b="T7"/>
                <a:pathLst>
                  <a:path h="4">
                    <a:moveTo>
                      <a:pt x="0" y="0"/>
                    </a:moveTo>
                    <a:lnTo>
                      <a:pt x="0" y="4"/>
                    </a:lnTo>
                    <a:lnTo>
                      <a:pt x="0" y="0"/>
                    </a:lnTo>
                    <a:close/>
                  </a:path>
                </a:pathLst>
              </a:custGeom>
              <a:solidFill>
                <a:srgbClr val="000000"/>
              </a:solidFill>
              <a:ln w="9525">
                <a:noFill/>
                <a:round/>
                <a:headEnd/>
                <a:tailEnd/>
              </a:ln>
            </p:spPr>
            <p:txBody>
              <a:bodyPr/>
              <a:lstStyle/>
              <a:p>
                <a:pPr algn="ctr"/>
                <a:endParaRPr lang="ru-RU"/>
              </a:p>
            </p:txBody>
          </p:sp>
          <p:sp>
            <p:nvSpPr>
              <p:cNvPr id="456898" name="Freeform 159"/>
              <p:cNvSpPr>
                <a:spLocks/>
              </p:cNvSpPr>
              <p:nvPr/>
            </p:nvSpPr>
            <p:spPr bwMode="auto">
              <a:xfrm>
                <a:off x="7377" y="4729"/>
                <a:ext cx="100" cy="56"/>
              </a:xfrm>
              <a:custGeom>
                <a:avLst/>
                <a:gdLst>
                  <a:gd name="T0" fmla="*/ 98 w 100"/>
                  <a:gd name="T1" fmla="*/ 20 h 56"/>
                  <a:gd name="T2" fmla="*/ 98 w 100"/>
                  <a:gd name="T3" fmla="*/ 24 h 56"/>
                  <a:gd name="T4" fmla="*/ 100 w 100"/>
                  <a:gd name="T5" fmla="*/ 26 h 56"/>
                  <a:gd name="T6" fmla="*/ 100 w 100"/>
                  <a:gd name="T7" fmla="*/ 30 h 56"/>
                  <a:gd name="T8" fmla="*/ 98 w 100"/>
                  <a:gd name="T9" fmla="*/ 36 h 56"/>
                  <a:gd name="T10" fmla="*/ 92 w 100"/>
                  <a:gd name="T11" fmla="*/ 42 h 56"/>
                  <a:gd name="T12" fmla="*/ 84 w 100"/>
                  <a:gd name="T13" fmla="*/ 48 h 56"/>
                  <a:gd name="T14" fmla="*/ 74 w 100"/>
                  <a:gd name="T15" fmla="*/ 52 h 56"/>
                  <a:gd name="T16" fmla="*/ 62 w 100"/>
                  <a:gd name="T17" fmla="*/ 54 h 56"/>
                  <a:gd name="T18" fmla="*/ 44 w 100"/>
                  <a:gd name="T19" fmla="*/ 56 h 56"/>
                  <a:gd name="T20" fmla="*/ 26 w 100"/>
                  <a:gd name="T21" fmla="*/ 52 h 56"/>
                  <a:gd name="T22" fmla="*/ 18 w 100"/>
                  <a:gd name="T23" fmla="*/ 48 h 56"/>
                  <a:gd name="T24" fmla="*/ 12 w 100"/>
                  <a:gd name="T25" fmla="*/ 44 h 56"/>
                  <a:gd name="T26" fmla="*/ 6 w 100"/>
                  <a:gd name="T27" fmla="*/ 40 h 56"/>
                  <a:gd name="T28" fmla="*/ 2 w 100"/>
                  <a:gd name="T29" fmla="*/ 34 h 56"/>
                  <a:gd name="T30" fmla="*/ 0 w 100"/>
                  <a:gd name="T31" fmla="*/ 28 h 56"/>
                  <a:gd name="T32" fmla="*/ 0 w 100"/>
                  <a:gd name="T33" fmla="*/ 26 h 56"/>
                  <a:gd name="T34" fmla="*/ 2 w 100"/>
                  <a:gd name="T35" fmla="*/ 24 h 56"/>
                  <a:gd name="T36" fmla="*/ 2 w 100"/>
                  <a:gd name="T37" fmla="*/ 20 h 56"/>
                  <a:gd name="T38" fmla="*/ 8 w 100"/>
                  <a:gd name="T39" fmla="*/ 14 h 56"/>
                  <a:gd name="T40" fmla="*/ 8 w 100"/>
                  <a:gd name="T41" fmla="*/ 12 h 56"/>
                  <a:gd name="T42" fmla="*/ 12 w 100"/>
                  <a:gd name="T43" fmla="*/ 10 h 56"/>
                  <a:gd name="T44" fmla="*/ 14 w 100"/>
                  <a:gd name="T45" fmla="*/ 8 h 56"/>
                  <a:gd name="T46" fmla="*/ 16 w 100"/>
                  <a:gd name="T47" fmla="*/ 8 h 56"/>
                  <a:gd name="T48" fmla="*/ 20 w 100"/>
                  <a:gd name="T49" fmla="*/ 6 h 56"/>
                  <a:gd name="T50" fmla="*/ 22 w 100"/>
                  <a:gd name="T51" fmla="*/ 4 h 56"/>
                  <a:gd name="T52" fmla="*/ 24 w 100"/>
                  <a:gd name="T53" fmla="*/ 4 h 56"/>
                  <a:gd name="T54" fmla="*/ 26 w 100"/>
                  <a:gd name="T55" fmla="*/ 4 h 56"/>
                  <a:gd name="T56" fmla="*/ 30 w 100"/>
                  <a:gd name="T57" fmla="*/ 2 h 56"/>
                  <a:gd name="T58" fmla="*/ 32 w 100"/>
                  <a:gd name="T59" fmla="*/ 2 h 56"/>
                  <a:gd name="T60" fmla="*/ 38 w 100"/>
                  <a:gd name="T61" fmla="*/ 0 h 56"/>
                  <a:gd name="T62" fmla="*/ 56 w 100"/>
                  <a:gd name="T63" fmla="*/ 0 h 56"/>
                  <a:gd name="T64" fmla="*/ 74 w 100"/>
                  <a:gd name="T65" fmla="*/ 4 h 56"/>
                  <a:gd name="T66" fmla="*/ 82 w 100"/>
                  <a:gd name="T67" fmla="*/ 6 h 56"/>
                  <a:gd name="T68" fmla="*/ 90 w 100"/>
                  <a:gd name="T69" fmla="*/ 10 h 56"/>
                  <a:gd name="T70" fmla="*/ 94 w 100"/>
                  <a:gd name="T71" fmla="*/ 16 h 56"/>
                  <a:gd name="T72" fmla="*/ 98 w 100"/>
                  <a:gd name="T73" fmla="*/ 2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56"/>
                  <a:gd name="T113" fmla="*/ 100 w 100"/>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56">
                    <a:moveTo>
                      <a:pt x="98" y="20"/>
                    </a:moveTo>
                    <a:lnTo>
                      <a:pt x="98" y="24"/>
                    </a:lnTo>
                    <a:lnTo>
                      <a:pt x="100" y="26"/>
                    </a:lnTo>
                    <a:lnTo>
                      <a:pt x="100" y="30"/>
                    </a:lnTo>
                    <a:lnTo>
                      <a:pt x="98" y="36"/>
                    </a:lnTo>
                    <a:lnTo>
                      <a:pt x="92" y="42"/>
                    </a:lnTo>
                    <a:lnTo>
                      <a:pt x="84" y="48"/>
                    </a:lnTo>
                    <a:lnTo>
                      <a:pt x="74" y="52"/>
                    </a:lnTo>
                    <a:lnTo>
                      <a:pt x="62" y="54"/>
                    </a:lnTo>
                    <a:lnTo>
                      <a:pt x="44" y="56"/>
                    </a:lnTo>
                    <a:lnTo>
                      <a:pt x="26" y="52"/>
                    </a:lnTo>
                    <a:lnTo>
                      <a:pt x="18" y="48"/>
                    </a:lnTo>
                    <a:lnTo>
                      <a:pt x="12" y="44"/>
                    </a:lnTo>
                    <a:lnTo>
                      <a:pt x="6" y="40"/>
                    </a:lnTo>
                    <a:lnTo>
                      <a:pt x="2" y="34"/>
                    </a:lnTo>
                    <a:lnTo>
                      <a:pt x="0" y="28"/>
                    </a:lnTo>
                    <a:lnTo>
                      <a:pt x="0" y="26"/>
                    </a:lnTo>
                    <a:lnTo>
                      <a:pt x="2" y="24"/>
                    </a:lnTo>
                    <a:lnTo>
                      <a:pt x="2" y="20"/>
                    </a:lnTo>
                    <a:lnTo>
                      <a:pt x="8" y="14"/>
                    </a:lnTo>
                    <a:lnTo>
                      <a:pt x="8" y="12"/>
                    </a:lnTo>
                    <a:lnTo>
                      <a:pt x="12" y="10"/>
                    </a:lnTo>
                    <a:lnTo>
                      <a:pt x="14" y="8"/>
                    </a:lnTo>
                    <a:lnTo>
                      <a:pt x="16" y="8"/>
                    </a:lnTo>
                    <a:lnTo>
                      <a:pt x="20" y="6"/>
                    </a:lnTo>
                    <a:lnTo>
                      <a:pt x="22" y="4"/>
                    </a:lnTo>
                    <a:lnTo>
                      <a:pt x="24" y="4"/>
                    </a:lnTo>
                    <a:lnTo>
                      <a:pt x="26" y="4"/>
                    </a:lnTo>
                    <a:lnTo>
                      <a:pt x="30" y="2"/>
                    </a:lnTo>
                    <a:lnTo>
                      <a:pt x="32" y="2"/>
                    </a:lnTo>
                    <a:lnTo>
                      <a:pt x="38" y="0"/>
                    </a:lnTo>
                    <a:lnTo>
                      <a:pt x="56" y="0"/>
                    </a:lnTo>
                    <a:lnTo>
                      <a:pt x="74" y="4"/>
                    </a:lnTo>
                    <a:lnTo>
                      <a:pt x="82" y="6"/>
                    </a:lnTo>
                    <a:lnTo>
                      <a:pt x="90" y="10"/>
                    </a:lnTo>
                    <a:lnTo>
                      <a:pt x="94" y="16"/>
                    </a:lnTo>
                    <a:lnTo>
                      <a:pt x="98" y="20"/>
                    </a:lnTo>
                    <a:close/>
                  </a:path>
                </a:pathLst>
              </a:custGeom>
              <a:solidFill>
                <a:srgbClr val="E3E3E2"/>
              </a:solidFill>
              <a:ln w="9525">
                <a:noFill/>
                <a:round/>
                <a:headEnd/>
                <a:tailEnd/>
              </a:ln>
            </p:spPr>
            <p:txBody>
              <a:bodyPr/>
              <a:lstStyle/>
              <a:p>
                <a:pPr algn="ctr"/>
                <a:endParaRPr lang="ru-RU"/>
              </a:p>
            </p:txBody>
          </p:sp>
          <p:sp>
            <p:nvSpPr>
              <p:cNvPr id="456899" name="Freeform 160"/>
              <p:cNvSpPr>
                <a:spLocks/>
              </p:cNvSpPr>
              <p:nvPr/>
            </p:nvSpPr>
            <p:spPr bwMode="auto">
              <a:xfrm>
                <a:off x="7459" y="4765"/>
                <a:ext cx="18" cy="70"/>
              </a:xfrm>
              <a:custGeom>
                <a:avLst/>
                <a:gdLst>
                  <a:gd name="T0" fmla="*/ 0 w 18"/>
                  <a:gd name="T1" fmla="*/ 16 h 70"/>
                  <a:gd name="T2" fmla="*/ 0 w 18"/>
                  <a:gd name="T3" fmla="*/ 70 h 70"/>
                  <a:gd name="T4" fmla="*/ 8 w 18"/>
                  <a:gd name="T5" fmla="*/ 66 h 70"/>
                  <a:gd name="T6" fmla="*/ 12 w 18"/>
                  <a:gd name="T7" fmla="*/ 62 h 70"/>
                  <a:gd name="T8" fmla="*/ 16 w 18"/>
                  <a:gd name="T9" fmla="*/ 56 h 70"/>
                  <a:gd name="T10" fmla="*/ 18 w 18"/>
                  <a:gd name="T11" fmla="*/ 50 h 70"/>
                  <a:gd name="T12" fmla="*/ 18 w 18"/>
                  <a:gd name="T13" fmla="*/ 0 h 70"/>
                  <a:gd name="T14" fmla="*/ 10 w 18"/>
                  <a:gd name="T15" fmla="*/ 8 h 70"/>
                  <a:gd name="T16" fmla="*/ 0 w 18"/>
                  <a:gd name="T17" fmla="*/ 16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0"/>
                  <a:gd name="T29" fmla="*/ 18 w 1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0">
                    <a:moveTo>
                      <a:pt x="0" y="16"/>
                    </a:moveTo>
                    <a:lnTo>
                      <a:pt x="0" y="70"/>
                    </a:lnTo>
                    <a:lnTo>
                      <a:pt x="8" y="66"/>
                    </a:lnTo>
                    <a:lnTo>
                      <a:pt x="12" y="62"/>
                    </a:lnTo>
                    <a:lnTo>
                      <a:pt x="16" y="56"/>
                    </a:lnTo>
                    <a:lnTo>
                      <a:pt x="18" y="50"/>
                    </a:lnTo>
                    <a:lnTo>
                      <a:pt x="18" y="0"/>
                    </a:lnTo>
                    <a:lnTo>
                      <a:pt x="10" y="8"/>
                    </a:lnTo>
                    <a:lnTo>
                      <a:pt x="0" y="16"/>
                    </a:lnTo>
                    <a:close/>
                  </a:path>
                </a:pathLst>
              </a:custGeom>
              <a:solidFill>
                <a:srgbClr val="E6E6E6"/>
              </a:solidFill>
              <a:ln w="9525">
                <a:noFill/>
                <a:round/>
                <a:headEnd/>
                <a:tailEnd/>
              </a:ln>
            </p:spPr>
            <p:txBody>
              <a:bodyPr/>
              <a:lstStyle/>
              <a:p>
                <a:pPr algn="ctr"/>
                <a:endParaRPr lang="ru-RU"/>
              </a:p>
            </p:txBody>
          </p:sp>
          <p:sp>
            <p:nvSpPr>
              <p:cNvPr id="456900" name="Freeform 161"/>
              <p:cNvSpPr>
                <a:spLocks/>
              </p:cNvSpPr>
              <p:nvPr/>
            </p:nvSpPr>
            <p:spPr bwMode="auto">
              <a:xfrm>
                <a:off x="7443" y="4781"/>
                <a:ext cx="16" cy="60"/>
              </a:xfrm>
              <a:custGeom>
                <a:avLst/>
                <a:gdLst>
                  <a:gd name="T0" fmla="*/ 0 w 16"/>
                  <a:gd name="T1" fmla="*/ 60 h 60"/>
                  <a:gd name="T2" fmla="*/ 16 w 16"/>
                  <a:gd name="T3" fmla="*/ 54 h 60"/>
                  <a:gd name="T4" fmla="*/ 16 w 16"/>
                  <a:gd name="T5" fmla="*/ 0 h 60"/>
                  <a:gd name="T6" fmla="*/ 0 w 16"/>
                  <a:gd name="T7" fmla="*/ 4 h 60"/>
                  <a:gd name="T8" fmla="*/ 0 w 16"/>
                  <a:gd name="T9" fmla="*/ 60 h 60"/>
                  <a:gd name="T10" fmla="*/ 0 60000 65536"/>
                  <a:gd name="T11" fmla="*/ 0 60000 65536"/>
                  <a:gd name="T12" fmla="*/ 0 60000 65536"/>
                  <a:gd name="T13" fmla="*/ 0 60000 65536"/>
                  <a:gd name="T14" fmla="*/ 0 60000 65536"/>
                  <a:gd name="T15" fmla="*/ 0 w 16"/>
                  <a:gd name="T16" fmla="*/ 0 h 60"/>
                  <a:gd name="T17" fmla="*/ 16 w 16"/>
                  <a:gd name="T18" fmla="*/ 60 h 60"/>
                </a:gdLst>
                <a:ahLst/>
                <a:cxnLst>
                  <a:cxn ang="T10">
                    <a:pos x="T0" y="T1"/>
                  </a:cxn>
                  <a:cxn ang="T11">
                    <a:pos x="T2" y="T3"/>
                  </a:cxn>
                  <a:cxn ang="T12">
                    <a:pos x="T4" y="T5"/>
                  </a:cxn>
                  <a:cxn ang="T13">
                    <a:pos x="T6" y="T7"/>
                  </a:cxn>
                  <a:cxn ang="T14">
                    <a:pos x="T8" y="T9"/>
                  </a:cxn>
                </a:cxnLst>
                <a:rect l="T15" t="T16" r="T17" b="T18"/>
                <a:pathLst>
                  <a:path w="16" h="60">
                    <a:moveTo>
                      <a:pt x="0" y="60"/>
                    </a:moveTo>
                    <a:lnTo>
                      <a:pt x="16" y="54"/>
                    </a:lnTo>
                    <a:lnTo>
                      <a:pt x="16" y="0"/>
                    </a:lnTo>
                    <a:lnTo>
                      <a:pt x="0" y="4"/>
                    </a:lnTo>
                    <a:lnTo>
                      <a:pt x="0" y="60"/>
                    </a:lnTo>
                    <a:close/>
                  </a:path>
                </a:pathLst>
              </a:custGeom>
              <a:solidFill>
                <a:srgbClr val="FFFFFF"/>
              </a:solidFill>
              <a:ln w="9525">
                <a:noFill/>
                <a:round/>
                <a:headEnd/>
                <a:tailEnd/>
              </a:ln>
            </p:spPr>
            <p:txBody>
              <a:bodyPr/>
              <a:lstStyle/>
              <a:p>
                <a:pPr algn="ctr"/>
                <a:endParaRPr lang="ru-RU"/>
              </a:p>
            </p:txBody>
          </p:sp>
          <p:sp>
            <p:nvSpPr>
              <p:cNvPr id="456901" name="Freeform 162"/>
              <p:cNvSpPr>
                <a:spLocks/>
              </p:cNvSpPr>
              <p:nvPr/>
            </p:nvSpPr>
            <p:spPr bwMode="auto">
              <a:xfrm>
                <a:off x="7431" y="4785"/>
                <a:ext cx="12" cy="58"/>
              </a:xfrm>
              <a:custGeom>
                <a:avLst/>
                <a:gdLst>
                  <a:gd name="T0" fmla="*/ 0 w 12"/>
                  <a:gd name="T1" fmla="*/ 58 h 58"/>
                  <a:gd name="T2" fmla="*/ 8 w 12"/>
                  <a:gd name="T3" fmla="*/ 56 h 58"/>
                  <a:gd name="T4" fmla="*/ 12 w 12"/>
                  <a:gd name="T5" fmla="*/ 56 h 58"/>
                  <a:gd name="T6" fmla="*/ 12 w 12"/>
                  <a:gd name="T7" fmla="*/ 0 h 58"/>
                  <a:gd name="T8" fmla="*/ 10 w 12"/>
                  <a:gd name="T9" fmla="*/ 0 h 58"/>
                  <a:gd name="T10" fmla="*/ 0 w 12"/>
                  <a:gd name="T11" fmla="*/ 2 h 58"/>
                  <a:gd name="T12" fmla="*/ 0 w 12"/>
                  <a:gd name="T13" fmla="*/ 58 h 58"/>
                  <a:gd name="T14" fmla="*/ 0 60000 65536"/>
                  <a:gd name="T15" fmla="*/ 0 60000 65536"/>
                  <a:gd name="T16" fmla="*/ 0 60000 65536"/>
                  <a:gd name="T17" fmla="*/ 0 60000 65536"/>
                  <a:gd name="T18" fmla="*/ 0 60000 65536"/>
                  <a:gd name="T19" fmla="*/ 0 60000 65536"/>
                  <a:gd name="T20" fmla="*/ 0 60000 65536"/>
                  <a:gd name="T21" fmla="*/ 0 w 12"/>
                  <a:gd name="T22" fmla="*/ 0 h 58"/>
                  <a:gd name="T23" fmla="*/ 12 w 1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58">
                    <a:moveTo>
                      <a:pt x="0" y="58"/>
                    </a:moveTo>
                    <a:lnTo>
                      <a:pt x="8" y="56"/>
                    </a:lnTo>
                    <a:lnTo>
                      <a:pt x="12" y="56"/>
                    </a:lnTo>
                    <a:lnTo>
                      <a:pt x="12" y="0"/>
                    </a:lnTo>
                    <a:lnTo>
                      <a:pt x="10" y="0"/>
                    </a:lnTo>
                    <a:lnTo>
                      <a:pt x="0" y="2"/>
                    </a:lnTo>
                    <a:lnTo>
                      <a:pt x="0" y="58"/>
                    </a:lnTo>
                    <a:close/>
                  </a:path>
                </a:pathLst>
              </a:custGeom>
              <a:solidFill>
                <a:srgbClr val="E6E6E6"/>
              </a:solidFill>
              <a:ln w="9525">
                <a:noFill/>
                <a:round/>
                <a:headEnd/>
                <a:tailEnd/>
              </a:ln>
            </p:spPr>
            <p:txBody>
              <a:bodyPr/>
              <a:lstStyle/>
              <a:p>
                <a:pPr algn="ctr"/>
                <a:endParaRPr lang="ru-RU"/>
              </a:p>
            </p:txBody>
          </p:sp>
          <p:sp>
            <p:nvSpPr>
              <p:cNvPr id="456902" name="Rectangle 163"/>
              <p:cNvSpPr>
                <a:spLocks noChangeArrowheads="1"/>
              </p:cNvSpPr>
              <p:nvPr/>
            </p:nvSpPr>
            <p:spPr bwMode="auto">
              <a:xfrm>
                <a:off x="7423" y="4787"/>
                <a:ext cx="8" cy="56"/>
              </a:xfrm>
              <a:prstGeom prst="rect">
                <a:avLst/>
              </a:prstGeom>
              <a:solidFill>
                <a:srgbClr val="CCCCCC"/>
              </a:solidFill>
              <a:ln w="9525">
                <a:noFill/>
                <a:miter lim="800000"/>
                <a:headEnd/>
                <a:tailEnd/>
              </a:ln>
            </p:spPr>
            <p:txBody>
              <a:bodyPr/>
              <a:lstStyle/>
              <a:p>
                <a:pPr algn="ctr"/>
                <a:endParaRPr lang="ru-RU"/>
              </a:p>
            </p:txBody>
          </p:sp>
          <p:sp>
            <p:nvSpPr>
              <p:cNvPr id="456903" name="Freeform 164"/>
              <p:cNvSpPr>
                <a:spLocks/>
              </p:cNvSpPr>
              <p:nvPr/>
            </p:nvSpPr>
            <p:spPr bwMode="auto">
              <a:xfrm>
                <a:off x="7411" y="4785"/>
                <a:ext cx="12" cy="58"/>
              </a:xfrm>
              <a:custGeom>
                <a:avLst/>
                <a:gdLst>
                  <a:gd name="T0" fmla="*/ 0 w 12"/>
                  <a:gd name="T1" fmla="*/ 56 h 58"/>
                  <a:gd name="T2" fmla="*/ 12 w 12"/>
                  <a:gd name="T3" fmla="*/ 58 h 58"/>
                  <a:gd name="T4" fmla="*/ 12 w 12"/>
                  <a:gd name="T5" fmla="*/ 2 h 58"/>
                  <a:gd name="T6" fmla="*/ 0 w 12"/>
                  <a:gd name="T7" fmla="*/ 0 h 58"/>
                  <a:gd name="T8" fmla="*/ 0 w 12"/>
                  <a:gd name="T9" fmla="*/ 56 h 58"/>
                  <a:gd name="T10" fmla="*/ 0 60000 65536"/>
                  <a:gd name="T11" fmla="*/ 0 60000 65536"/>
                  <a:gd name="T12" fmla="*/ 0 60000 65536"/>
                  <a:gd name="T13" fmla="*/ 0 60000 65536"/>
                  <a:gd name="T14" fmla="*/ 0 60000 65536"/>
                  <a:gd name="T15" fmla="*/ 0 w 12"/>
                  <a:gd name="T16" fmla="*/ 0 h 58"/>
                  <a:gd name="T17" fmla="*/ 12 w 12"/>
                  <a:gd name="T18" fmla="*/ 58 h 58"/>
                </a:gdLst>
                <a:ahLst/>
                <a:cxnLst>
                  <a:cxn ang="T10">
                    <a:pos x="T0" y="T1"/>
                  </a:cxn>
                  <a:cxn ang="T11">
                    <a:pos x="T2" y="T3"/>
                  </a:cxn>
                  <a:cxn ang="T12">
                    <a:pos x="T4" y="T5"/>
                  </a:cxn>
                  <a:cxn ang="T13">
                    <a:pos x="T6" y="T7"/>
                  </a:cxn>
                  <a:cxn ang="T14">
                    <a:pos x="T8" y="T9"/>
                  </a:cxn>
                </a:cxnLst>
                <a:rect l="T15" t="T16" r="T17" b="T18"/>
                <a:pathLst>
                  <a:path w="12" h="58">
                    <a:moveTo>
                      <a:pt x="0" y="56"/>
                    </a:moveTo>
                    <a:lnTo>
                      <a:pt x="12" y="58"/>
                    </a:lnTo>
                    <a:lnTo>
                      <a:pt x="12" y="2"/>
                    </a:lnTo>
                    <a:lnTo>
                      <a:pt x="0" y="0"/>
                    </a:lnTo>
                    <a:lnTo>
                      <a:pt x="0" y="56"/>
                    </a:lnTo>
                    <a:close/>
                  </a:path>
                </a:pathLst>
              </a:custGeom>
              <a:solidFill>
                <a:srgbClr val="B3B3B3"/>
              </a:solidFill>
              <a:ln w="9525">
                <a:noFill/>
                <a:round/>
                <a:headEnd/>
                <a:tailEnd/>
              </a:ln>
            </p:spPr>
            <p:txBody>
              <a:bodyPr/>
              <a:lstStyle/>
              <a:p>
                <a:pPr algn="ctr"/>
                <a:endParaRPr lang="ru-RU"/>
              </a:p>
            </p:txBody>
          </p:sp>
          <p:sp>
            <p:nvSpPr>
              <p:cNvPr id="456904" name="Freeform 165"/>
              <p:cNvSpPr>
                <a:spLocks/>
              </p:cNvSpPr>
              <p:nvPr/>
            </p:nvSpPr>
            <p:spPr bwMode="auto">
              <a:xfrm>
                <a:off x="7395" y="4781"/>
                <a:ext cx="16" cy="60"/>
              </a:xfrm>
              <a:custGeom>
                <a:avLst/>
                <a:gdLst>
                  <a:gd name="T0" fmla="*/ 0 w 16"/>
                  <a:gd name="T1" fmla="*/ 54 h 60"/>
                  <a:gd name="T2" fmla="*/ 16 w 16"/>
                  <a:gd name="T3" fmla="*/ 60 h 60"/>
                  <a:gd name="T4" fmla="*/ 16 w 16"/>
                  <a:gd name="T5" fmla="*/ 4 h 60"/>
                  <a:gd name="T6" fmla="*/ 0 w 16"/>
                  <a:gd name="T7" fmla="*/ 0 h 60"/>
                  <a:gd name="T8" fmla="*/ 0 w 16"/>
                  <a:gd name="T9" fmla="*/ 54 h 60"/>
                  <a:gd name="T10" fmla="*/ 0 60000 65536"/>
                  <a:gd name="T11" fmla="*/ 0 60000 65536"/>
                  <a:gd name="T12" fmla="*/ 0 60000 65536"/>
                  <a:gd name="T13" fmla="*/ 0 60000 65536"/>
                  <a:gd name="T14" fmla="*/ 0 60000 65536"/>
                  <a:gd name="T15" fmla="*/ 0 w 16"/>
                  <a:gd name="T16" fmla="*/ 0 h 60"/>
                  <a:gd name="T17" fmla="*/ 16 w 16"/>
                  <a:gd name="T18" fmla="*/ 60 h 60"/>
                </a:gdLst>
                <a:ahLst/>
                <a:cxnLst>
                  <a:cxn ang="T10">
                    <a:pos x="T0" y="T1"/>
                  </a:cxn>
                  <a:cxn ang="T11">
                    <a:pos x="T2" y="T3"/>
                  </a:cxn>
                  <a:cxn ang="T12">
                    <a:pos x="T4" y="T5"/>
                  </a:cxn>
                  <a:cxn ang="T13">
                    <a:pos x="T6" y="T7"/>
                  </a:cxn>
                  <a:cxn ang="T14">
                    <a:pos x="T8" y="T9"/>
                  </a:cxn>
                </a:cxnLst>
                <a:rect l="T15" t="T16" r="T17" b="T18"/>
                <a:pathLst>
                  <a:path w="16" h="60">
                    <a:moveTo>
                      <a:pt x="0" y="54"/>
                    </a:moveTo>
                    <a:lnTo>
                      <a:pt x="16" y="60"/>
                    </a:lnTo>
                    <a:lnTo>
                      <a:pt x="16" y="4"/>
                    </a:lnTo>
                    <a:lnTo>
                      <a:pt x="0" y="0"/>
                    </a:lnTo>
                    <a:lnTo>
                      <a:pt x="0" y="54"/>
                    </a:lnTo>
                    <a:close/>
                  </a:path>
                </a:pathLst>
              </a:custGeom>
              <a:solidFill>
                <a:srgbClr val="999999"/>
              </a:solidFill>
              <a:ln w="9525">
                <a:noFill/>
                <a:round/>
                <a:headEnd/>
                <a:tailEnd/>
              </a:ln>
            </p:spPr>
            <p:txBody>
              <a:bodyPr/>
              <a:lstStyle/>
              <a:p>
                <a:pPr algn="ctr"/>
                <a:endParaRPr lang="ru-RU"/>
              </a:p>
            </p:txBody>
          </p:sp>
          <p:sp>
            <p:nvSpPr>
              <p:cNvPr id="456905" name="Freeform 166"/>
              <p:cNvSpPr>
                <a:spLocks/>
              </p:cNvSpPr>
              <p:nvPr/>
            </p:nvSpPr>
            <p:spPr bwMode="auto">
              <a:xfrm>
                <a:off x="7377" y="4765"/>
                <a:ext cx="18" cy="70"/>
              </a:xfrm>
              <a:custGeom>
                <a:avLst/>
                <a:gdLst>
                  <a:gd name="T0" fmla="*/ 18 w 18"/>
                  <a:gd name="T1" fmla="*/ 16 h 70"/>
                  <a:gd name="T2" fmla="*/ 8 w 18"/>
                  <a:gd name="T3" fmla="*/ 8 h 70"/>
                  <a:gd name="T4" fmla="*/ 0 w 18"/>
                  <a:gd name="T5" fmla="*/ 0 h 70"/>
                  <a:gd name="T6" fmla="*/ 0 w 18"/>
                  <a:gd name="T7" fmla="*/ 50 h 70"/>
                  <a:gd name="T8" fmla="*/ 2 w 18"/>
                  <a:gd name="T9" fmla="*/ 58 h 70"/>
                  <a:gd name="T10" fmla="*/ 8 w 18"/>
                  <a:gd name="T11" fmla="*/ 64 h 70"/>
                  <a:gd name="T12" fmla="*/ 18 w 18"/>
                  <a:gd name="T13" fmla="*/ 70 h 70"/>
                  <a:gd name="T14" fmla="*/ 18 w 18"/>
                  <a:gd name="T15" fmla="*/ 16 h 70"/>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70"/>
                  <a:gd name="T26" fmla="*/ 18 w 18"/>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70">
                    <a:moveTo>
                      <a:pt x="18" y="16"/>
                    </a:moveTo>
                    <a:lnTo>
                      <a:pt x="8" y="8"/>
                    </a:lnTo>
                    <a:lnTo>
                      <a:pt x="0" y="0"/>
                    </a:lnTo>
                    <a:lnTo>
                      <a:pt x="0" y="50"/>
                    </a:lnTo>
                    <a:lnTo>
                      <a:pt x="2" y="58"/>
                    </a:lnTo>
                    <a:lnTo>
                      <a:pt x="8" y="64"/>
                    </a:lnTo>
                    <a:lnTo>
                      <a:pt x="18" y="70"/>
                    </a:lnTo>
                    <a:lnTo>
                      <a:pt x="18" y="16"/>
                    </a:lnTo>
                    <a:close/>
                  </a:path>
                </a:pathLst>
              </a:custGeom>
              <a:solidFill>
                <a:srgbClr val="7F7F7F"/>
              </a:solidFill>
              <a:ln w="9525">
                <a:noFill/>
                <a:round/>
                <a:headEnd/>
                <a:tailEnd/>
              </a:ln>
            </p:spPr>
            <p:txBody>
              <a:bodyPr/>
              <a:lstStyle/>
              <a:p>
                <a:pPr algn="ctr"/>
                <a:endParaRPr lang="ru-RU"/>
              </a:p>
            </p:txBody>
          </p:sp>
          <p:sp>
            <p:nvSpPr>
              <p:cNvPr id="456906" name="Freeform 167"/>
              <p:cNvSpPr>
                <a:spLocks/>
              </p:cNvSpPr>
              <p:nvPr/>
            </p:nvSpPr>
            <p:spPr bwMode="auto">
              <a:xfrm>
                <a:off x="7517" y="4807"/>
                <a:ext cx="107" cy="124"/>
              </a:xfrm>
              <a:custGeom>
                <a:avLst/>
                <a:gdLst>
                  <a:gd name="T0" fmla="*/ 40 w 107"/>
                  <a:gd name="T1" fmla="*/ 2 h 124"/>
                  <a:gd name="T2" fmla="*/ 34 w 107"/>
                  <a:gd name="T3" fmla="*/ 2 h 124"/>
                  <a:gd name="T4" fmla="*/ 28 w 107"/>
                  <a:gd name="T5" fmla="*/ 4 h 124"/>
                  <a:gd name="T6" fmla="*/ 24 w 107"/>
                  <a:gd name="T7" fmla="*/ 6 h 124"/>
                  <a:gd name="T8" fmla="*/ 22 w 107"/>
                  <a:gd name="T9" fmla="*/ 6 h 124"/>
                  <a:gd name="T10" fmla="*/ 18 w 107"/>
                  <a:gd name="T11" fmla="*/ 8 h 124"/>
                  <a:gd name="T12" fmla="*/ 16 w 107"/>
                  <a:gd name="T13" fmla="*/ 10 h 124"/>
                  <a:gd name="T14" fmla="*/ 14 w 107"/>
                  <a:gd name="T15" fmla="*/ 12 h 124"/>
                  <a:gd name="T16" fmla="*/ 12 w 107"/>
                  <a:gd name="T17" fmla="*/ 12 h 124"/>
                  <a:gd name="T18" fmla="*/ 10 w 107"/>
                  <a:gd name="T19" fmla="*/ 14 h 124"/>
                  <a:gd name="T20" fmla="*/ 8 w 107"/>
                  <a:gd name="T21" fmla="*/ 16 h 124"/>
                  <a:gd name="T22" fmla="*/ 6 w 107"/>
                  <a:gd name="T23" fmla="*/ 18 h 124"/>
                  <a:gd name="T24" fmla="*/ 6 w 107"/>
                  <a:gd name="T25" fmla="*/ 20 h 124"/>
                  <a:gd name="T26" fmla="*/ 4 w 107"/>
                  <a:gd name="T27" fmla="*/ 22 h 124"/>
                  <a:gd name="T28" fmla="*/ 2 w 107"/>
                  <a:gd name="T29" fmla="*/ 24 h 124"/>
                  <a:gd name="T30" fmla="*/ 2 w 107"/>
                  <a:gd name="T31" fmla="*/ 28 h 124"/>
                  <a:gd name="T32" fmla="*/ 0 w 107"/>
                  <a:gd name="T33" fmla="*/ 32 h 124"/>
                  <a:gd name="T34" fmla="*/ 0 w 107"/>
                  <a:gd name="T35" fmla="*/ 92 h 124"/>
                  <a:gd name="T36" fmla="*/ 2 w 107"/>
                  <a:gd name="T37" fmla="*/ 100 h 124"/>
                  <a:gd name="T38" fmla="*/ 6 w 107"/>
                  <a:gd name="T39" fmla="*/ 106 h 124"/>
                  <a:gd name="T40" fmla="*/ 12 w 107"/>
                  <a:gd name="T41" fmla="*/ 112 h 124"/>
                  <a:gd name="T42" fmla="*/ 18 w 107"/>
                  <a:gd name="T43" fmla="*/ 116 h 124"/>
                  <a:gd name="T44" fmla="*/ 28 w 107"/>
                  <a:gd name="T45" fmla="*/ 120 h 124"/>
                  <a:gd name="T46" fmla="*/ 36 w 107"/>
                  <a:gd name="T47" fmla="*/ 122 h 124"/>
                  <a:gd name="T48" fmla="*/ 46 w 107"/>
                  <a:gd name="T49" fmla="*/ 124 h 124"/>
                  <a:gd name="T50" fmla="*/ 58 w 107"/>
                  <a:gd name="T51" fmla="*/ 124 h 124"/>
                  <a:gd name="T52" fmla="*/ 68 w 107"/>
                  <a:gd name="T53" fmla="*/ 122 h 124"/>
                  <a:gd name="T54" fmla="*/ 83 w 107"/>
                  <a:gd name="T55" fmla="*/ 118 h 124"/>
                  <a:gd name="T56" fmla="*/ 95 w 107"/>
                  <a:gd name="T57" fmla="*/ 112 h 124"/>
                  <a:gd name="T58" fmla="*/ 101 w 107"/>
                  <a:gd name="T59" fmla="*/ 106 h 124"/>
                  <a:gd name="T60" fmla="*/ 105 w 107"/>
                  <a:gd name="T61" fmla="*/ 102 h 124"/>
                  <a:gd name="T62" fmla="*/ 107 w 107"/>
                  <a:gd name="T63" fmla="*/ 96 h 124"/>
                  <a:gd name="T64" fmla="*/ 107 w 107"/>
                  <a:gd name="T65" fmla="*/ 92 h 124"/>
                  <a:gd name="T66" fmla="*/ 107 w 107"/>
                  <a:gd name="T67" fmla="*/ 32 h 124"/>
                  <a:gd name="T68" fmla="*/ 105 w 107"/>
                  <a:gd name="T69" fmla="*/ 24 h 124"/>
                  <a:gd name="T70" fmla="*/ 101 w 107"/>
                  <a:gd name="T71" fmla="*/ 18 h 124"/>
                  <a:gd name="T72" fmla="*/ 95 w 107"/>
                  <a:gd name="T73" fmla="*/ 12 h 124"/>
                  <a:gd name="T74" fmla="*/ 89 w 107"/>
                  <a:gd name="T75" fmla="*/ 8 h 124"/>
                  <a:gd name="T76" fmla="*/ 80 w 107"/>
                  <a:gd name="T77" fmla="*/ 4 h 124"/>
                  <a:gd name="T78" fmla="*/ 72 w 107"/>
                  <a:gd name="T79" fmla="*/ 2 h 124"/>
                  <a:gd name="T80" fmla="*/ 62 w 107"/>
                  <a:gd name="T81" fmla="*/ 0 h 124"/>
                  <a:gd name="T82" fmla="*/ 52 w 107"/>
                  <a:gd name="T83" fmla="*/ 0 h 124"/>
                  <a:gd name="T84" fmla="*/ 40 w 107"/>
                  <a:gd name="T85" fmla="*/ 2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
                  <a:gd name="T130" fmla="*/ 0 h 124"/>
                  <a:gd name="T131" fmla="*/ 107 w 107"/>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 h="124">
                    <a:moveTo>
                      <a:pt x="40" y="2"/>
                    </a:moveTo>
                    <a:lnTo>
                      <a:pt x="34" y="2"/>
                    </a:lnTo>
                    <a:lnTo>
                      <a:pt x="28" y="4"/>
                    </a:lnTo>
                    <a:lnTo>
                      <a:pt x="24" y="6"/>
                    </a:lnTo>
                    <a:lnTo>
                      <a:pt x="22" y="6"/>
                    </a:lnTo>
                    <a:lnTo>
                      <a:pt x="18" y="8"/>
                    </a:lnTo>
                    <a:lnTo>
                      <a:pt x="16" y="10"/>
                    </a:lnTo>
                    <a:lnTo>
                      <a:pt x="14" y="12"/>
                    </a:lnTo>
                    <a:lnTo>
                      <a:pt x="12" y="12"/>
                    </a:lnTo>
                    <a:lnTo>
                      <a:pt x="10" y="14"/>
                    </a:lnTo>
                    <a:lnTo>
                      <a:pt x="8" y="16"/>
                    </a:lnTo>
                    <a:lnTo>
                      <a:pt x="6" y="18"/>
                    </a:lnTo>
                    <a:lnTo>
                      <a:pt x="6" y="20"/>
                    </a:lnTo>
                    <a:lnTo>
                      <a:pt x="4" y="22"/>
                    </a:lnTo>
                    <a:lnTo>
                      <a:pt x="2" y="24"/>
                    </a:lnTo>
                    <a:lnTo>
                      <a:pt x="2" y="28"/>
                    </a:lnTo>
                    <a:lnTo>
                      <a:pt x="0" y="32"/>
                    </a:lnTo>
                    <a:lnTo>
                      <a:pt x="0" y="92"/>
                    </a:lnTo>
                    <a:lnTo>
                      <a:pt x="2" y="100"/>
                    </a:lnTo>
                    <a:lnTo>
                      <a:pt x="6" y="106"/>
                    </a:lnTo>
                    <a:lnTo>
                      <a:pt x="12" y="112"/>
                    </a:lnTo>
                    <a:lnTo>
                      <a:pt x="18" y="116"/>
                    </a:lnTo>
                    <a:lnTo>
                      <a:pt x="28" y="120"/>
                    </a:lnTo>
                    <a:lnTo>
                      <a:pt x="36" y="122"/>
                    </a:lnTo>
                    <a:lnTo>
                      <a:pt x="46" y="124"/>
                    </a:lnTo>
                    <a:lnTo>
                      <a:pt x="58" y="124"/>
                    </a:lnTo>
                    <a:lnTo>
                      <a:pt x="68" y="122"/>
                    </a:lnTo>
                    <a:lnTo>
                      <a:pt x="83" y="118"/>
                    </a:lnTo>
                    <a:lnTo>
                      <a:pt x="95" y="112"/>
                    </a:lnTo>
                    <a:lnTo>
                      <a:pt x="101" y="106"/>
                    </a:lnTo>
                    <a:lnTo>
                      <a:pt x="105" y="102"/>
                    </a:lnTo>
                    <a:lnTo>
                      <a:pt x="107" y="96"/>
                    </a:lnTo>
                    <a:lnTo>
                      <a:pt x="107" y="92"/>
                    </a:lnTo>
                    <a:lnTo>
                      <a:pt x="107" y="32"/>
                    </a:lnTo>
                    <a:lnTo>
                      <a:pt x="105" y="24"/>
                    </a:lnTo>
                    <a:lnTo>
                      <a:pt x="101" y="18"/>
                    </a:lnTo>
                    <a:lnTo>
                      <a:pt x="95" y="12"/>
                    </a:lnTo>
                    <a:lnTo>
                      <a:pt x="89" y="8"/>
                    </a:lnTo>
                    <a:lnTo>
                      <a:pt x="80" y="4"/>
                    </a:lnTo>
                    <a:lnTo>
                      <a:pt x="72" y="2"/>
                    </a:lnTo>
                    <a:lnTo>
                      <a:pt x="62" y="0"/>
                    </a:lnTo>
                    <a:lnTo>
                      <a:pt x="52" y="0"/>
                    </a:lnTo>
                    <a:lnTo>
                      <a:pt x="40" y="2"/>
                    </a:lnTo>
                    <a:close/>
                  </a:path>
                </a:pathLst>
              </a:custGeom>
              <a:solidFill>
                <a:srgbClr val="000000"/>
              </a:solidFill>
              <a:ln w="9525">
                <a:noFill/>
                <a:round/>
                <a:headEnd/>
                <a:tailEnd/>
              </a:ln>
            </p:spPr>
            <p:txBody>
              <a:bodyPr/>
              <a:lstStyle/>
              <a:p>
                <a:pPr algn="ctr"/>
                <a:endParaRPr lang="ru-RU"/>
              </a:p>
            </p:txBody>
          </p:sp>
          <p:sp>
            <p:nvSpPr>
              <p:cNvPr id="456907" name="Freeform 168"/>
              <p:cNvSpPr>
                <a:spLocks/>
              </p:cNvSpPr>
              <p:nvPr/>
            </p:nvSpPr>
            <p:spPr bwMode="auto">
              <a:xfrm>
                <a:off x="7620" y="4831"/>
                <a:ext cx="0" cy="4"/>
              </a:xfrm>
              <a:custGeom>
                <a:avLst/>
                <a:gdLst>
                  <a:gd name="T0" fmla="*/ 0 h 4"/>
                  <a:gd name="T1" fmla="*/ 4 h 4"/>
                  <a:gd name="T2" fmla="*/ 0 h 4"/>
                  <a:gd name="T3" fmla="*/ 0 60000 65536"/>
                  <a:gd name="T4" fmla="*/ 0 60000 65536"/>
                  <a:gd name="T5" fmla="*/ 0 60000 65536"/>
                  <a:gd name="T6" fmla="*/ 0 h 4"/>
                  <a:gd name="T7" fmla="*/ 4 h 4"/>
                </a:gdLst>
                <a:ahLst/>
                <a:cxnLst>
                  <a:cxn ang="T3">
                    <a:pos x="0" y="T0"/>
                  </a:cxn>
                  <a:cxn ang="T4">
                    <a:pos x="0" y="T1"/>
                  </a:cxn>
                  <a:cxn ang="T5">
                    <a:pos x="0" y="T2"/>
                  </a:cxn>
                </a:cxnLst>
                <a:rect l="0" t="T6" r="0" b="T7"/>
                <a:pathLst>
                  <a:path h="4">
                    <a:moveTo>
                      <a:pt x="0" y="0"/>
                    </a:moveTo>
                    <a:lnTo>
                      <a:pt x="0" y="4"/>
                    </a:lnTo>
                    <a:lnTo>
                      <a:pt x="0" y="0"/>
                    </a:lnTo>
                    <a:close/>
                  </a:path>
                </a:pathLst>
              </a:custGeom>
              <a:solidFill>
                <a:srgbClr val="000000"/>
              </a:solidFill>
              <a:ln w="9525">
                <a:noFill/>
                <a:round/>
                <a:headEnd/>
                <a:tailEnd/>
              </a:ln>
            </p:spPr>
            <p:txBody>
              <a:bodyPr/>
              <a:lstStyle/>
              <a:p>
                <a:pPr algn="ctr"/>
                <a:endParaRPr lang="ru-RU"/>
              </a:p>
            </p:txBody>
          </p:sp>
          <p:sp>
            <p:nvSpPr>
              <p:cNvPr id="456908" name="Freeform 169"/>
              <p:cNvSpPr>
                <a:spLocks/>
              </p:cNvSpPr>
              <p:nvPr/>
            </p:nvSpPr>
            <p:spPr bwMode="auto">
              <a:xfrm>
                <a:off x="7521" y="4813"/>
                <a:ext cx="99" cy="54"/>
              </a:xfrm>
              <a:custGeom>
                <a:avLst/>
                <a:gdLst>
                  <a:gd name="T0" fmla="*/ 97 w 99"/>
                  <a:gd name="T1" fmla="*/ 20 h 54"/>
                  <a:gd name="T2" fmla="*/ 99 w 99"/>
                  <a:gd name="T3" fmla="*/ 24 h 54"/>
                  <a:gd name="T4" fmla="*/ 99 w 99"/>
                  <a:gd name="T5" fmla="*/ 30 h 54"/>
                  <a:gd name="T6" fmla="*/ 97 w 99"/>
                  <a:gd name="T7" fmla="*/ 34 h 54"/>
                  <a:gd name="T8" fmla="*/ 91 w 99"/>
                  <a:gd name="T9" fmla="*/ 42 h 54"/>
                  <a:gd name="T10" fmla="*/ 83 w 99"/>
                  <a:gd name="T11" fmla="*/ 46 h 54"/>
                  <a:gd name="T12" fmla="*/ 74 w 99"/>
                  <a:gd name="T13" fmla="*/ 50 h 54"/>
                  <a:gd name="T14" fmla="*/ 64 w 99"/>
                  <a:gd name="T15" fmla="*/ 54 h 54"/>
                  <a:gd name="T16" fmla="*/ 44 w 99"/>
                  <a:gd name="T17" fmla="*/ 54 h 54"/>
                  <a:gd name="T18" fmla="*/ 26 w 99"/>
                  <a:gd name="T19" fmla="*/ 50 h 54"/>
                  <a:gd name="T20" fmla="*/ 18 w 99"/>
                  <a:gd name="T21" fmla="*/ 48 h 54"/>
                  <a:gd name="T22" fmla="*/ 12 w 99"/>
                  <a:gd name="T23" fmla="*/ 44 h 54"/>
                  <a:gd name="T24" fmla="*/ 6 w 99"/>
                  <a:gd name="T25" fmla="*/ 40 h 54"/>
                  <a:gd name="T26" fmla="*/ 2 w 99"/>
                  <a:gd name="T27" fmla="*/ 34 h 54"/>
                  <a:gd name="T28" fmla="*/ 0 w 99"/>
                  <a:gd name="T29" fmla="*/ 26 h 54"/>
                  <a:gd name="T30" fmla="*/ 2 w 99"/>
                  <a:gd name="T31" fmla="*/ 22 h 54"/>
                  <a:gd name="T32" fmla="*/ 2 w 99"/>
                  <a:gd name="T33" fmla="*/ 18 h 54"/>
                  <a:gd name="T34" fmla="*/ 4 w 99"/>
                  <a:gd name="T35" fmla="*/ 18 h 54"/>
                  <a:gd name="T36" fmla="*/ 8 w 99"/>
                  <a:gd name="T37" fmla="*/ 12 h 54"/>
                  <a:gd name="T38" fmla="*/ 12 w 99"/>
                  <a:gd name="T39" fmla="*/ 10 h 54"/>
                  <a:gd name="T40" fmla="*/ 12 w 99"/>
                  <a:gd name="T41" fmla="*/ 8 h 54"/>
                  <a:gd name="T42" fmla="*/ 14 w 99"/>
                  <a:gd name="T43" fmla="*/ 8 h 54"/>
                  <a:gd name="T44" fmla="*/ 16 w 99"/>
                  <a:gd name="T45" fmla="*/ 6 h 54"/>
                  <a:gd name="T46" fmla="*/ 20 w 99"/>
                  <a:gd name="T47" fmla="*/ 4 h 54"/>
                  <a:gd name="T48" fmla="*/ 22 w 99"/>
                  <a:gd name="T49" fmla="*/ 4 h 54"/>
                  <a:gd name="T50" fmla="*/ 24 w 99"/>
                  <a:gd name="T51" fmla="*/ 2 h 54"/>
                  <a:gd name="T52" fmla="*/ 26 w 99"/>
                  <a:gd name="T53" fmla="*/ 2 h 54"/>
                  <a:gd name="T54" fmla="*/ 30 w 99"/>
                  <a:gd name="T55" fmla="*/ 2 h 54"/>
                  <a:gd name="T56" fmla="*/ 32 w 99"/>
                  <a:gd name="T57" fmla="*/ 0 h 54"/>
                  <a:gd name="T58" fmla="*/ 38 w 99"/>
                  <a:gd name="T59" fmla="*/ 0 h 54"/>
                  <a:gd name="T60" fmla="*/ 56 w 99"/>
                  <a:gd name="T61" fmla="*/ 0 h 54"/>
                  <a:gd name="T62" fmla="*/ 74 w 99"/>
                  <a:gd name="T63" fmla="*/ 2 h 54"/>
                  <a:gd name="T64" fmla="*/ 81 w 99"/>
                  <a:gd name="T65" fmla="*/ 6 h 54"/>
                  <a:gd name="T66" fmla="*/ 89 w 99"/>
                  <a:gd name="T67" fmla="*/ 10 h 54"/>
                  <a:gd name="T68" fmla="*/ 93 w 99"/>
                  <a:gd name="T69" fmla="*/ 14 h 54"/>
                  <a:gd name="T70" fmla="*/ 97 w 99"/>
                  <a:gd name="T71" fmla="*/ 2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54"/>
                  <a:gd name="T110" fmla="*/ 99 w 99"/>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54">
                    <a:moveTo>
                      <a:pt x="97" y="20"/>
                    </a:moveTo>
                    <a:lnTo>
                      <a:pt x="99" y="24"/>
                    </a:lnTo>
                    <a:lnTo>
                      <a:pt x="99" y="30"/>
                    </a:lnTo>
                    <a:lnTo>
                      <a:pt x="97" y="34"/>
                    </a:lnTo>
                    <a:lnTo>
                      <a:pt x="91" y="42"/>
                    </a:lnTo>
                    <a:lnTo>
                      <a:pt x="83" y="46"/>
                    </a:lnTo>
                    <a:lnTo>
                      <a:pt x="74" y="50"/>
                    </a:lnTo>
                    <a:lnTo>
                      <a:pt x="64" y="54"/>
                    </a:lnTo>
                    <a:lnTo>
                      <a:pt x="44" y="54"/>
                    </a:lnTo>
                    <a:lnTo>
                      <a:pt x="26" y="50"/>
                    </a:lnTo>
                    <a:lnTo>
                      <a:pt x="18" y="48"/>
                    </a:lnTo>
                    <a:lnTo>
                      <a:pt x="12" y="44"/>
                    </a:lnTo>
                    <a:lnTo>
                      <a:pt x="6" y="40"/>
                    </a:lnTo>
                    <a:lnTo>
                      <a:pt x="2" y="34"/>
                    </a:lnTo>
                    <a:lnTo>
                      <a:pt x="0" y="26"/>
                    </a:lnTo>
                    <a:lnTo>
                      <a:pt x="2" y="22"/>
                    </a:lnTo>
                    <a:lnTo>
                      <a:pt x="2" y="18"/>
                    </a:lnTo>
                    <a:lnTo>
                      <a:pt x="4" y="18"/>
                    </a:lnTo>
                    <a:lnTo>
                      <a:pt x="8" y="12"/>
                    </a:lnTo>
                    <a:lnTo>
                      <a:pt x="12" y="10"/>
                    </a:lnTo>
                    <a:lnTo>
                      <a:pt x="12" y="8"/>
                    </a:lnTo>
                    <a:lnTo>
                      <a:pt x="14" y="8"/>
                    </a:lnTo>
                    <a:lnTo>
                      <a:pt x="16" y="6"/>
                    </a:lnTo>
                    <a:lnTo>
                      <a:pt x="20" y="4"/>
                    </a:lnTo>
                    <a:lnTo>
                      <a:pt x="22" y="4"/>
                    </a:lnTo>
                    <a:lnTo>
                      <a:pt x="24" y="2"/>
                    </a:lnTo>
                    <a:lnTo>
                      <a:pt x="26" y="2"/>
                    </a:lnTo>
                    <a:lnTo>
                      <a:pt x="30" y="2"/>
                    </a:lnTo>
                    <a:lnTo>
                      <a:pt x="32" y="0"/>
                    </a:lnTo>
                    <a:lnTo>
                      <a:pt x="38" y="0"/>
                    </a:lnTo>
                    <a:lnTo>
                      <a:pt x="56" y="0"/>
                    </a:lnTo>
                    <a:lnTo>
                      <a:pt x="74" y="2"/>
                    </a:lnTo>
                    <a:lnTo>
                      <a:pt x="81" y="6"/>
                    </a:lnTo>
                    <a:lnTo>
                      <a:pt x="89" y="10"/>
                    </a:lnTo>
                    <a:lnTo>
                      <a:pt x="93" y="14"/>
                    </a:lnTo>
                    <a:lnTo>
                      <a:pt x="97" y="20"/>
                    </a:lnTo>
                    <a:close/>
                  </a:path>
                </a:pathLst>
              </a:custGeom>
              <a:solidFill>
                <a:srgbClr val="E3E3E2"/>
              </a:solidFill>
              <a:ln w="9525">
                <a:noFill/>
                <a:round/>
                <a:headEnd/>
                <a:tailEnd/>
              </a:ln>
            </p:spPr>
            <p:txBody>
              <a:bodyPr/>
              <a:lstStyle/>
              <a:p>
                <a:pPr algn="ctr"/>
                <a:endParaRPr lang="ru-RU"/>
              </a:p>
            </p:txBody>
          </p:sp>
          <p:sp>
            <p:nvSpPr>
              <p:cNvPr id="456909" name="Freeform 170"/>
              <p:cNvSpPr>
                <a:spLocks/>
              </p:cNvSpPr>
              <p:nvPr/>
            </p:nvSpPr>
            <p:spPr bwMode="auto">
              <a:xfrm>
                <a:off x="7602" y="4849"/>
                <a:ext cx="18" cy="70"/>
              </a:xfrm>
              <a:custGeom>
                <a:avLst/>
                <a:gdLst>
                  <a:gd name="T0" fmla="*/ 0 w 18"/>
                  <a:gd name="T1" fmla="*/ 14 h 70"/>
                  <a:gd name="T2" fmla="*/ 0 w 18"/>
                  <a:gd name="T3" fmla="*/ 70 h 70"/>
                  <a:gd name="T4" fmla="*/ 8 w 18"/>
                  <a:gd name="T5" fmla="*/ 66 h 70"/>
                  <a:gd name="T6" fmla="*/ 12 w 18"/>
                  <a:gd name="T7" fmla="*/ 60 h 70"/>
                  <a:gd name="T8" fmla="*/ 16 w 18"/>
                  <a:gd name="T9" fmla="*/ 56 h 70"/>
                  <a:gd name="T10" fmla="*/ 18 w 18"/>
                  <a:gd name="T11" fmla="*/ 50 h 70"/>
                  <a:gd name="T12" fmla="*/ 18 w 18"/>
                  <a:gd name="T13" fmla="*/ 0 h 70"/>
                  <a:gd name="T14" fmla="*/ 10 w 18"/>
                  <a:gd name="T15" fmla="*/ 8 h 70"/>
                  <a:gd name="T16" fmla="*/ 0 w 18"/>
                  <a:gd name="T17" fmla="*/ 14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0"/>
                  <a:gd name="T29" fmla="*/ 18 w 1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0">
                    <a:moveTo>
                      <a:pt x="0" y="14"/>
                    </a:moveTo>
                    <a:lnTo>
                      <a:pt x="0" y="70"/>
                    </a:lnTo>
                    <a:lnTo>
                      <a:pt x="8" y="66"/>
                    </a:lnTo>
                    <a:lnTo>
                      <a:pt x="12" y="60"/>
                    </a:lnTo>
                    <a:lnTo>
                      <a:pt x="16" y="56"/>
                    </a:lnTo>
                    <a:lnTo>
                      <a:pt x="18" y="50"/>
                    </a:lnTo>
                    <a:lnTo>
                      <a:pt x="18" y="0"/>
                    </a:lnTo>
                    <a:lnTo>
                      <a:pt x="10" y="8"/>
                    </a:lnTo>
                    <a:lnTo>
                      <a:pt x="0" y="14"/>
                    </a:lnTo>
                    <a:close/>
                  </a:path>
                </a:pathLst>
              </a:custGeom>
              <a:solidFill>
                <a:srgbClr val="E6E6E6"/>
              </a:solidFill>
              <a:ln w="9525">
                <a:noFill/>
                <a:round/>
                <a:headEnd/>
                <a:tailEnd/>
              </a:ln>
            </p:spPr>
            <p:txBody>
              <a:bodyPr/>
              <a:lstStyle/>
              <a:p>
                <a:pPr algn="ctr"/>
                <a:endParaRPr lang="ru-RU"/>
              </a:p>
            </p:txBody>
          </p:sp>
          <p:sp>
            <p:nvSpPr>
              <p:cNvPr id="456910" name="Freeform 171"/>
              <p:cNvSpPr>
                <a:spLocks/>
              </p:cNvSpPr>
              <p:nvPr/>
            </p:nvSpPr>
            <p:spPr bwMode="auto">
              <a:xfrm>
                <a:off x="7589" y="4863"/>
                <a:ext cx="13" cy="62"/>
              </a:xfrm>
              <a:custGeom>
                <a:avLst/>
                <a:gdLst>
                  <a:gd name="T0" fmla="*/ 0 w 13"/>
                  <a:gd name="T1" fmla="*/ 62 h 62"/>
                  <a:gd name="T2" fmla="*/ 13 w 13"/>
                  <a:gd name="T3" fmla="*/ 56 h 62"/>
                  <a:gd name="T4" fmla="*/ 13 w 13"/>
                  <a:gd name="T5" fmla="*/ 0 h 62"/>
                  <a:gd name="T6" fmla="*/ 0 w 13"/>
                  <a:gd name="T7" fmla="*/ 6 h 62"/>
                  <a:gd name="T8" fmla="*/ 0 w 13"/>
                  <a:gd name="T9" fmla="*/ 62 h 62"/>
                  <a:gd name="T10" fmla="*/ 0 60000 65536"/>
                  <a:gd name="T11" fmla="*/ 0 60000 65536"/>
                  <a:gd name="T12" fmla="*/ 0 60000 65536"/>
                  <a:gd name="T13" fmla="*/ 0 60000 65536"/>
                  <a:gd name="T14" fmla="*/ 0 60000 65536"/>
                  <a:gd name="T15" fmla="*/ 0 w 13"/>
                  <a:gd name="T16" fmla="*/ 0 h 62"/>
                  <a:gd name="T17" fmla="*/ 13 w 13"/>
                  <a:gd name="T18" fmla="*/ 62 h 62"/>
                </a:gdLst>
                <a:ahLst/>
                <a:cxnLst>
                  <a:cxn ang="T10">
                    <a:pos x="T0" y="T1"/>
                  </a:cxn>
                  <a:cxn ang="T11">
                    <a:pos x="T2" y="T3"/>
                  </a:cxn>
                  <a:cxn ang="T12">
                    <a:pos x="T4" y="T5"/>
                  </a:cxn>
                  <a:cxn ang="T13">
                    <a:pos x="T6" y="T7"/>
                  </a:cxn>
                  <a:cxn ang="T14">
                    <a:pos x="T8" y="T9"/>
                  </a:cxn>
                </a:cxnLst>
                <a:rect l="T15" t="T16" r="T17" b="T18"/>
                <a:pathLst>
                  <a:path w="13" h="62">
                    <a:moveTo>
                      <a:pt x="0" y="62"/>
                    </a:moveTo>
                    <a:lnTo>
                      <a:pt x="13" y="56"/>
                    </a:lnTo>
                    <a:lnTo>
                      <a:pt x="13" y="0"/>
                    </a:lnTo>
                    <a:lnTo>
                      <a:pt x="0" y="6"/>
                    </a:lnTo>
                    <a:lnTo>
                      <a:pt x="0" y="62"/>
                    </a:lnTo>
                    <a:close/>
                  </a:path>
                </a:pathLst>
              </a:custGeom>
              <a:solidFill>
                <a:srgbClr val="FFFFFF"/>
              </a:solidFill>
              <a:ln w="9525">
                <a:noFill/>
                <a:round/>
                <a:headEnd/>
                <a:tailEnd/>
              </a:ln>
            </p:spPr>
            <p:txBody>
              <a:bodyPr/>
              <a:lstStyle/>
              <a:p>
                <a:pPr algn="ctr"/>
                <a:endParaRPr lang="ru-RU"/>
              </a:p>
            </p:txBody>
          </p:sp>
          <p:sp>
            <p:nvSpPr>
              <p:cNvPr id="456911" name="Freeform 172"/>
              <p:cNvSpPr>
                <a:spLocks/>
              </p:cNvSpPr>
              <p:nvPr/>
            </p:nvSpPr>
            <p:spPr bwMode="auto">
              <a:xfrm>
                <a:off x="7575" y="4869"/>
                <a:ext cx="14" cy="58"/>
              </a:xfrm>
              <a:custGeom>
                <a:avLst/>
                <a:gdLst>
                  <a:gd name="T0" fmla="*/ 0 w 14"/>
                  <a:gd name="T1" fmla="*/ 58 h 58"/>
                  <a:gd name="T2" fmla="*/ 10 w 14"/>
                  <a:gd name="T3" fmla="*/ 56 h 58"/>
                  <a:gd name="T4" fmla="*/ 14 w 14"/>
                  <a:gd name="T5" fmla="*/ 56 h 58"/>
                  <a:gd name="T6" fmla="*/ 14 w 14"/>
                  <a:gd name="T7" fmla="*/ 0 h 58"/>
                  <a:gd name="T8" fmla="*/ 10 w 14"/>
                  <a:gd name="T9" fmla="*/ 0 h 58"/>
                  <a:gd name="T10" fmla="*/ 0 w 14"/>
                  <a:gd name="T11" fmla="*/ 2 h 58"/>
                  <a:gd name="T12" fmla="*/ 0 w 14"/>
                  <a:gd name="T13" fmla="*/ 58 h 58"/>
                  <a:gd name="T14" fmla="*/ 0 60000 65536"/>
                  <a:gd name="T15" fmla="*/ 0 60000 65536"/>
                  <a:gd name="T16" fmla="*/ 0 60000 65536"/>
                  <a:gd name="T17" fmla="*/ 0 60000 65536"/>
                  <a:gd name="T18" fmla="*/ 0 60000 65536"/>
                  <a:gd name="T19" fmla="*/ 0 60000 65536"/>
                  <a:gd name="T20" fmla="*/ 0 60000 65536"/>
                  <a:gd name="T21" fmla="*/ 0 w 14"/>
                  <a:gd name="T22" fmla="*/ 0 h 58"/>
                  <a:gd name="T23" fmla="*/ 14 w 1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8">
                    <a:moveTo>
                      <a:pt x="0" y="58"/>
                    </a:moveTo>
                    <a:lnTo>
                      <a:pt x="10" y="56"/>
                    </a:lnTo>
                    <a:lnTo>
                      <a:pt x="14" y="56"/>
                    </a:lnTo>
                    <a:lnTo>
                      <a:pt x="14" y="0"/>
                    </a:lnTo>
                    <a:lnTo>
                      <a:pt x="10" y="0"/>
                    </a:lnTo>
                    <a:lnTo>
                      <a:pt x="0" y="2"/>
                    </a:lnTo>
                    <a:lnTo>
                      <a:pt x="0" y="58"/>
                    </a:lnTo>
                    <a:close/>
                  </a:path>
                </a:pathLst>
              </a:custGeom>
              <a:solidFill>
                <a:srgbClr val="E6E6E6"/>
              </a:solidFill>
              <a:ln w="9525">
                <a:noFill/>
                <a:round/>
                <a:headEnd/>
                <a:tailEnd/>
              </a:ln>
            </p:spPr>
            <p:txBody>
              <a:bodyPr/>
              <a:lstStyle/>
              <a:p>
                <a:pPr algn="ctr"/>
                <a:endParaRPr lang="ru-RU"/>
              </a:p>
            </p:txBody>
          </p:sp>
          <p:sp>
            <p:nvSpPr>
              <p:cNvPr id="456912" name="Rectangle 173"/>
              <p:cNvSpPr>
                <a:spLocks noChangeArrowheads="1"/>
              </p:cNvSpPr>
              <p:nvPr/>
            </p:nvSpPr>
            <p:spPr bwMode="auto">
              <a:xfrm>
                <a:off x="7567" y="4871"/>
                <a:ext cx="8" cy="56"/>
              </a:xfrm>
              <a:prstGeom prst="rect">
                <a:avLst/>
              </a:prstGeom>
              <a:solidFill>
                <a:srgbClr val="CCCCCC"/>
              </a:solidFill>
              <a:ln w="9525">
                <a:noFill/>
                <a:miter lim="800000"/>
                <a:headEnd/>
                <a:tailEnd/>
              </a:ln>
            </p:spPr>
            <p:txBody>
              <a:bodyPr/>
              <a:lstStyle/>
              <a:p>
                <a:pPr algn="ctr"/>
                <a:endParaRPr lang="ru-RU"/>
              </a:p>
            </p:txBody>
          </p:sp>
          <p:sp>
            <p:nvSpPr>
              <p:cNvPr id="456913" name="Freeform 174"/>
              <p:cNvSpPr>
                <a:spLocks/>
              </p:cNvSpPr>
              <p:nvPr/>
            </p:nvSpPr>
            <p:spPr bwMode="auto">
              <a:xfrm>
                <a:off x="7555" y="4869"/>
                <a:ext cx="12" cy="58"/>
              </a:xfrm>
              <a:custGeom>
                <a:avLst/>
                <a:gdLst>
                  <a:gd name="T0" fmla="*/ 0 w 12"/>
                  <a:gd name="T1" fmla="*/ 56 h 58"/>
                  <a:gd name="T2" fmla="*/ 12 w 12"/>
                  <a:gd name="T3" fmla="*/ 58 h 58"/>
                  <a:gd name="T4" fmla="*/ 12 w 12"/>
                  <a:gd name="T5" fmla="*/ 2 h 58"/>
                  <a:gd name="T6" fmla="*/ 0 w 12"/>
                  <a:gd name="T7" fmla="*/ 0 h 58"/>
                  <a:gd name="T8" fmla="*/ 0 w 12"/>
                  <a:gd name="T9" fmla="*/ 56 h 58"/>
                  <a:gd name="T10" fmla="*/ 0 60000 65536"/>
                  <a:gd name="T11" fmla="*/ 0 60000 65536"/>
                  <a:gd name="T12" fmla="*/ 0 60000 65536"/>
                  <a:gd name="T13" fmla="*/ 0 60000 65536"/>
                  <a:gd name="T14" fmla="*/ 0 60000 65536"/>
                  <a:gd name="T15" fmla="*/ 0 w 12"/>
                  <a:gd name="T16" fmla="*/ 0 h 58"/>
                  <a:gd name="T17" fmla="*/ 12 w 12"/>
                  <a:gd name="T18" fmla="*/ 58 h 58"/>
                </a:gdLst>
                <a:ahLst/>
                <a:cxnLst>
                  <a:cxn ang="T10">
                    <a:pos x="T0" y="T1"/>
                  </a:cxn>
                  <a:cxn ang="T11">
                    <a:pos x="T2" y="T3"/>
                  </a:cxn>
                  <a:cxn ang="T12">
                    <a:pos x="T4" y="T5"/>
                  </a:cxn>
                  <a:cxn ang="T13">
                    <a:pos x="T6" y="T7"/>
                  </a:cxn>
                  <a:cxn ang="T14">
                    <a:pos x="T8" y="T9"/>
                  </a:cxn>
                </a:cxnLst>
                <a:rect l="T15" t="T16" r="T17" b="T18"/>
                <a:pathLst>
                  <a:path w="12" h="58">
                    <a:moveTo>
                      <a:pt x="0" y="56"/>
                    </a:moveTo>
                    <a:lnTo>
                      <a:pt x="12" y="58"/>
                    </a:lnTo>
                    <a:lnTo>
                      <a:pt x="12" y="2"/>
                    </a:lnTo>
                    <a:lnTo>
                      <a:pt x="0" y="0"/>
                    </a:lnTo>
                    <a:lnTo>
                      <a:pt x="0" y="56"/>
                    </a:lnTo>
                    <a:close/>
                  </a:path>
                </a:pathLst>
              </a:custGeom>
              <a:solidFill>
                <a:srgbClr val="B3B3B3"/>
              </a:solidFill>
              <a:ln w="9525">
                <a:noFill/>
                <a:round/>
                <a:headEnd/>
                <a:tailEnd/>
              </a:ln>
            </p:spPr>
            <p:txBody>
              <a:bodyPr/>
              <a:lstStyle/>
              <a:p>
                <a:pPr algn="ctr"/>
                <a:endParaRPr lang="ru-RU"/>
              </a:p>
            </p:txBody>
          </p:sp>
          <p:sp>
            <p:nvSpPr>
              <p:cNvPr id="456914" name="Freeform 175"/>
              <p:cNvSpPr>
                <a:spLocks/>
              </p:cNvSpPr>
              <p:nvPr/>
            </p:nvSpPr>
            <p:spPr bwMode="auto">
              <a:xfrm>
                <a:off x="7539" y="4863"/>
                <a:ext cx="16" cy="62"/>
              </a:xfrm>
              <a:custGeom>
                <a:avLst/>
                <a:gdLst>
                  <a:gd name="T0" fmla="*/ 0 w 16"/>
                  <a:gd name="T1" fmla="*/ 56 h 62"/>
                  <a:gd name="T2" fmla="*/ 16 w 16"/>
                  <a:gd name="T3" fmla="*/ 62 h 62"/>
                  <a:gd name="T4" fmla="*/ 16 w 16"/>
                  <a:gd name="T5" fmla="*/ 6 h 62"/>
                  <a:gd name="T6" fmla="*/ 0 w 16"/>
                  <a:gd name="T7" fmla="*/ 0 h 62"/>
                  <a:gd name="T8" fmla="*/ 0 w 16"/>
                  <a:gd name="T9" fmla="*/ 56 h 62"/>
                  <a:gd name="T10" fmla="*/ 0 60000 65536"/>
                  <a:gd name="T11" fmla="*/ 0 60000 65536"/>
                  <a:gd name="T12" fmla="*/ 0 60000 65536"/>
                  <a:gd name="T13" fmla="*/ 0 60000 65536"/>
                  <a:gd name="T14" fmla="*/ 0 60000 65536"/>
                  <a:gd name="T15" fmla="*/ 0 w 16"/>
                  <a:gd name="T16" fmla="*/ 0 h 62"/>
                  <a:gd name="T17" fmla="*/ 16 w 16"/>
                  <a:gd name="T18" fmla="*/ 62 h 62"/>
                </a:gdLst>
                <a:ahLst/>
                <a:cxnLst>
                  <a:cxn ang="T10">
                    <a:pos x="T0" y="T1"/>
                  </a:cxn>
                  <a:cxn ang="T11">
                    <a:pos x="T2" y="T3"/>
                  </a:cxn>
                  <a:cxn ang="T12">
                    <a:pos x="T4" y="T5"/>
                  </a:cxn>
                  <a:cxn ang="T13">
                    <a:pos x="T6" y="T7"/>
                  </a:cxn>
                  <a:cxn ang="T14">
                    <a:pos x="T8" y="T9"/>
                  </a:cxn>
                </a:cxnLst>
                <a:rect l="T15" t="T16" r="T17" b="T18"/>
                <a:pathLst>
                  <a:path w="16" h="62">
                    <a:moveTo>
                      <a:pt x="0" y="56"/>
                    </a:moveTo>
                    <a:lnTo>
                      <a:pt x="16" y="62"/>
                    </a:lnTo>
                    <a:lnTo>
                      <a:pt x="16" y="6"/>
                    </a:lnTo>
                    <a:lnTo>
                      <a:pt x="0" y="0"/>
                    </a:lnTo>
                    <a:lnTo>
                      <a:pt x="0" y="56"/>
                    </a:lnTo>
                    <a:close/>
                  </a:path>
                </a:pathLst>
              </a:custGeom>
              <a:solidFill>
                <a:srgbClr val="999999"/>
              </a:solidFill>
              <a:ln w="9525">
                <a:noFill/>
                <a:round/>
                <a:headEnd/>
                <a:tailEnd/>
              </a:ln>
            </p:spPr>
            <p:txBody>
              <a:bodyPr/>
              <a:lstStyle/>
              <a:p>
                <a:pPr algn="ctr"/>
                <a:endParaRPr lang="ru-RU"/>
              </a:p>
            </p:txBody>
          </p:sp>
          <p:sp>
            <p:nvSpPr>
              <p:cNvPr id="456915" name="Freeform 176"/>
              <p:cNvSpPr>
                <a:spLocks/>
              </p:cNvSpPr>
              <p:nvPr/>
            </p:nvSpPr>
            <p:spPr bwMode="auto">
              <a:xfrm>
                <a:off x="7521" y="4849"/>
                <a:ext cx="18" cy="70"/>
              </a:xfrm>
              <a:custGeom>
                <a:avLst/>
                <a:gdLst>
                  <a:gd name="T0" fmla="*/ 18 w 18"/>
                  <a:gd name="T1" fmla="*/ 14 h 70"/>
                  <a:gd name="T2" fmla="*/ 8 w 18"/>
                  <a:gd name="T3" fmla="*/ 8 h 70"/>
                  <a:gd name="T4" fmla="*/ 0 w 18"/>
                  <a:gd name="T5" fmla="*/ 0 h 70"/>
                  <a:gd name="T6" fmla="*/ 0 w 18"/>
                  <a:gd name="T7" fmla="*/ 50 h 70"/>
                  <a:gd name="T8" fmla="*/ 2 w 18"/>
                  <a:gd name="T9" fmla="*/ 56 h 70"/>
                  <a:gd name="T10" fmla="*/ 8 w 18"/>
                  <a:gd name="T11" fmla="*/ 64 h 70"/>
                  <a:gd name="T12" fmla="*/ 18 w 18"/>
                  <a:gd name="T13" fmla="*/ 70 h 70"/>
                  <a:gd name="T14" fmla="*/ 18 w 18"/>
                  <a:gd name="T15" fmla="*/ 14 h 70"/>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70"/>
                  <a:gd name="T26" fmla="*/ 18 w 18"/>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70">
                    <a:moveTo>
                      <a:pt x="18" y="14"/>
                    </a:moveTo>
                    <a:lnTo>
                      <a:pt x="8" y="8"/>
                    </a:lnTo>
                    <a:lnTo>
                      <a:pt x="0" y="0"/>
                    </a:lnTo>
                    <a:lnTo>
                      <a:pt x="0" y="50"/>
                    </a:lnTo>
                    <a:lnTo>
                      <a:pt x="2" y="56"/>
                    </a:lnTo>
                    <a:lnTo>
                      <a:pt x="8" y="64"/>
                    </a:lnTo>
                    <a:lnTo>
                      <a:pt x="18" y="70"/>
                    </a:lnTo>
                    <a:lnTo>
                      <a:pt x="18" y="14"/>
                    </a:lnTo>
                    <a:close/>
                  </a:path>
                </a:pathLst>
              </a:custGeom>
              <a:solidFill>
                <a:srgbClr val="7F7F7F"/>
              </a:solidFill>
              <a:ln w="9525">
                <a:noFill/>
                <a:round/>
                <a:headEnd/>
                <a:tailEnd/>
              </a:ln>
            </p:spPr>
            <p:txBody>
              <a:bodyPr/>
              <a:lstStyle/>
              <a:p>
                <a:pPr algn="ctr"/>
                <a:endParaRPr lang="ru-RU"/>
              </a:p>
            </p:txBody>
          </p:sp>
          <p:sp>
            <p:nvSpPr>
              <p:cNvPr id="456916" name="Line 177"/>
              <p:cNvSpPr>
                <a:spLocks noChangeShapeType="1"/>
              </p:cNvSpPr>
              <p:nvPr/>
            </p:nvSpPr>
            <p:spPr bwMode="auto">
              <a:xfrm>
                <a:off x="7427" y="4757"/>
                <a:ext cx="0" cy="0"/>
              </a:xfrm>
              <a:prstGeom prst="line">
                <a:avLst/>
              </a:prstGeom>
              <a:noFill/>
              <a:ln w="3175">
                <a:solidFill>
                  <a:srgbClr val="000000"/>
                </a:solidFill>
                <a:round/>
                <a:headEnd/>
                <a:tailEnd/>
              </a:ln>
            </p:spPr>
            <p:txBody>
              <a:bodyPr/>
              <a:lstStyle/>
              <a:p>
                <a:endParaRPr lang="en-US"/>
              </a:p>
            </p:txBody>
          </p:sp>
          <p:sp>
            <p:nvSpPr>
              <p:cNvPr id="456917" name="Line 178"/>
              <p:cNvSpPr>
                <a:spLocks noChangeShapeType="1"/>
              </p:cNvSpPr>
              <p:nvPr/>
            </p:nvSpPr>
            <p:spPr bwMode="auto">
              <a:xfrm>
                <a:off x="7571" y="4839"/>
                <a:ext cx="0" cy="0"/>
              </a:xfrm>
              <a:prstGeom prst="line">
                <a:avLst/>
              </a:prstGeom>
              <a:noFill/>
              <a:ln w="3175">
                <a:solidFill>
                  <a:srgbClr val="000000"/>
                </a:solidFill>
                <a:round/>
                <a:headEnd/>
                <a:tailEnd/>
              </a:ln>
            </p:spPr>
            <p:txBody>
              <a:bodyPr/>
              <a:lstStyle/>
              <a:p>
                <a:endParaRPr lang="en-US"/>
              </a:p>
            </p:txBody>
          </p:sp>
          <p:sp>
            <p:nvSpPr>
              <p:cNvPr id="456918" name="Freeform 179"/>
              <p:cNvSpPr>
                <a:spLocks/>
              </p:cNvSpPr>
              <p:nvPr/>
            </p:nvSpPr>
            <p:spPr bwMode="auto">
              <a:xfrm>
                <a:off x="7567" y="4746"/>
                <a:ext cx="10" cy="102"/>
              </a:xfrm>
              <a:custGeom>
                <a:avLst/>
                <a:gdLst>
                  <a:gd name="T0" fmla="*/ 0 w 10"/>
                  <a:gd name="T1" fmla="*/ 4 h 102"/>
                  <a:gd name="T2" fmla="*/ 0 w 10"/>
                  <a:gd name="T3" fmla="*/ 96 h 102"/>
                  <a:gd name="T4" fmla="*/ 0 w 10"/>
                  <a:gd name="T5" fmla="*/ 100 h 102"/>
                  <a:gd name="T6" fmla="*/ 4 w 10"/>
                  <a:gd name="T7" fmla="*/ 102 h 102"/>
                  <a:gd name="T8" fmla="*/ 8 w 10"/>
                  <a:gd name="T9" fmla="*/ 100 h 102"/>
                  <a:gd name="T10" fmla="*/ 10 w 10"/>
                  <a:gd name="T11" fmla="*/ 96 h 102"/>
                  <a:gd name="T12" fmla="*/ 10 w 10"/>
                  <a:gd name="T13" fmla="*/ 4 h 102"/>
                  <a:gd name="T14" fmla="*/ 8 w 10"/>
                  <a:gd name="T15" fmla="*/ 0 h 102"/>
                  <a:gd name="T16" fmla="*/ 4 w 10"/>
                  <a:gd name="T17" fmla="*/ 0 h 102"/>
                  <a:gd name="T18" fmla="*/ 0 w 10"/>
                  <a:gd name="T19" fmla="*/ 0 h 102"/>
                  <a:gd name="T20" fmla="*/ 0 w 10"/>
                  <a:gd name="T21" fmla="*/ 4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2"/>
                  <a:gd name="T35" fmla="*/ 10 w 10"/>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2">
                    <a:moveTo>
                      <a:pt x="0" y="4"/>
                    </a:moveTo>
                    <a:lnTo>
                      <a:pt x="0" y="96"/>
                    </a:lnTo>
                    <a:lnTo>
                      <a:pt x="0" y="100"/>
                    </a:lnTo>
                    <a:lnTo>
                      <a:pt x="4" y="102"/>
                    </a:lnTo>
                    <a:lnTo>
                      <a:pt x="8" y="100"/>
                    </a:lnTo>
                    <a:lnTo>
                      <a:pt x="10" y="96"/>
                    </a:lnTo>
                    <a:lnTo>
                      <a:pt x="10" y="4"/>
                    </a:lnTo>
                    <a:lnTo>
                      <a:pt x="8" y="0"/>
                    </a:lnTo>
                    <a:lnTo>
                      <a:pt x="4" y="0"/>
                    </a:lnTo>
                    <a:lnTo>
                      <a:pt x="0" y="0"/>
                    </a:lnTo>
                    <a:lnTo>
                      <a:pt x="0" y="4"/>
                    </a:lnTo>
                    <a:close/>
                  </a:path>
                </a:pathLst>
              </a:custGeom>
              <a:solidFill>
                <a:srgbClr val="333333"/>
              </a:solidFill>
              <a:ln w="9525">
                <a:noFill/>
                <a:round/>
                <a:headEnd/>
                <a:tailEnd/>
              </a:ln>
            </p:spPr>
            <p:txBody>
              <a:bodyPr/>
              <a:lstStyle/>
              <a:p>
                <a:pPr algn="ctr"/>
                <a:endParaRPr lang="ru-RU"/>
              </a:p>
            </p:txBody>
          </p:sp>
          <p:sp>
            <p:nvSpPr>
              <p:cNvPr id="456919" name="Line 180"/>
              <p:cNvSpPr>
                <a:spLocks noChangeShapeType="1"/>
              </p:cNvSpPr>
              <p:nvPr/>
            </p:nvSpPr>
            <p:spPr bwMode="auto">
              <a:xfrm>
                <a:off x="7714" y="4923"/>
                <a:ext cx="0" cy="0"/>
              </a:xfrm>
              <a:prstGeom prst="line">
                <a:avLst/>
              </a:prstGeom>
              <a:noFill/>
              <a:ln w="3175">
                <a:solidFill>
                  <a:srgbClr val="000000"/>
                </a:solidFill>
                <a:round/>
                <a:headEnd/>
                <a:tailEnd/>
              </a:ln>
            </p:spPr>
            <p:txBody>
              <a:bodyPr/>
              <a:lstStyle/>
              <a:p>
                <a:endParaRPr lang="en-US"/>
              </a:p>
            </p:txBody>
          </p:sp>
          <p:sp>
            <p:nvSpPr>
              <p:cNvPr id="456920" name="Freeform 181"/>
              <p:cNvSpPr>
                <a:spLocks/>
              </p:cNvSpPr>
              <p:nvPr/>
            </p:nvSpPr>
            <p:spPr bwMode="auto">
              <a:xfrm>
                <a:off x="7428" y="4671"/>
                <a:ext cx="285" cy="243"/>
              </a:xfrm>
              <a:custGeom>
                <a:avLst/>
                <a:gdLst>
                  <a:gd name="T0" fmla="*/ 0 w 285"/>
                  <a:gd name="T1" fmla="*/ 81 h 243"/>
                  <a:gd name="T2" fmla="*/ 0 w 285"/>
                  <a:gd name="T3" fmla="*/ 0 h 243"/>
                  <a:gd name="T4" fmla="*/ 285 w 285"/>
                  <a:gd name="T5" fmla="*/ 156 h 243"/>
                  <a:gd name="T6" fmla="*/ 285 w 285"/>
                  <a:gd name="T7" fmla="*/ 243 h 243"/>
                  <a:gd name="T8" fmla="*/ 0 60000 65536"/>
                  <a:gd name="T9" fmla="*/ 0 60000 65536"/>
                  <a:gd name="T10" fmla="*/ 0 60000 65536"/>
                  <a:gd name="T11" fmla="*/ 0 60000 65536"/>
                  <a:gd name="T12" fmla="*/ 0 w 285"/>
                  <a:gd name="T13" fmla="*/ 0 h 243"/>
                  <a:gd name="T14" fmla="*/ 285 w 285"/>
                  <a:gd name="T15" fmla="*/ 243 h 243"/>
                </a:gdLst>
                <a:ahLst/>
                <a:cxnLst>
                  <a:cxn ang="T8">
                    <a:pos x="T0" y="T1"/>
                  </a:cxn>
                  <a:cxn ang="T9">
                    <a:pos x="T2" y="T3"/>
                  </a:cxn>
                  <a:cxn ang="T10">
                    <a:pos x="T4" y="T5"/>
                  </a:cxn>
                  <a:cxn ang="T11">
                    <a:pos x="T6" y="T7"/>
                  </a:cxn>
                </a:cxnLst>
                <a:rect l="T12" t="T13" r="T14" b="T15"/>
                <a:pathLst>
                  <a:path w="285" h="243">
                    <a:moveTo>
                      <a:pt x="0" y="81"/>
                    </a:moveTo>
                    <a:lnTo>
                      <a:pt x="0" y="0"/>
                    </a:lnTo>
                    <a:lnTo>
                      <a:pt x="285" y="156"/>
                    </a:lnTo>
                    <a:lnTo>
                      <a:pt x="285" y="243"/>
                    </a:lnTo>
                  </a:path>
                </a:pathLst>
              </a:custGeom>
              <a:noFill/>
              <a:ln w="12700">
                <a:solidFill>
                  <a:schemeClr val="tx1"/>
                </a:solidFill>
                <a:round/>
                <a:headEnd/>
                <a:tailEnd/>
              </a:ln>
            </p:spPr>
            <p:txBody>
              <a:bodyPr anchor="ctr"/>
              <a:lstStyle/>
              <a:p>
                <a:pPr algn="ctr"/>
                <a:endParaRPr lang="ru-RU"/>
              </a:p>
            </p:txBody>
          </p:sp>
        </p:grpSp>
        <p:sp>
          <p:nvSpPr>
            <p:cNvPr id="166" name="Oval 182"/>
            <p:cNvSpPr>
              <a:spLocks noChangeArrowheads="1"/>
            </p:cNvSpPr>
            <p:nvPr/>
          </p:nvSpPr>
          <p:spPr bwMode="auto">
            <a:xfrm>
              <a:off x="3284538" y="4787900"/>
              <a:ext cx="546100" cy="225425"/>
            </a:xfrm>
            <a:prstGeom prst="ellipse">
              <a:avLst/>
            </a:prstGeom>
            <a:gradFill rotWithShape="1">
              <a:gsLst>
                <a:gs pos="0">
                  <a:schemeClr val="bg1">
                    <a:alpha val="62000"/>
                  </a:schemeClr>
                </a:gs>
                <a:gs pos="100000">
                  <a:schemeClr val="bg1">
                    <a:gamma/>
                    <a:shade val="95294"/>
                    <a:invGamma/>
                    <a:alpha val="0"/>
                  </a:schemeClr>
                </a:gs>
              </a:gsLst>
              <a:lin ang="5400000" scaled="1"/>
            </a:gradFill>
            <a:ln w="12700" algn="ctr">
              <a:noFill/>
              <a:round/>
              <a:headEnd/>
              <a:tailEnd/>
            </a:ln>
            <a:effectLst/>
          </p:spPr>
          <p:txBody>
            <a:bodyPr wrap="none" anchor="ctr"/>
            <a:lstStyle/>
            <a:p>
              <a:pPr algn="ctr">
                <a:defRPr/>
              </a:pPr>
              <a:endParaRPr lang="en-US">
                <a:cs typeface="+mn-cs"/>
              </a:endParaRPr>
            </a:p>
          </p:txBody>
        </p:sp>
      </p:grpSp>
      <p:grpSp>
        <p:nvGrpSpPr>
          <p:cNvPr id="456720" name="Group 355"/>
          <p:cNvGrpSpPr>
            <a:grpSpLocks/>
          </p:cNvGrpSpPr>
          <p:nvPr/>
        </p:nvGrpSpPr>
        <p:grpSpPr bwMode="auto">
          <a:xfrm>
            <a:off x="5354638" y="3355975"/>
            <a:ext cx="866775" cy="828675"/>
            <a:chOff x="3108325" y="4787900"/>
            <a:chExt cx="866775" cy="828676"/>
          </a:xfrm>
        </p:grpSpPr>
        <p:sp>
          <p:nvSpPr>
            <p:cNvPr id="240" name="Oval 106"/>
            <p:cNvSpPr>
              <a:spLocks noChangeArrowheads="1"/>
            </p:cNvSpPr>
            <p:nvPr/>
          </p:nvSpPr>
          <p:spPr bwMode="auto">
            <a:xfrm>
              <a:off x="3108325" y="5183188"/>
              <a:ext cx="866775" cy="433388"/>
            </a:xfrm>
            <a:prstGeom prst="ellipse">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lgn="ctr">
                <a:defRPr/>
              </a:pPr>
              <a:endParaRPr lang="en-US">
                <a:cs typeface="+mn-cs"/>
              </a:endParaRPr>
            </a:p>
          </p:txBody>
        </p:sp>
        <p:sp>
          <p:nvSpPr>
            <p:cNvPr id="241" name="AutoShape 108"/>
            <p:cNvSpPr>
              <a:spLocks noChangeArrowheads="1"/>
            </p:cNvSpPr>
            <p:nvPr/>
          </p:nvSpPr>
          <p:spPr bwMode="auto">
            <a:xfrm>
              <a:off x="3290887" y="4794250"/>
              <a:ext cx="533400" cy="708026"/>
            </a:xfrm>
            <a:prstGeom prst="can">
              <a:avLst>
                <a:gd name="adj" fmla="val 41984"/>
              </a:avLst>
            </a:prstGeom>
            <a:gradFill rotWithShape="1">
              <a:gsLst>
                <a:gs pos="0">
                  <a:schemeClr val="accent2"/>
                </a:gs>
                <a:gs pos="100000">
                  <a:schemeClr val="accent2">
                    <a:gamma/>
                    <a:tint val="60000"/>
                    <a:invGamma/>
                  </a:schemeClr>
                </a:gs>
              </a:gsLst>
              <a:lin ang="5400000" scaled="1"/>
            </a:gradFill>
            <a:ln w="12700">
              <a:solidFill>
                <a:schemeClr val="accent2"/>
              </a:solidFill>
              <a:round/>
              <a:headEnd/>
              <a:tailEnd/>
            </a:ln>
            <a:effectLst/>
          </p:spPr>
          <p:txBody>
            <a:bodyPr wrap="none" anchor="ctr"/>
            <a:lstStyle/>
            <a:p>
              <a:pPr algn="ctr">
                <a:defRPr/>
              </a:pPr>
              <a:endParaRPr lang="en-US">
                <a:cs typeface="+mn-cs"/>
              </a:endParaRPr>
            </a:p>
          </p:txBody>
        </p:sp>
        <p:grpSp>
          <p:nvGrpSpPr>
            <p:cNvPr id="456771" name="Group 109"/>
            <p:cNvGrpSpPr>
              <a:grpSpLocks/>
            </p:cNvGrpSpPr>
            <p:nvPr/>
          </p:nvGrpSpPr>
          <p:grpSpPr bwMode="auto">
            <a:xfrm>
              <a:off x="3354211" y="4857568"/>
              <a:ext cx="393282" cy="567235"/>
              <a:chOff x="7373" y="4671"/>
              <a:chExt cx="395" cy="571"/>
            </a:xfrm>
          </p:grpSpPr>
          <p:sp>
            <p:nvSpPr>
              <p:cNvPr id="456773" name="Freeform 110"/>
              <p:cNvSpPr>
                <a:spLocks/>
              </p:cNvSpPr>
              <p:nvPr/>
            </p:nvSpPr>
            <p:spPr bwMode="auto">
              <a:xfrm>
                <a:off x="7660" y="5047"/>
                <a:ext cx="108" cy="123"/>
              </a:xfrm>
              <a:custGeom>
                <a:avLst/>
                <a:gdLst>
                  <a:gd name="T0" fmla="*/ 40 w 108"/>
                  <a:gd name="T1" fmla="*/ 0 h 123"/>
                  <a:gd name="T2" fmla="*/ 36 w 108"/>
                  <a:gd name="T3" fmla="*/ 2 h 123"/>
                  <a:gd name="T4" fmla="*/ 34 w 108"/>
                  <a:gd name="T5" fmla="*/ 2 h 123"/>
                  <a:gd name="T6" fmla="*/ 28 w 108"/>
                  <a:gd name="T7" fmla="*/ 4 h 123"/>
                  <a:gd name="T8" fmla="*/ 24 w 108"/>
                  <a:gd name="T9" fmla="*/ 6 h 123"/>
                  <a:gd name="T10" fmla="*/ 22 w 108"/>
                  <a:gd name="T11" fmla="*/ 6 h 123"/>
                  <a:gd name="T12" fmla="*/ 20 w 108"/>
                  <a:gd name="T13" fmla="*/ 8 h 123"/>
                  <a:gd name="T14" fmla="*/ 16 w 108"/>
                  <a:gd name="T15" fmla="*/ 10 h 123"/>
                  <a:gd name="T16" fmla="*/ 14 w 108"/>
                  <a:gd name="T17" fmla="*/ 10 h 123"/>
                  <a:gd name="T18" fmla="*/ 12 w 108"/>
                  <a:gd name="T19" fmla="*/ 12 h 123"/>
                  <a:gd name="T20" fmla="*/ 10 w 108"/>
                  <a:gd name="T21" fmla="*/ 14 h 123"/>
                  <a:gd name="T22" fmla="*/ 8 w 108"/>
                  <a:gd name="T23" fmla="*/ 14 h 123"/>
                  <a:gd name="T24" fmla="*/ 6 w 108"/>
                  <a:gd name="T25" fmla="*/ 18 h 123"/>
                  <a:gd name="T26" fmla="*/ 4 w 108"/>
                  <a:gd name="T27" fmla="*/ 22 h 123"/>
                  <a:gd name="T28" fmla="*/ 2 w 108"/>
                  <a:gd name="T29" fmla="*/ 22 h 123"/>
                  <a:gd name="T30" fmla="*/ 2 w 108"/>
                  <a:gd name="T31" fmla="*/ 26 h 123"/>
                  <a:gd name="T32" fmla="*/ 0 w 108"/>
                  <a:gd name="T33" fmla="*/ 30 h 123"/>
                  <a:gd name="T34" fmla="*/ 0 w 108"/>
                  <a:gd name="T35" fmla="*/ 32 h 123"/>
                  <a:gd name="T36" fmla="*/ 0 w 108"/>
                  <a:gd name="T37" fmla="*/ 89 h 123"/>
                  <a:gd name="T38" fmla="*/ 2 w 108"/>
                  <a:gd name="T39" fmla="*/ 99 h 123"/>
                  <a:gd name="T40" fmla="*/ 6 w 108"/>
                  <a:gd name="T41" fmla="*/ 105 h 123"/>
                  <a:gd name="T42" fmla="*/ 12 w 108"/>
                  <a:gd name="T43" fmla="*/ 109 h 123"/>
                  <a:gd name="T44" fmla="*/ 20 w 108"/>
                  <a:gd name="T45" fmla="*/ 115 h 123"/>
                  <a:gd name="T46" fmla="*/ 28 w 108"/>
                  <a:gd name="T47" fmla="*/ 117 h 123"/>
                  <a:gd name="T48" fmla="*/ 36 w 108"/>
                  <a:gd name="T49" fmla="*/ 121 h 123"/>
                  <a:gd name="T50" fmla="*/ 46 w 108"/>
                  <a:gd name="T51" fmla="*/ 121 h 123"/>
                  <a:gd name="T52" fmla="*/ 58 w 108"/>
                  <a:gd name="T53" fmla="*/ 123 h 123"/>
                  <a:gd name="T54" fmla="*/ 68 w 108"/>
                  <a:gd name="T55" fmla="*/ 121 h 123"/>
                  <a:gd name="T56" fmla="*/ 84 w 108"/>
                  <a:gd name="T57" fmla="*/ 117 h 123"/>
                  <a:gd name="T58" fmla="*/ 96 w 108"/>
                  <a:gd name="T59" fmla="*/ 109 h 123"/>
                  <a:gd name="T60" fmla="*/ 102 w 108"/>
                  <a:gd name="T61" fmla="*/ 105 h 123"/>
                  <a:gd name="T62" fmla="*/ 106 w 108"/>
                  <a:gd name="T63" fmla="*/ 101 h 123"/>
                  <a:gd name="T64" fmla="*/ 108 w 108"/>
                  <a:gd name="T65" fmla="*/ 95 h 123"/>
                  <a:gd name="T66" fmla="*/ 108 w 108"/>
                  <a:gd name="T67" fmla="*/ 89 h 123"/>
                  <a:gd name="T68" fmla="*/ 108 w 108"/>
                  <a:gd name="T69" fmla="*/ 32 h 123"/>
                  <a:gd name="T70" fmla="*/ 106 w 108"/>
                  <a:gd name="T71" fmla="*/ 24 h 123"/>
                  <a:gd name="T72" fmla="*/ 102 w 108"/>
                  <a:gd name="T73" fmla="*/ 18 h 123"/>
                  <a:gd name="T74" fmla="*/ 96 w 108"/>
                  <a:gd name="T75" fmla="*/ 12 h 123"/>
                  <a:gd name="T76" fmla="*/ 90 w 108"/>
                  <a:gd name="T77" fmla="*/ 8 h 123"/>
                  <a:gd name="T78" fmla="*/ 82 w 108"/>
                  <a:gd name="T79" fmla="*/ 4 h 123"/>
                  <a:gd name="T80" fmla="*/ 72 w 108"/>
                  <a:gd name="T81" fmla="*/ 2 h 123"/>
                  <a:gd name="T82" fmla="*/ 62 w 108"/>
                  <a:gd name="T83" fmla="*/ 0 h 123"/>
                  <a:gd name="T84" fmla="*/ 52 w 108"/>
                  <a:gd name="T85" fmla="*/ 0 h 123"/>
                  <a:gd name="T86" fmla="*/ 40 w 108"/>
                  <a:gd name="T87" fmla="*/ 0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8"/>
                  <a:gd name="T133" fmla="*/ 0 h 123"/>
                  <a:gd name="T134" fmla="*/ 108 w 108"/>
                  <a:gd name="T135" fmla="*/ 123 h 1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8" h="123">
                    <a:moveTo>
                      <a:pt x="40" y="0"/>
                    </a:moveTo>
                    <a:lnTo>
                      <a:pt x="36" y="2"/>
                    </a:lnTo>
                    <a:lnTo>
                      <a:pt x="34" y="2"/>
                    </a:lnTo>
                    <a:lnTo>
                      <a:pt x="28" y="4"/>
                    </a:lnTo>
                    <a:lnTo>
                      <a:pt x="24" y="6"/>
                    </a:lnTo>
                    <a:lnTo>
                      <a:pt x="22" y="6"/>
                    </a:lnTo>
                    <a:lnTo>
                      <a:pt x="20" y="8"/>
                    </a:lnTo>
                    <a:lnTo>
                      <a:pt x="16" y="10"/>
                    </a:lnTo>
                    <a:lnTo>
                      <a:pt x="14" y="10"/>
                    </a:lnTo>
                    <a:lnTo>
                      <a:pt x="12" y="12"/>
                    </a:lnTo>
                    <a:lnTo>
                      <a:pt x="10" y="14"/>
                    </a:lnTo>
                    <a:lnTo>
                      <a:pt x="8" y="14"/>
                    </a:lnTo>
                    <a:lnTo>
                      <a:pt x="6" y="18"/>
                    </a:lnTo>
                    <a:lnTo>
                      <a:pt x="4" y="22"/>
                    </a:lnTo>
                    <a:lnTo>
                      <a:pt x="2" y="22"/>
                    </a:lnTo>
                    <a:lnTo>
                      <a:pt x="2" y="26"/>
                    </a:lnTo>
                    <a:lnTo>
                      <a:pt x="0" y="30"/>
                    </a:lnTo>
                    <a:lnTo>
                      <a:pt x="0" y="32"/>
                    </a:lnTo>
                    <a:lnTo>
                      <a:pt x="0" y="89"/>
                    </a:lnTo>
                    <a:lnTo>
                      <a:pt x="2" y="99"/>
                    </a:lnTo>
                    <a:lnTo>
                      <a:pt x="6" y="105"/>
                    </a:lnTo>
                    <a:lnTo>
                      <a:pt x="12" y="109"/>
                    </a:lnTo>
                    <a:lnTo>
                      <a:pt x="20" y="115"/>
                    </a:lnTo>
                    <a:lnTo>
                      <a:pt x="28" y="117"/>
                    </a:lnTo>
                    <a:lnTo>
                      <a:pt x="36" y="121"/>
                    </a:lnTo>
                    <a:lnTo>
                      <a:pt x="46" y="121"/>
                    </a:lnTo>
                    <a:lnTo>
                      <a:pt x="58" y="123"/>
                    </a:lnTo>
                    <a:lnTo>
                      <a:pt x="68" y="121"/>
                    </a:lnTo>
                    <a:lnTo>
                      <a:pt x="84" y="117"/>
                    </a:lnTo>
                    <a:lnTo>
                      <a:pt x="96" y="109"/>
                    </a:lnTo>
                    <a:lnTo>
                      <a:pt x="102" y="105"/>
                    </a:lnTo>
                    <a:lnTo>
                      <a:pt x="106" y="101"/>
                    </a:lnTo>
                    <a:lnTo>
                      <a:pt x="108" y="95"/>
                    </a:lnTo>
                    <a:lnTo>
                      <a:pt x="108" y="89"/>
                    </a:lnTo>
                    <a:lnTo>
                      <a:pt x="108" y="32"/>
                    </a:lnTo>
                    <a:lnTo>
                      <a:pt x="106" y="24"/>
                    </a:lnTo>
                    <a:lnTo>
                      <a:pt x="102" y="18"/>
                    </a:lnTo>
                    <a:lnTo>
                      <a:pt x="96" y="12"/>
                    </a:lnTo>
                    <a:lnTo>
                      <a:pt x="90" y="8"/>
                    </a:lnTo>
                    <a:lnTo>
                      <a:pt x="82" y="4"/>
                    </a:lnTo>
                    <a:lnTo>
                      <a:pt x="72" y="2"/>
                    </a:lnTo>
                    <a:lnTo>
                      <a:pt x="62" y="0"/>
                    </a:lnTo>
                    <a:lnTo>
                      <a:pt x="52" y="0"/>
                    </a:lnTo>
                    <a:lnTo>
                      <a:pt x="40" y="0"/>
                    </a:lnTo>
                    <a:close/>
                  </a:path>
                </a:pathLst>
              </a:custGeom>
              <a:solidFill>
                <a:srgbClr val="000000"/>
              </a:solidFill>
              <a:ln w="9525">
                <a:noFill/>
                <a:round/>
                <a:headEnd/>
                <a:tailEnd/>
              </a:ln>
            </p:spPr>
            <p:txBody>
              <a:bodyPr/>
              <a:lstStyle/>
              <a:p>
                <a:pPr algn="ctr"/>
                <a:endParaRPr lang="ru-RU"/>
              </a:p>
            </p:txBody>
          </p:sp>
          <p:sp>
            <p:nvSpPr>
              <p:cNvPr id="456774" name="Freeform 111"/>
              <p:cNvSpPr>
                <a:spLocks/>
              </p:cNvSpPr>
              <p:nvPr/>
            </p:nvSpPr>
            <p:spPr bwMode="auto">
              <a:xfrm>
                <a:off x="7764" y="5071"/>
                <a:ext cx="2" cy="4"/>
              </a:xfrm>
              <a:custGeom>
                <a:avLst/>
                <a:gdLst>
                  <a:gd name="T0" fmla="*/ 0 w 2"/>
                  <a:gd name="T1" fmla="*/ 0 h 4"/>
                  <a:gd name="T2" fmla="*/ 2 w 2"/>
                  <a:gd name="T3" fmla="*/ 4 h 4"/>
                  <a:gd name="T4" fmla="*/ 0 w 2"/>
                  <a:gd name="T5" fmla="*/ 0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2" y="4"/>
                    </a:lnTo>
                    <a:lnTo>
                      <a:pt x="0" y="0"/>
                    </a:lnTo>
                    <a:close/>
                  </a:path>
                </a:pathLst>
              </a:custGeom>
              <a:solidFill>
                <a:srgbClr val="000000"/>
              </a:solidFill>
              <a:ln w="9525">
                <a:noFill/>
                <a:round/>
                <a:headEnd/>
                <a:tailEnd/>
              </a:ln>
            </p:spPr>
            <p:txBody>
              <a:bodyPr/>
              <a:lstStyle/>
              <a:p>
                <a:pPr algn="ctr"/>
                <a:endParaRPr lang="ru-RU"/>
              </a:p>
            </p:txBody>
          </p:sp>
          <p:sp>
            <p:nvSpPr>
              <p:cNvPr id="456775" name="Freeform 112"/>
              <p:cNvSpPr>
                <a:spLocks/>
              </p:cNvSpPr>
              <p:nvPr/>
            </p:nvSpPr>
            <p:spPr bwMode="auto">
              <a:xfrm>
                <a:off x="7666" y="5051"/>
                <a:ext cx="98" cy="56"/>
              </a:xfrm>
              <a:custGeom>
                <a:avLst/>
                <a:gdLst>
                  <a:gd name="T0" fmla="*/ 96 w 98"/>
                  <a:gd name="T1" fmla="*/ 22 h 56"/>
                  <a:gd name="T2" fmla="*/ 98 w 98"/>
                  <a:gd name="T3" fmla="*/ 24 h 56"/>
                  <a:gd name="T4" fmla="*/ 98 w 98"/>
                  <a:gd name="T5" fmla="*/ 26 h 56"/>
                  <a:gd name="T6" fmla="*/ 98 w 98"/>
                  <a:gd name="T7" fmla="*/ 30 h 56"/>
                  <a:gd name="T8" fmla="*/ 96 w 98"/>
                  <a:gd name="T9" fmla="*/ 36 h 56"/>
                  <a:gd name="T10" fmla="*/ 90 w 98"/>
                  <a:gd name="T11" fmla="*/ 42 h 56"/>
                  <a:gd name="T12" fmla="*/ 82 w 98"/>
                  <a:gd name="T13" fmla="*/ 48 h 56"/>
                  <a:gd name="T14" fmla="*/ 72 w 98"/>
                  <a:gd name="T15" fmla="*/ 52 h 56"/>
                  <a:gd name="T16" fmla="*/ 62 w 98"/>
                  <a:gd name="T17" fmla="*/ 56 h 56"/>
                  <a:gd name="T18" fmla="*/ 42 w 98"/>
                  <a:gd name="T19" fmla="*/ 56 h 56"/>
                  <a:gd name="T20" fmla="*/ 24 w 98"/>
                  <a:gd name="T21" fmla="*/ 52 h 56"/>
                  <a:gd name="T22" fmla="*/ 16 w 98"/>
                  <a:gd name="T23" fmla="*/ 50 h 56"/>
                  <a:gd name="T24" fmla="*/ 10 w 98"/>
                  <a:gd name="T25" fmla="*/ 46 h 56"/>
                  <a:gd name="T26" fmla="*/ 4 w 98"/>
                  <a:gd name="T27" fmla="*/ 40 h 56"/>
                  <a:gd name="T28" fmla="*/ 0 w 98"/>
                  <a:gd name="T29" fmla="*/ 36 h 56"/>
                  <a:gd name="T30" fmla="*/ 0 w 98"/>
                  <a:gd name="T31" fmla="*/ 28 h 56"/>
                  <a:gd name="T32" fmla="*/ 0 w 98"/>
                  <a:gd name="T33" fmla="*/ 24 h 56"/>
                  <a:gd name="T34" fmla="*/ 2 w 98"/>
                  <a:gd name="T35" fmla="*/ 20 h 56"/>
                  <a:gd name="T36" fmla="*/ 6 w 98"/>
                  <a:gd name="T37" fmla="*/ 14 h 56"/>
                  <a:gd name="T38" fmla="*/ 10 w 98"/>
                  <a:gd name="T39" fmla="*/ 10 h 56"/>
                  <a:gd name="T40" fmla="*/ 14 w 98"/>
                  <a:gd name="T41" fmla="*/ 8 h 56"/>
                  <a:gd name="T42" fmla="*/ 18 w 98"/>
                  <a:gd name="T43" fmla="*/ 6 h 56"/>
                  <a:gd name="T44" fmla="*/ 20 w 98"/>
                  <a:gd name="T45" fmla="*/ 6 h 56"/>
                  <a:gd name="T46" fmla="*/ 22 w 98"/>
                  <a:gd name="T47" fmla="*/ 4 h 56"/>
                  <a:gd name="T48" fmla="*/ 24 w 98"/>
                  <a:gd name="T49" fmla="*/ 4 h 56"/>
                  <a:gd name="T50" fmla="*/ 28 w 98"/>
                  <a:gd name="T51" fmla="*/ 2 h 56"/>
                  <a:gd name="T52" fmla="*/ 30 w 98"/>
                  <a:gd name="T53" fmla="*/ 2 h 56"/>
                  <a:gd name="T54" fmla="*/ 36 w 98"/>
                  <a:gd name="T55" fmla="*/ 2 h 56"/>
                  <a:gd name="T56" fmla="*/ 56 w 98"/>
                  <a:gd name="T57" fmla="*/ 0 h 56"/>
                  <a:gd name="T58" fmla="*/ 74 w 98"/>
                  <a:gd name="T59" fmla="*/ 4 h 56"/>
                  <a:gd name="T60" fmla="*/ 80 w 98"/>
                  <a:gd name="T61" fmla="*/ 8 h 56"/>
                  <a:gd name="T62" fmla="*/ 88 w 98"/>
                  <a:gd name="T63" fmla="*/ 12 h 56"/>
                  <a:gd name="T64" fmla="*/ 92 w 98"/>
                  <a:gd name="T65" fmla="*/ 16 h 56"/>
                  <a:gd name="T66" fmla="*/ 96 w 98"/>
                  <a:gd name="T67" fmla="*/ 22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56"/>
                  <a:gd name="T104" fmla="*/ 98 w 98"/>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56">
                    <a:moveTo>
                      <a:pt x="96" y="22"/>
                    </a:moveTo>
                    <a:lnTo>
                      <a:pt x="98" y="24"/>
                    </a:lnTo>
                    <a:lnTo>
                      <a:pt x="98" y="26"/>
                    </a:lnTo>
                    <a:lnTo>
                      <a:pt x="98" y="30"/>
                    </a:lnTo>
                    <a:lnTo>
                      <a:pt x="96" y="36"/>
                    </a:lnTo>
                    <a:lnTo>
                      <a:pt x="90" y="42"/>
                    </a:lnTo>
                    <a:lnTo>
                      <a:pt x="82" y="48"/>
                    </a:lnTo>
                    <a:lnTo>
                      <a:pt x="72" y="52"/>
                    </a:lnTo>
                    <a:lnTo>
                      <a:pt x="62" y="56"/>
                    </a:lnTo>
                    <a:lnTo>
                      <a:pt x="42" y="56"/>
                    </a:lnTo>
                    <a:lnTo>
                      <a:pt x="24" y="52"/>
                    </a:lnTo>
                    <a:lnTo>
                      <a:pt x="16" y="50"/>
                    </a:lnTo>
                    <a:lnTo>
                      <a:pt x="10" y="46"/>
                    </a:lnTo>
                    <a:lnTo>
                      <a:pt x="4" y="40"/>
                    </a:lnTo>
                    <a:lnTo>
                      <a:pt x="0" y="36"/>
                    </a:lnTo>
                    <a:lnTo>
                      <a:pt x="0" y="28"/>
                    </a:lnTo>
                    <a:lnTo>
                      <a:pt x="0" y="24"/>
                    </a:lnTo>
                    <a:lnTo>
                      <a:pt x="2" y="20"/>
                    </a:lnTo>
                    <a:lnTo>
                      <a:pt x="6" y="14"/>
                    </a:lnTo>
                    <a:lnTo>
                      <a:pt x="10" y="10"/>
                    </a:lnTo>
                    <a:lnTo>
                      <a:pt x="14" y="8"/>
                    </a:lnTo>
                    <a:lnTo>
                      <a:pt x="18" y="6"/>
                    </a:lnTo>
                    <a:lnTo>
                      <a:pt x="20" y="6"/>
                    </a:lnTo>
                    <a:lnTo>
                      <a:pt x="22" y="4"/>
                    </a:lnTo>
                    <a:lnTo>
                      <a:pt x="24" y="4"/>
                    </a:lnTo>
                    <a:lnTo>
                      <a:pt x="28" y="2"/>
                    </a:lnTo>
                    <a:lnTo>
                      <a:pt x="30" y="2"/>
                    </a:lnTo>
                    <a:lnTo>
                      <a:pt x="36" y="2"/>
                    </a:lnTo>
                    <a:lnTo>
                      <a:pt x="56" y="0"/>
                    </a:lnTo>
                    <a:lnTo>
                      <a:pt x="74" y="4"/>
                    </a:lnTo>
                    <a:lnTo>
                      <a:pt x="80" y="8"/>
                    </a:lnTo>
                    <a:lnTo>
                      <a:pt x="88" y="12"/>
                    </a:lnTo>
                    <a:lnTo>
                      <a:pt x="92" y="16"/>
                    </a:lnTo>
                    <a:lnTo>
                      <a:pt x="96" y="22"/>
                    </a:lnTo>
                    <a:close/>
                  </a:path>
                </a:pathLst>
              </a:custGeom>
              <a:solidFill>
                <a:srgbClr val="E3E3E2"/>
              </a:solidFill>
              <a:ln w="9525">
                <a:noFill/>
                <a:round/>
                <a:headEnd/>
                <a:tailEnd/>
              </a:ln>
            </p:spPr>
            <p:txBody>
              <a:bodyPr/>
              <a:lstStyle/>
              <a:p>
                <a:pPr algn="ctr"/>
                <a:endParaRPr lang="ru-RU"/>
              </a:p>
            </p:txBody>
          </p:sp>
          <p:sp>
            <p:nvSpPr>
              <p:cNvPr id="456776" name="Freeform 113"/>
              <p:cNvSpPr>
                <a:spLocks/>
              </p:cNvSpPr>
              <p:nvPr/>
            </p:nvSpPr>
            <p:spPr bwMode="auto">
              <a:xfrm>
                <a:off x="7746" y="5089"/>
                <a:ext cx="18" cy="69"/>
              </a:xfrm>
              <a:custGeom>
                <a:avLst/>
                <a:gdLst>
                  <a:gd name="T0" fmla="*/ 0 w 18"/>
                  <a:gd name="T1" fmla="*/ 14 h 69"/>
                  <a:gd name="T2" fmla="*/ 0 w 18"/>
                  <a:gd name="T3" fmla="*/ 69 h 69"/>
                  <a:gd name="T4" fmla="*/ 8 w 18"/>
                  <a:gd name="T5" fmla="*/ 65 h 69"/>
                  <a:gd name="T6" fmla="*/ 14 w 18"/>
                  <a:gd name="T7" fmla="*/ 59 h 69"/>
                  <a:gd name="T8" fmla="*/ 16 w 18"/>
                  <a:gd name="T9" fmla="*/ 53 h 69"/>
                  <a:gd name="T10" fmla="*/ 18 w 18"/>
                  <a:gd name="T11" fmla="*/ 47 h 69"/>
                  <a:gd name="T12" fmla="*/ 18 w 18"/>
                  <a:gd name="T13" fmla="*/ 0 h 69"/>
                  <a:gd name="T14" fmla="*/ 10 w 18"/>
                  <a:gd name="T15" fmla="*/ 8 h 69"/>
                  <a:gd name="T16" fmla="*/ 0 w 18"/>
                  <a:gd name="T17" fmla="*/ 14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9"/>
                  <a:gd name="T29" fmla="*/ 18 w 1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9">
                    <a:moveTo>
                      <a:pt x="0" y="14"/>
                    </a:moveTo>
                    <a:lnTo>
                      <a:pt x="0" y="69"/>
                    </a:lnTo>
                    <a:lnTo>
                      <a:pt x="8" y="65"/>
                    </a:lnTo>
                    <a:lnTo>
                      <a:pt x="14" y="59"/>
                    </a:lnTo>
                    <a:lnTo>
                      <a:pt x="16" y="53"/>
                    </a:lnTo>
                    <a:lnTo>
                      <a:pt x="18" y="47"/>
                    </a:lnTo>
                    <a:lnTo>
                      <a:pt x="18" y="0"/>
                    </a:lnTo>
                    <a:lnTo>
                      <a:pt x="10" y="8"/>
                    </a:lnTo>
                    <a:lnTo>
                      <a:pt x="0" y="14"/>
                    </a:lnTo>
                    <a:close/>
                  </a:path>
                </a:pathLst>
              </a:custGeom>
              <a:solidFill>
                <a:srgbClr val="E6E6E6"/>
              </a:solidFill>
              <a:ln w="9525">
                <a:noFill/>
                <a:round/>
                <a:headEnd/>
                <a:tailEnd/>
              </a:ln>
            </p:spPr>
            <p:txBody>
              <a:bodyPr/>
              <a:lstStyle/>
              <a:p>
                <a:pPr algn="ctr"/>
                <a:endParaRPr lang="ru-RU"/>
              </a:p>
            </p:txBody>
          </p:sp>
          <p:sp>
            <p:nvSpPr>
              <p:cNvPr id="456777" name="Freeform 114"/>
              <p:cNvSpPr>
                <a:spLocks/>
              </p:cNvSpPr>
              <p:nvPr/>
            </p:nvSpPr>
            <p:spPr bwMode="auto">
              <a:xfrm>
                <a:off x="7732" y="5103"/>
                <a:ext cx="14" cy="59"/>
              </a:xfrm>
              <a:custGeom>
                <a:avLst/>
                <a:gdLst>
                  <a:gd name="T0" fmla="*/ 0 w 14"/>
                  <a:gd name="T1" fmla="*/ 59 h 59"/>
                  <a:gd name="T2" fmla="*/ 14 w 14"/>
                  <a:gd name="T3" fmla="*/ 55 h 59"/>
                  <a:gd name="T4" fmla="*/ 14 w 14"/>
                  <a:gd name="T5" fmla="*/ 0 h 59"/>
                  <a:gd name="T6" fmla="*/ 0 w 14"/>
                  <a:gd name="T7" fmla="*/ 4 h 59"/>
                  <a:gd name="T8" fmla="*/ 0 w 14"/>
                  <a:gd name="T9" fmla="*/ 59 h 59"/>
                  <a:gd name="T10" fmla="*/ 0 60000 65536"/>
                  <a:gd name="T11" fmla="*/ 0 60000 65536"/>
                  <a:gd name="T12" fmla="*/ 0 60000 65536"/>
                  <a:gd name="T13" fmla="*/ 0 60000 65536"/>
                  <a:gd name="T14" fmla="*/ 0 60000 65536"/>
                  <a:gd name="T15" fmla="*/ 0 w 14"/>
                  <a:gd name="T16" fmla="*/ 0 h 59"/>
                  <a:gd name="T17" fmla="*/ 14 w 14"/>
                  <a:gd name="T18" fmla="*/ 59 h 59"/>
                </a:gdLst>
                <a:ahLst/>
                <a:cxnLst>
                  <a:cxn ang="T10">
                    <a:pos x="T0" y="T1"/>
                  </a:cxn>
                  <a:cxn ang="T11">
                    <a:pos x="T2" y="T3"/>
                  </a:cxn>
                  <a:cxn ang="T12">
                    <a:pos x="T4" y="T5"/>
                  </a:cxn>
                  <a:cxn ang="T13">
                    <a:pos x="T6" y="T7"/>
                  </a:cxn>
                  <a:cxn ang="T14">
                    <a:pos x="T8" y="T9"/>
                  </a:cxn>
                </a:cxnLst>
                <a:rect l="T15" t="T16" r="T17" b="T18"/>
                <a:pathLst>
                  <a:path w="14" h="59">
                    <a:moveTo>
                      <a:pt x="0" y="59"/>
                    </a:moveTo>
                    <a:lnTo>
                      <a:pt x="14" y="55"/>
                    </a:lnTo>
                    <a:lnTo>
                      <a:pt x="14" y="0"/>
                    </a:lnTo>
                    <a:lnTo>
                      <a:pt x="0" y="4"/>
                    </a:lnTo>
                    <a:lnTo>
                      <a:pt x="0" y="59"/>
                    </a:lnTo>
                    <a:close/>
                  </a:path>
                </a:pathLst>
              </a:custGeom>
              <a:solidFill>
                <a:srgbClr val="FFFFFF"/>
              </a:solidFill>
              <a:ln w="9525">
                <a:noFill/>
                <a:round/>
                <a:headEnd/>
                <a:tailEnd/>
              </a:ln>
            </p:spPr>
            <p:txBody>
              <a:bodyPr/>
              <a:lstStyle/>
              <a:p>
                <a:pPr algn="ctr"/>
                <a:endParaRPr lang="ru-RU"/>
              </a:p>
            </p:txBody>
          </p:sp>
          <p:sp>
            <p:nvSpPr>
              <p:cNvPr id="456778" name="Freeform 115"/>
              <p:cNvSpPr>
                <a:spLocks/>
              </p:cNvSpPr>
              <p:nvPr/>
            </p:nvSpPr>
            <p:spPr bwMode="auto">
              <a:xfrm>
                <a:off x="7718" y="5107"/>
                <a:ext cx="14" cy="57"/>
              </a:xfrm>
              <a:custGeom>
                <a:avLst/>
                <a:gdLst>
                  <a:gd name="T0" fmla="*/ 0 w 14"/>
                  <a:gd name="T1" fmla="*/ 57 h 57"/>
                  <a:gd name="T2" fmla="*/ 10 w 14"/>
                  <a:gd name="T3" fmla="*/ 57 h 57"/>
                  <a:gd name="T4" fmla="*/ 14 w 14"/>
                  <a:gd name="T5" fmla="*/ 55 h 57"/>
                  <a:gd name="T6" fmla="*/ 14 w 14"/>
                  <a:gd name="T7" fmla="*/ 0 h 57"/>
                  <a:gd name="T8" fmla="*/ 10 w 14"/>
                  <a:gd name="T9" fmla="*/ 2 h 57"/>
                  <a:gd name="T10" fmla="*/ 0 w 14"/>
                  <a:gd name="T11" fmla="*/ 2 h 57"/>
                  <a:gd name="T12" fmla="*/ 0 w 14"/>
                  <a:gd name="T13" fmla="*/ 57 h 57"/>
                  <a:gd name="T14" fmla="*/ 0 60000 65536"/>
                  <a:gd name="T15" fmla="*/ 0 60000 65536"/>
                  <a:gd name="T16" fmla="*/ 0 60000 65536"/>
                  <a:gd name="T17" fmla="*/ 0 60000 65536"/>
                  <a:gd name="T18" fmla="*/ 0 60000 65536"/>
                  <a:gd name="T19" fmla="*/ 0 60000 65536"/>
                  <a:gd name="T20" fmla="*/ 0 60000 65536"/>
                  <a:gd name="T21" fmla="*/ 0 w 14"/>
                  <a:gd name="T22" fmla="*/ 0 h 57"/>
                  <a:gd name="T23" fmla="*/ 14 w 14"/>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7">
                    <a:moveTo>
                      <a:pt x="0" y="57"/>
                    </a:moveTo>
                    <a:lnTo>
                      <a:pt x="10" y="57"/>
                    </a:lnTo>
                    <a:lnTo>
                      <a:pt x="14" y="55"/>
                    </a:lnTo>
                    <a:lnTo>
                      <a:pt x="14" y="0"/>
                    </a:lnTo>
                    <a:lnTo>
                      <a:pt x="10" y="2"/>
                    </a:lnTo>
                    <a:lnTo>
                      <a:pt x="0" y="2"/>
                    </a:lnTo>
                    <a:lnTo>
                      <a:pt x="0" y="57"/>
                    </a:lnTo>
                    <a:close/>
                  </a:path>
                </a:pathLst>
              </a:custGeom>
              <a:solidFill>
                <a:srgbClr val="E6E6E6"/>
              </a:solidFill>
              <a:ln w="9525">
                <a:noFill/>
                <a:round/>
                <a:headEnd/>
                <a:tailEnd/>
              </a:ln>
            </p:spPr>
            <p:txBody>
              <a:bodyPr/>
              <a:lstStyle/>
              <a:p>
                <a:pPr algn="ctr"/>
                <a:endParaRPr lang="ru-RU"/>
              </a:p>
            </p:txBody>
          </p:sp>
          <p:sp>
            <p:nvSpPr>
              <p:cNvPr id="456779" name="Rectangle 116"/>
              <p:cNvSpPr>
                <a:spLocks noChangeArrowheads="1"/>
              </p:cNvSpPr>
              <p:nvPr/>
            </p:nvSpPr>
            <p:spPr bwMode="auto">
              <a:xfrm>
                <a:off x="7710" y="5109"/>
                <a:ext cx="8" cy="55"/>
              </a:xfrm>
              <a:prstGeom prst="rect">
                <a:avLst/>
              </a:prstGeom>
              <a:solidFill>
                <a:srgbClr val="CCCCCC"/>
              </a:solidFill>
              <a:ln w="9525">
                <a:noFill/>
                <a:miter lim="800000"/>
                <a:headEnd/>
                <a:tailEnd/>
              </a:ln>
            </p:spPr>
            <p:txBody>
              <a:bodyPr/>
              <a:lstStyle/>
              <a:p>
                <a:pPr algn="ctr"/>
                <a:endParaRPr lang="ru-RU"/>
              </a:p>
            </p:txBody>
          </p:sp>
          <p:sp>
            <p:nvSpPr>
              <p:cNvPr id="456780" name="Freeform 117"/>
              <p:cNvSpPr>
                <a:spLocks/>
              </p:cNvSpPr>
              <p:nvPr/>
            </p:nvSpPr>
            <p:spPr bwMode="auto">
              <a:xfrm>
                <a:off x="7698" y="5107"/>
                <a:ext cx="12" cy="57"/>
              </a:xfrm>
              <a:custGeom>
                <a:avLst/>
                <a:gdLst>
                  <a:gd name="T0" fmla="*/ 0 w 12"/>
                  <a:gd name="T1" fmla="*/ 55 h 57"/>
                  <a:gd name="T2" fmla="*/ 12 w 12"/>
                  <a:gd name="T3" fmla="*/ 57 h 57"/>
                  <a:gd name="T4" fmla="*/ 12 w 12"/>
                  <a:gd name="T5" fmla="*/ 2 h 57"/>
                  <a:gd name="T6" fmla="*/ 0 w 12"/>
                  <a:gd name="T7" fmla="*/ 0 h 57"/>
                  <a:gd name="T8" fmla="*/ 0 w 12"/>
                  <a:gd name="T9" fmla="*/ 55 h 57"/>
                  <a:gd name="T10" fmla="*/ 0 60000 65536"/>
                  <a:gd name="T11" fmla="*/ 0 60000 65536"/>
                  <a:gd name="T12" fmla="*/ 0 60000 65536"/>
                  <a:gd name="T13" fmla="*/ 0 60000 65536"/>
                  <a:gd name="T14" fmla="*/ 0 60000 65536"/>
                  <a:gd name="T15" fmla="*/ 0 w 12"/>
                  <a:gd name="T16" fmla="*/ 0 h 57"/>
                  <a:gd name="T17" fmla="*/ 12 w 12"/>
                  <a:gd name="T18" fmla="*/ 57 h 57"/>
                </a:gdLst>
                <a:ahLst/>
                <a:cxnLst>
                  <a:cxn ang="T10">
                    <a:pos x="T0" y="T1"/>
                  </a:cxn>
                  <a:cxn ang="T11">
                    <a:pos x="T2" y="T3"/>
                  </a:cxn>
                  <a:cxn ang="T12">
                    <a:pos x="T4" y="T5"/>
                  </a:cxn>
                  <a:cxn ang="T13">
                    <a:pos x="T6" y="T7"/>
                  </a:cxn>
                  <a:cxn ang="T14">
                    <a:pos x="T8" y="T9"/>
                  </a:cxn>
                </a:cxnLst>
                <a:rect l="T15" t="T16" r="T17" b="T18"/>
                <a:pathLst>
                  <a:path w="12" h="57">
                    <a:moveTo>
                      <a:pt x="0" y="55"/>
                    </a:moveTo>
                    <a:lnTo>
                      <a:pt x="12" y="57"/>
                    </a:lnTo>
                    <a:lnTo>
                      <a:pt x="12" y="2"/>
                    </a:lnTo>
                    <a:lnTo>
                      <a:pt x="0" y="0"/>
                    </a:lnTo>
                    <a:lnTo>
                      <a:pt x="0" y="55"/>
                    </a:lnTo>
                    <a:close/>
                  </a:path>
                </a:pathLst>
              </a:custGeom>
              <a:solidFill>
                <a:srgbClr val="B3B3B3"/>
              </a:solidFill>
              <a:ln w="9525">
                <a:noFill/>
                <a:round/>
                <a:headEnd/>
                <a:tailEnd/>
              </a:ln>
            </p:spPr>
            <p:txBody>
              <a:bodyPr/>
              <a:lstStyle/>
              <a:p>
                <a:pPr algn="ctr"/>
                <a:endParaRPr lang="ru-RU"/>
              </a:p>
            </p:txBody>
          </p:sp>
          <p:sp>
            <p:nvSpPr>
              <p:cNvPr id="456781" name="Freeform 118"/>
              <p:cNvSpPr>
                <a:spLocks/>
              </p:cNvSpPr>
              <p:nvPr/>
            </p:nvSpPr>
            <p:spPr bwMode="auto">
              <a:xfrm>
                <a:off x="7682" y="5103"/>
                <a:ext cx="16" cy="59"/>
              </a:xfrm>
              <a:custGeom>
                <a:avLst/>
                <a:gdLst>
                  <a:gd name="T0" fmla="*/ 0 w 16"/>
                  <a:gd name="T1" fmla="*/ 55 h 59"/>
                  <a:gd name="T2" fmla="*/ 16 w 16"/>
                  <a:gd name="T3" fmla="*/ 59 h 59"/>
                  <a:gd name="T4" fmla="*/ 16 w 16"/>
                  <a:gd name="T5" fmla="*/ 4 h 59"/>
                  <a:gd name="T6" fmla="*/ 0 w 16"/>
                  <a:gd name="T7" fmla="*/ 0 h 59"/>
                  <a:gd name="T8" fmla="*/ 0 w 16"/>
                  <a:gd name="T9" fmla="*/ 55 h 59"/>
                  <a:gd name="T10" fmla="*/ 0 60000 65536"/>
                  <a:gd name="T11" fmla="*/ 0 60000 65536"/>
                  <a:gd name="T12" fmla="*/ 0 60000 65536"/>
                  <a:gd name="T13" fmla="*/ 0 60000 65536"/>
                  <a:gd name="T14" fmla="*/ 0 60000 65536"/>
                  <a:gd name="T15" fmla="*/ 0 w 16"/>
                  <a:gd name="T16" fmla="*/ 0 h 59"/>
                  <a:gd name="T17" fmla="*/ 16 w 16"/>
                  <a:gd name="T18" fmla="*/ 59 h 59"/>
                </a:gdLst>
                <a:ahLst/>
                <a:cxnLst>
                  <a:cxn ang="T10">
                    <a:pos x="T0" y="T1"/>
                  </a:cxn>
                  <a:cxn ang="T11">
                    <a:pos x="T2" y="T3"/>
                  </a:cxn>
                  <a:cxn ang="T12">
                    <a:pos x="T4" y="T5"/>
                  </a:cxn>
                  <a:cxn ang="T13">
                    <a:pos x="T6" y="T7"/>
                  </a:cxn>
                  <a:cxn ang="T14">
                    <a:pos x="T8" y="T9"/>
                  </a:cxn>
                </a:cxnLst>
                <a:rect l="T15" t="T16" r="T17" b="T18"/>
                <a:pathLst>
                  <a:path w="16" h="59">
                    <a:moveTo>
                      <a:pt x="0" y="55"/>
                    </a:moveTo>
                    <a:lnTo>
                      <a:pt x="16" y="59"/>
                    </a:lnTo>
                    <a:lnTo>
                      <a:pt x="16" y="4"/>
                    </a:lnTo>
                    <a:lnTo>
                      <a:pt x="0" y="0"/>
                    </a:lnTo>
                    <a:lnTo>
                      <a:pt x="0" y="55"/>
                    </a:lnTo>
                    <a:close/>
                  </a:path>
                </a:pathLst>
              </a:custGeom>
              <a:solidFill>
                <a:srgbClr val="999999"/>
              </a:solidFill>
              <a:ln w="9525">
                <a:noFill/>
                <a:round/>
                <a:headEnd/>
                <a:tailEnd/>
              </a:ln>
            </p:spPr>
            <p:txBody>
              <a:bodyPr/>
              <a:lstStyle/>
              <a:p>
                <a:pPr algn="ctr"/>
                <a:endParaRPr lang="ru-RU"/>
              </a:p>
            </p:txBody>
          </p:sp>
          <p:sp>
            <p:nvSpPr>
              <p:cNvPr id="456782" name="Freeform 119"/>
              <p:cNvSpPr>
                <a:spLocks/>
              </p:cNvSpPr>
              <p:nvPr/>
            </p:nvSpPr>
            <p:spPr bwMode="auto">
              <a:xfrm>
                <a:off x="7666" y="5089"/>
                <a:ext cx="16" cy="69"/>
              </a:xfrm>
              <a:custGeom>
                <a:avLst/>
                <a:gdLst>
                  <a:gd name="T0" fmla="*/ 16 w 16"/>
                  <a:gd name="T1" fmla="*/ 14 h 69"/>
                  <a:gd name="T2" fmla="*/ 6 w 16"/>
                  <a:gd name="T3" fmla="*/ 8 h 69"/>
                  <a:gd name="T4" fmla="*/ 0 w 16"/>
                  <a:gd name="T5" fmla="*/ 0 h 69"/>
                  <a:gd name="T6" fmla="*/ 0 w 16"/>
                  <a:gd name="T7" fmla="*/ 47 h 69"/>
                  <a:gd name="T8" fmla="*/ 0 w 16"/>
                  <a:gd name="T9" fmla="*/ 55 h 69"/>
                  <a:gd name="T10" fmla="*/ 6 w 16"/>
                  <a:gd name="T11" fmla="*/ 63 h 69"/>
                  <a:gd name="T12" fmla="*/ 16 w 16"/>
                  <a:gd name="T13" fmla="*/ 69 h 69"/>
                  <a:gd name="T14" fmla="*/ 16 w 16"/>
                  <a:gd name="T15" fmla="*/ 14 h 69"/>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69"/>
                  <a:gd name="T26" fmla="*/ 16 w 16"/>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69">
                    <a:moveTo>
                      <a:pt x="16" y="14"/>
                    </a:moveTo>
                    <a:lnTo>
                      <a:pt x="6" y="8"/>
                    </a:lnTo>
                    <a:lnTo>
                      <a:pt x="0" y="0"/>
                    </a:lnTo>
                    <a:lnTo>
                      <a:pt x="0" y="47"/>
                    </a:lnTo>
                    <a:lnTo>
                      <a:pt x="0" y="55"/>
                    </a:lnTo>
                    <a:lnTo>
                      <a:pt x="6" y="63"/>
                    </a:lnTo>
                    <a:lnTo>
                      <a:pt x="16" y="69"/>
                    </a:lnTo>
                    <a:lnTo>
                      <a:pt x="16" y="14"/>
                    </a:lnTo>
                    <a:close/>
                  </a:path>
                </a:pathLst>
              </a:custGeom>
              <a:solidFill>
                <a:srgbClr val="7F7F7F"/>
              </a:solidFill>
              <a:ln w="9525">
                <a:noFill/>
                <a:round/>
                <a:headEnd/>
                <a:tailEnd/>
              </a:ln>
            </p:spPr>
            <p:txBody>
              <a:bodyPr/>
              <a:lstStyle/>
              <a:p>
                <a:pPr algn="ctr"/>
                <a:endParaRPr lang="ru-RU"/>
              </a:p>
            </p:txBody>
          </p:sp>
          <p:sp>
            <p:nvSpPr>
              <p:cNvPr id="456783" name="Line 120"/>
              <p:cNvSpPr>
                <a:spLocks noChangeShapeType="1"/>
              </p:cNvSpPr>
              <p:nvPr/>
            </p:nvSpPr>
            <p:spPr bwMode="auto">
              <a:xfrm>
                <a:off x="7714" y="5079"/>
                <a:ext cx="0" cy="0"/>
              </a:xfrm>
              <a:prstGeom prst="line">
                <a:avLst/>
              </a:prstGeom>
              <a:noFill/>
              <a:ln w="3175">
                <a:solidFill>
                  <a:srgbClr val="000000"/>
                </a:solidFill>
                <a:round/>
                <a:headEnd/>
                <a:tailEnd/>
              </a:ln>
            </p:spPr>
            <p:txBody>
              <a:bodyPr/>
              <a:lstStyle/>
              <a:p>
                <a:endParaRPr lang="en-US"/>
              </a:p>
            </p:txBody>
          </p:sp>
          <p:sp>
            <p:nvSpPr>
              <p:cNvPr id="456784" name="Freeform 121"/>
              <p:cNvSpPr>
                <a:spLocks/>
              </p:cNvSpPr>
              <p:nvPr/>
            </p:nvSpPr>
            <p:spPr bwMode="auto">
              <a:xfrm>
                <a:off x="7710" y="4995"/>
                <a:ext cx="10" cy="90"/>
              </a:xfrm>
              <a:custGeom>
                <a:avLst/>
                <a:gdLst>
                  <a:gd name="T0" fmla="*/ 0 w 10"/>
                  <a:gd name="T1" fmla="*/ 4 h 90"/>
                  <a:gd name="T2" fmla="*/ 0 w 10"/>
                  <a:gd name="T3" fmla="*/ 84 h 90"/>
                  <a:gd name="T4" fmla="*/ 0 w 10"/>
                  <a:gd name="T5" fmla="*/ 88 h 90"/>
                  <a:gd name="T6" fmla="*/ 4 w 10"/>
                  <a:gd name="T7" fmla="*/ 90 h 90"/>
                  <a:gd name="T8" fmla="*/ 8 w 10"/>
                  <a:gd name="T9" fmla="*/ 88 h 90"/>
                  <a:gd name="T10" fmla="*/ 10 w 10"/>
                  <a:gd name="T11" fmla="*/ 84 h 90"/>
                  <a:gd name="T12" fmla="*/ 10 w 10"/>
                  <a:gd name="T13" fmla="*/ 4 h 90"/>
                  <a:gd name="T14" fmla="*/ 8 w 10"/>
                  <a:gd name="T15" fmla="*/ 0 h 90"/>
                  <a:gd name="T16" fmla="*/ 4 w 10"/>
                  <a:gd name="T17" fmla="*/ 0 h 90"/>
                  <a:gd name="T18" fmla="*/ 0 w 10"/>
                  <a:gd name="T19" fmla="*/ 0 h 90"/>
                  <a:gd name="T20" fmla="*/ 0 w 10"/>
                  <a:gd name="T21" fmla="*/ 4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90"/>
                  <a:gd name="T35" fmla="*/ 10 w 10"/>
                  <a:gd name="T36" fmla="*/ 90 h 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90">
                    <a:moveTo>
                      <a:pt x="0" y="4"/>
                    </a:moveTo>
                    <a:lnTo>
                      <a:pt x="0" y="84"/>
                    </a:lnTo>
                    <a:lnTo>
                      <a:pt x="0" y="88"/>
                    </a:lnTo>
                    <a:lnTo>
                      <a:pt x="4" y="90"/>
                    </a:lnTo>
                    <a:lnTo>
                      <a:pt x="8" y="88"/>
                    </a:lnTo>
                    <a:lnTo>
                      <a:pt x="10" y="84"/>
                    </a:lnTo>
                    <a:lnTo>
                      <a:pt x="10" y="4"/>
                    </a:lnTo>
                    <a:lnTo>
                      <a:pt x="8" y="0"/>
                    </a:lnTo>
                    <a:lnTo>
                      <a:pt x="4" y="0"/>
                    </a:lnTo>
                    <a:lnTo>
                      <a:pt x="0" y="0"/>
                    </a:lnTo>
                    <a:lnTo>
                      <a:pt x="0" y="4"/>
                    </a:lnTo>
                    <a:close/>
                  </a:path>
                </a:pathLst>
              </a:custGeom>
              <a:solidFill>
                <a:srgbClr val="333333"/>
              </a:solidFill>
              <a:ln w="9525">
                <a:noFill/>
                <a:round/>
                <a:headEnd/>
                <a:tailEnd/>
              </a:ln>
            </p:spPr>
            <p:txBody>
              <a:bodyPr/>
              <a:lstStyle/>
              <a:p>
                <a:pPr algn="ctr"/>
                <a:endParaRPr lang="ru-RU"/>
              </a:p>
            </p:txBody>
          </p:sp>
          <p:sp>
            <p:nvSpPr>
              <p:cNvPr id="456785" name="Freeform 122"/>
              <p:cNvSpPr>
                <a:spLocks/>
              </p:cNvSpPr>
              <p:nvPr/>
            </p:nvSpPr>
            <p:spPr bwMode="auto">
              <a:xfrm>
                <a:off x="7660" y="4891"/>
                <a:ext cx="108" cy="124"/>
              </a:xfrm>
              <a:custGeom>
                <a:avLst/>
                <a:gdLst>
                  <a:gd name="T0" fmla="*/ 40 w 108"/>
                  <a:gd name="T1" fmla="*/ 0 h 124"/>
                  <a:gd name="T2" fmla="*/ 36 w 108"/>
                  <a:gd name="T3" fmla="*/ 2 h 124"/>
                  <a:gd name="T4" fmla="*/ 34 w 108"/>
                  <a:gd name="T5" fmla="*/ 2 h 124"/>
                  <a:gd name="T6" fmla="*/ 28 w 108"/>
                  <a:gd name="T7" fmla="*/ 4 h 124"/>
                  <a:gd name="T8" fmla="*/ 24 w 108"/>
                  <a:gd name="T9" fmla="*/ 6 h 124"/>
                  <a:gd name="T10" fmla="*/ 22 w 108"/>
                  <a:gd name="T11" fmla="*/ 6 h 124"/>
                  <a:gd name="T12" fmla="*/ 20 w 108"/>
                  <a:gd name="T13" fmla="*/ 8 h 124"/>
                  <a:gd name="T14" fmla="*/ 16 w 108"/>
                  <a:gd name="T15" fmla="*/ 10 h 124"/>
                  <a:gd name="T16" fmla="*/ 14 w 108"/>
                  <a:gd name="T17" fmla="*/ 10 h 124"/>
                  <a:gd name="T18" fmla="*/ 12 w 108"/>
                  <a:gd name="T19" fmla="*/ 12 h 124"/>
                  <a:gd name="T20" fmla="*/ 10 w 108"/>
                  <a:gd name="T21" fmla="*/ 14 h 124"/>
                  <a:gd name="T22" fmla="*/ 8 w 108"/>
                  <a:gd name="T23" fmla="*/ 16 h 124"/>
                  <a:gd name="T24" fmla="*/ 6 w 108"/>
                  <a:gd name="T25" fmla="*/ 18 h 124"/>
                  <a:gd name="T26" fmla="*/ 4 w 108"/>
                  <a:gd name="T27" fmla="*/ 22 h 124"/>
                  <a:gd name="T28" fmla="*/ 2 w 108"/>
                  <a:gd name="T29" fmla="*/ 22 h 124"/>
                  <a:gd name="T30" fmla="*/ 2 w 108"/>
                  <a:gd name="T31" fmla="*/ 26 h 124"/>
                  <a:gd name="T32" fmla="*/ 0 w 108"/>
                  <a:gd name="T33" fmla="*/ 32 h 124"/>
                  <a:gd name="T34" fmla="*/ 0 w 108"/>
                  <a:gd name="T35" fmla="*/ 90 h 124"/>
                  <a:gd name="T36" fmla="*/ 2 w 108"/>
                  <a:gd name="T37" fmla="*/ 100 h 124"/>
                  <a:gd name="T38" fmla="*/ 6 w 108"/>
                  <a:gd name="T39" fmla="*/ 106 h 124"/>
                  <a:gd name="T40" fmla="*/ 12 w 108"/>
                  <a:gd name="T41" fmla="*/ 110 h 124"/>
                  <a:gd name="T42" fmla="*/ 20 w 108"/>
                  <a:gd name="T43" fmla="*/ 116 h 124"/>
                  <a:gd name="T44" fmla="*/ 28 w 108"/>
                  <a:gd name="T45" fmla="*/ 118 h 124"/>
                  <a:gd name="T46" fmla="*/ 36 w 108"/>
                  <a:gd name="T47" fmla="*/ 122 h 124"/>
                  <a:gd name="T48" fmla="*/ 46 w 108"/>
                  <a:gd name="T49" fmla="*/ 122 h 124"/>
                  <a:gd name="T50" fmla="*/ 58 w 108"/>
                  <a:gd name="T51" fmla="*/ 124 h 124"/>
                  <a:gd name="T52" fmla="*/ 68 w 108"/>
                  <a:gd name="T53" fmla="*/ 122 h 124"/>
                  <a:gd name="T54" fmla="*/ 84 w 108"/>
                  <a:gd name="T55" fmla="*/ 118 h 124"/>
                  <a:gd name="T56" fmla="*/ 96 w 108"/>
                  <a:gd name="T57" fmla="*/ 110 h 124"/>
                  <a:gd name="T58" fmla="*/ 102 w 108"/>
                  <a:gd name="T59" fmla="*/ 106 h 124"/>
                  <a:gd name="T60" fmla="*/ 106 w 108"/>
                  <a:gd name="T61" fmla="*/ 102 h 124"/>
                  <a:gd name="T62" fmla="*/ 108 w 108"/>
                  <a:gd name="T63" fmla="*/ 96 h 124"/>
                  <a:gd name="T64" fmla="*/ 108 w 108"/>
                  <a:gd name="T65" fmla="*/ 90 h 124"/>
                  <a:gd name="T66" fmla="*/ 108 w 108"/>
                  <a:gd name="T67" fmla="*/ 32 h 124"/>
                  <a:gd name="T68" fmla="*/ 106 w 108"/>
                  <a:gd name="T69" fmla="*/ 24 h 124"/>
                  <a:gd name="T70" fmla="*/ 102 w 108"/>
                  <a:gd name="T71" fmla="*/ 18 h 124"/>
                  <a:gd name="T72" fmla="*/ 96 w 108"/>
                  <a:gd name="T73" fmla="*/ 12 h 124"/>
                  <a:gd name="T74" fmla="*/ 90 w 108"/>
                  <a:gd name="T75" fmla="*/ 8 h 124"/>
                  <a:gd name="T76" fmla="*/ 82 w 108"/>
                  <a:gd name="T77" fmla="*/ 4 h 124"/>
                  <a:gd name="T78" fmla="*/ 72 w 108"/>
                  <a:gd name="T79" fmla="*/ 2 h 124"/>
                  <a:gd name="T80" fmla="*/ 62 w 108"/>
                  <a:gd name="T81" fmla="*/ 0 h 124"/>
                  <a:gd name="T82" fmla="*/ 52 w 108"/>
                  <a:gd name="T83" fmla="*/ 0 h 124"/>
                  <a:gd name="T84" fmla="*/ 40 w 108"/>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
                  <a:gd name="T130" fmla="*/ 0 h 124"/>
                  <a:gd name="T131" fmla="*/ 108 w 108"/>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 h="124">
                    <a:moveTo>
                      <a:pt x="40" y="0"/>
                    </a:moveTo>
                    <a:lnTo>
                      <a:pt x="36" y="2"/>
                    </a:lnTo>
                    <a:lnTo>
                      <a:pt x="34" y="2"/>
                    </a:lnTo>
                    <a:lnTo>
                      <a:pt x="28" y="4"/>
                    </a:lnTo>
                    <a:lnTo>
                      <a:pt x="24" y="6"/>
                    </a:lnTo>
                    <a:lnTo>
                      <a:pt x="22" y="6"/>
                    </a:lnTo>
                    <a:lnTo>
                      <a:pt x="20" y="8"/>
                    </a:lnTo>
                    <a:lnTo>
                      <a:pt x="16" y="10"/>
                    </a:lnTo>
                    <a:lnTo>
                      <a:pt x="14" y="10"/>
                    </a:lnTo>
                    <a:lnTo>
                      <a:pt x="12" y="12"/>
                    </a:lnTo>
                    <a:lnTo>
                      <a:pt x="10" y="14"/>
                    </a:lnTo>
                    <a:lnTo>
                      <a:pt x="8" y="16"/>
                    </a:lnTo>
                    <a:lnTo>
                      <a:pt x="6" y="18"/>
                    </a:lnTo>
                    <a:lnTo>
                      <a:pt x="4" y="22"/>
                    </a:lnTo>
                    <a:lnTo>
                      <a:pt x="2" y="22"/>
                    </a:lnTo>
                    <a:lnTo>
                      <a:pt x="2" y="26"/>
                    </a:lnTo>
                    <a:lnTo>
                      <a:pt x="0" y="32"/>
                    </a:lnTo>
                    <a:lnTo>
                      <a:pt x="0" y="90"/>
                    </a:lnTo>
                    <a:lnTo>
                      <a:pt x="2" y="100"/>
                    </a:lnTo>
                    <a:lnTo>
                      <a:pt x="6" y="106"/>
                    </a:lnTo>
                    <a:lnTo>
                      <a:pt x="12" y="110"/>
                    </a:lnTo>
                    <a:lnTo>
                      <a:pt x="20" y="116"/>
                    </a:lnTo>
                    <a:lnTo>
                      <a:pt x="28" y="118"/>
                    </a:lnTo>
                    <a:lnTo>
                      <a:pt x="36" y="122"/>
                    </a:lnTo>
                    <a:lnTo>
                      <a:pt x="46" y="122"/>
                    </a:lnTo>
                    <a:lnTo>
                      <a:pt x="58" y="124"/>
                    </a:lnTo>
                    <a:lnTo>
                      <a:pt x="68" y="122"/>
                    </a:lnTo>
                    <a:lnTo>
                      <a:pt x="84" y="118"/>
                    </a:lnTo>
                    <a:lnTo>
                      <a:pt x="96" y="110"/>
                    </a:lnTo>
                    <a:lnTo>
                      <a:pt x="102" y="106"/>
                    </a:lnTo>
                    <a:lnTo>
                      <a:pt x="106" y="102"/>
                    </a:lnTo>
                    <a:lnTo>
                      <a:pt x="108" y="96"/>
                    </a:lnTo>
                    <a:lnTo>
                      <a:pt x="108" y="90"/>
                    </a:lnTo>
                    <a:lnTo>
                      <a:pt x="108" y="32"/>
                    </a:lnTo>
                    <a:lnTo>
                      <a:pt x="106" y="24"/>
                    </a:lnTo>
                    <a:lnTo>
                      <a:pt x="102" y="18"/>
                    </a:lnTo>
                    <a:lnTo>
                      <a:pt x="96" y="12"/>
                    </a:lnTo>
                    <a:lnTo>
                      <a:pt x="90" y="8"/>
                    </a:lnTo>
                    <a:lnTo>
                      <a:pt x="82" y="4"/>
                    </a:lnTo>
                    <a:lnTo>
                      <a:pt x="72" y="2"/>
                    </a:lnTo>
                    <a:lnTo>
                      <a:pt x="62" y="0"/>
                    </a:lnTo>
                    <a:lnTo>
                      <a:pt x="52" y="0"/>
                    </a:lnTo>
                    <a:lnTo>
                      <a:pt x="40" y="0"/>
                    </a:lnTo>
                    <a:close/>
                  </a:path>
                </a:pathLst>
              </a:custGeom>
              <a:solidFill>
                <a:srgbClr val="000000"/>
              </a:solidFill>
              <a:ln w="9525">
                <a:noFill/>
                <a:round/>
                <a:headEnd/>
                <a:tailEnd/>
              </a:ln>
            </p:spPr>
            <p:txBody>
              <a:bodyPr/>
              <a:lstStyle/>
              <a:p>
                <a:pPr algn="ctr"/>
                <a:endParaRPr lang="ru-RU"/>
              </a:p>
            </p:txBody>
          </p:sp>
          <p:sp>
            <p:nvSpPr>
              <p:cNvPr id="456786" name="Freeform 123"/>
              <p:cNvSpPr>
                <a:spLocks/>
              </p:cNvSpPr>
              <p:nvPr/>
            </p:nvSpPr>
            <p:spPr bwMode="auto">
              <a:xfrm>
                <a:off x="7764" y="4915"/>
                <a:ext cx="2" cy="4"/>
              </a:xfrm>
              <a:custGeom>
                <a:avLst/>
                <a:gdLst>
                  <a:gd name="T0" fmla="*/ 0 w 2"/>
                  <a:gd name="T1" fmla="*/ 0 h 4"/>
                  <a:gd name="T2" fmla="*/ 2 w 2"/>
                  <a:gd name="T3" fmla="*/ 4 h 4"/>
                  <a:gd name="T4" fmla="*/ 0 w 2"/>
                  <a:gd name="T5" fmla="*/ 0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2" y="4"/>
                    </a:lnTo>
                    <a:lnTo>
                      <a:pt x="0" y="0"/>
                    </a:lnTo>
                    <a:close/>
                  </a:path>
                </a:pathLst>
              </a:custGeom>
              <a:solidFill>
                <a:srgbClr val="000000"/>
              </a:solidFill>
              <a:ln w="9525">
                <a:noFill/>
                <a:round/>
                <a:headEnd/>
                <a:tailEnd/>
              </a:ln>
            </p:spPr>
            <p:txBody>
              <a:bodyPr/>
              <a:lstStyle/>
              <a:p>
                <a:pPr algn="ctr"/>
                <a:endParaRPr lang="ru-RU"/>
              </a:p>
            </p:txBody>
          </p:sp>
          <p:sp>
            <p:nvSpPr>
              <p:cNvPr id="456787" name="Freeform 124"/>
              <p:cNvSpPr>
                <a:spLocks/>
              </p:cNvSpPr>
              <p:nvPr/>
            </p:nvSpPr>
            <p:spPr bwMode="auto">
              <a:xfrm>
                <a:off x="7666" y="4895"/>
                <a:ext cx="98" cy="56"/>
              </a:xfrm>
              <a:custGeom>
                <a:avLst/>
                <a:gdLst>
                  <a:gd name="T0" fmla="*/ 96 w 98"/>
                  <a:gd name="T1" fmla="*/ 22 h 56"/>
                  <a:gd name="T2" fmla="*/ 98 w 98"/>
                  <a:gd name="T3" fmla="*/ 24 h 56"/>
                  <a:gd name="T4" fmla="*/ 98 w 98"/>
                  <a:gd name="T5" fmla="*/ 26 h 56"/>
                  <a:gd name="T6" fmla="*/ 98 w 98"/>
                  <a:gd name="T7" fmla="*/ 32 h 56"/>
                  <a:gd name="T8" fmla="*/ 96 w 98"/>
                  <a:gd name="T9" fmla="*/ 36 h 56"/>
                  <a:gd name="T10" fmla="*/ 90 w 98"/>
                  <a:gd name="T11" fmla="*/ 42 h 56"/>
                  <a:gd name="T12" fmla="*/ 82 w 98"/>
                  <a:gd name="T13" fmla="*/ 48 h 56"/>
                  <a:gd name="T14" fmla="*/ 72 w 98"/>
                  <a:gd name="T15" fmla="*/ 52 h 56"/>
                  <a:gd name="T16" fmla="*/ 62 w 98"/>
                  <a:gd name="T17" fmla="*/ 56 h 56"/>
                  <a:gd name="T18" fmla="*/ 42 w 98"/>
                  <a:gd name="T19" fmla="*/ 56 h 56"/>
                  <a:gd name="T20" fmla="*/ 24 w 98"/>
                  <a:gd name="T21" fmla="*/ 52 h 56"/>
                  <a:gd name="T22" fmla="*/ 16 w 98"/>
                  <a:gd name="T23" fmla="*/ 50 h 56"/>
                  <a:gd name="T24" fmla="*/ 10 w 98"/>
                  <a:gd name="T25" fmla="*/ 46 h 56"/>
                  <a:gd name="T26" fmla="*/ 4 w 98"/>
                  <a:gd name="T27" fmla="*/ 40 h 56"/>
                  <a:gd name="T28" fmla="*/ 0 w 98"/>
                  <a:gd name="T29" fmla="*/ 36 h 56"/>
                  <a:gd name="T30" fmla="*/ 0 w 98"/>
                  <a:gd name="T31" fmla="*/ 28 h 56"/>
                  <a:gd name="T32" fmla="*/ 0 w 98"/>
                  <a:gd name="T33" fmla="*/ 24 h 56"/>
                  <a:gd name="T34" fmla="*/ 2 w 98"/>
                  <a:gd name="T35" fmla="*/ 20 h 56"/>
                  <a:gd name="T36" fmla="*/ 6 w 98"/>
                  <a:gd name="T37" fmla="*/ 14 h 56"/>
                  <a:gd name="T38" fmla="*/ 10 w 98"/>
                  <a:gd name="T39" fmla="*/ 10 h 56"/>
                  <a:gd name="T40" fmla="*/ 14 w 98"/>
                  <a:gd name="T41" fmla="*/ 8 h 56"/>
                  <a:gd name="T42" fmla="*/ 18 w 98"/>
                  <a:gd name="T43" fmla="*/ 6 h 56"/>
                  <a:gd name="T44" fmla="*/ 20 w 98"/>
                  <a:gd name="T45" fmla="*/ 6 h 56"/>
                  <a:gd name="T46" fmla="*/ 22 w 98"/>
                  <a:gd name="T47" fmla="*/ 4 h 56"/>
                  <a:gd name="T48" fmla="*/ 24 w 98"/>
                  <a:gd name="T49" fmla="*/ 4 h 56"/>
                  <a:gd name="T50" fmla="*/ 28 w 98"/>
                  <a:gd name="T51" fmla="*/ 2 h 56"/>
                  <a:gd name="T52" fmla="*/ 30 w 98"/>
                  <a:gd name="T53" fmla="*/ 2 h 56"/>
                  <a:gd name="T54" fmla="*/ 36 w 98"/>
                  <a:gd name="T55" fmla="*/ 2 h 56"/>
                  <a:gd name="T56" fmla="*/ 56 w 98"/>
                  <a:gd name="T57" fmla="*/ 0 h 56"/>
                  <a:gd name="T58" fmla="*/ 74 w 98"/>
                  <a:gd name="T59" fmla="*/ 4 h 56"/>
                  <a:gd name="T60" fmla="*/ 80 w 98"/>
                  <a:gd name="T61" fmla="*/ 8 h 56"/>
                  <a:gd name="T62" fmla="*/ 88 w 98"/>
                  <a:gd name="T63" fmla="*/ 12 h 56"/>
                  <a:gd name="T64" fmla="*/ 92 w 98"/>
                  <a:gd name="T65" fmla="*/ 16 h 56"/>
                  <a:gd name="T66" fmla="*/ 96 w 98"/>
                  <a:gd name="T67" fmla="*/ 22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56"/>
                  <a:gd name="T104" fmla="*/ 98 w 98"/>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56">
                    <a:moveTo>
                      <a:pt x="96" y="22"/>
                    </a:moveTo>
                    <a:lnTo>
                      <a:pt x="98" y="24"/>
                    </a:lnTo>
                    <a:lnTo>
                      <a:pt x="98" y="26"/>
                    </a:lnTo>
                    <a:lnTo>
                      <a:pt x="98" y="32"/>
                    </a:lnTo>
                    <a:lnTo>
                      <a:pt x="96" y="36"/>
                    </a:lnTo>
                    <a:lnTo>
                      <a:pt x="90" y="42"/>
                    </a:lnTo>
                    <a:lnTo>
                      <a:pt x="82" y="48"/>
                    </a:lnTo>
                    <a:lnTo>
                      <a:pt x="72" y="52"/>
                    </a:lnTo>
                    <a:lnTo>
                      <a:pt x="62" y="56"/>
                    </a:lnTo>
                    <a:lnTo>
                      <a:pt x="42" y="56"/>
                    </a:lnTo>
                    <a:lnTo>
                      <a:pt x="24" y="52"/>
                    </a:lnTo>
                    <a:lnTo>
                      <a:pt x="16" y="50"/>
                    </a:lnTo>
                    <a:lnTo>
                      <a:pt x="10" y="46"/>
                    </a:lnTo>
                    <a:lnTo>
                      <a:pt x="4" y="40"/>
                    </a:lnTo>
                    <a:lnTo>
                      <a:pt x="0" y="36"/>
                    </a:lnTo>
                    <a:lnTo>
                      <a:pt x="0" y="28"/>
                    </a:lnTo>
                    <a:lnTo>
                      <a:pt x="0" y="24"/>
                    </a:lnTo>
                    <a:lnTo>
                      <a:pt x="2" y="20"/>
                    </a:lnTo>
                    <a:lnTo>
                      <a:pt x="6" y="14"/>
                    </a:lnTo>
                    <a:lnTo>
                      <a:pt x="10" y="10"/>
                    </a:lnTo>
                    <a:lnTo>
                      <a:pt x="14" y="8"/>
                    </a:lnTo>
                    <a:lnTo>
                      <a:pt x="18" y="6"/>
                    </a:lnTo>
                    <a:lnTo>
                      <a:pt x="20" y="6"/>
                    </a:lnTo>
                    <a:lnTo>
                      <a:pt x="22" y="4"/>
                    </a:lnTo>
                    <a:lnTo>
                      <a:pt x="24" y="4"/>
                    </a:lnTo>
                    <a:lnTo>
                      <a:pt x="28" y="2"/>
                    </a:lnTo>
                    <a:lnTo>
                      <a:pt x="30" y="2"/>
                    </a:lnTo>
                    <a:lnTo>
                      <a:pt x="36" y="2"/>
                    </a:lnTo>
                    <a:lnTo>
                      <a:pt x="56" y="0"/>
                    </a:lnTo>
                    <a:lnTo>
                      <a:pt x="74" y="4"/>
                    </a:lnTo>
                    <a:lnTo>
                      <a:pt x="80" y="8"/>
                    </a:lnTo>
                    <a:lnTo>
                      <a:pt x="88" y="12"/>
                    </a:lnTo>
                    <a:lnTo>
                      <a:pt x="92" y="16"/>
                    </a:lnTo>
                    <a:lnTo>
                      <a:pt x="96" y="22"/>
                    </a:lnTo>
                    <a:close/>
                  </a:path>
                </a:pathLst>
              </a:custGeom>
              <a:solidFill>
                <a:srgbClr val="E3E3E2"/>
              </a:solidFill>
              <a:ln w="9525">
                <a:noFill/>
                <a:round/>
                <a:headEnd/>
                <a:tailEnd/>
              </a:ln>
            </p:spPr>
            <p:txBody>
              <a:bodyPr/>
              <a:lstStyle/>
              <a:p>
                <a:pPr algn="ctr"/>
                <a:endParaRPr lang="ru-RU"/>
              </a:p>
            </p:txBody>
          </p:sp>
          <p:sp>
            <p:nvSpPr>
              <p:cNvPr id="456788" name="Freeform 125"/>
              <p:cNvSpPr>
                <a:spLocks/>
              </p:cNvSpPr>
              <p:nvPr/>
            </p:nvSpPr>
            <p:spPr bwMode="auto">
              <a:xfrm>
                <a:off x="7746" y="4933"/>
                <a:ext cx="18" cy="70"/>
              </a:xfrm>
              <a:custGeom>
                <a:avLst/>
                <a:gdLst>
                  <a:gd name="T0" fmla="*/ 0 w 18"/>
                  <a:gd name="T1" fmla="*/ 14 h 70"/>
                  <a:gd name="T2" fmla="*/ 0 w 18"/>
                  <a:gd name="T3" fmla="*/ 70 h 70"/>
                  <a:gd name="T4" fmla="*/ 8 w 18"/>
                  <a:gd name="T5" fmla="*/ 66 h 70"/>
                  <a:gd name="T6" fmla="*/ 14 w 18"/>
                  <a:gd name="T7" fmla="*/ 60 h 70"/>
                  <a:gd name="T8" fmla="*/ 16 w 18"/>
                  <a:gd name="T9" fmla="*/ 54 h 70"/>
                  <a:gd name="T10" fmla="*/ 18 w 18"/>
                  <a:gd name="T11" fmla="*/ 48 h 70"/>
                  <a:gd name="T12" fmla="*/ 18 w 18"/>
                  <a:gd name="T13" fmla="*/ 0 h 70"/>
                  <a:gd name="T14" fmla="*/ 10 w 18"/>
                  <a:gd name="T15" fmla="*/ 8 h 70"/>
                  <a:gd name="T16" fmla="*/ 0 w 18"/>
                  <a:gd name="T17" fmla="*/ 14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0"/>
                  <a:gd name="T29" fmla="*/ 18 w 1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0">
                    <a:moveTo>
                      <a:pt x="0" y="14"/>
                    </a:moveTo>
                    <a:lnTo>
                      <a:pt x="0" y="70"/>
                    </a:lnTo>
                    <a:lnTo>
                      <a:pt x="8" y="66"/>
                    </a:lnTo>
                    <a:lnTo>
                      <a:pt x="14" y="60"/>
                    </a:lnTo>
                    <a:lnTo>
                      <a:pt x="16" y="54"/>
                    </a:lnTo>
                    <a:lnTo>
                      <a:pt x="18" y="48"/>
                    </a:lnTo>
                    <a:lnTo>
                      <a:pt x="18" y="0"/>
                    </a:lnTo>
                    <a:lnTo>
                      <a:pt x="10" y="8"/>
                    </a:lnTo>
                    <a:lnTo>
                      <a:pt x="0" y="14"/>
                    </a:lnTo>
                    <a:close/>
                  </a:path>
                </a:pathLst>
              </a:custGeom>
              <a:solidFill>
                <a:srgbClr val="E6E6E6"/>
              </a:solidFill>
              <a:ln w="9525">
                <a:noFill/>
                <a:round/>
                <a:headEnd/>
                <a:tailEnd/>
              </a:ln>
            </p:spPr>
            <p:txBody>
              <a:bodyPr/>
              <a:lstStyle/>
              <a:p>
                <a:pPr algn="ctr"/>
                <a:endParaRPr lang="ru-RU"/>
              </a:p>
            </p:txBody>
          </p:sp>
          <p:sp>
            <p:nvSpPr>
              <p:cNvPr id="456789" name="Freeform 126"/>
              <p:cNvSpPr>
                <a:spLocks/>
              </p:cNvSpPr>
              <p:nvPr/>
            </p:nvSpPr>
            <p:spPr bwMode="auto">
              <a:xfrm>
                <a:off x="7732" y="4947"/>
                <a:ext cx="14" cy="60"/>
              </a:xfrm>
              <a:custGeom>
                <a:avLst/>
                <a:gdLst>
                  <a:gd name="T0" fmla="*/ 0 w 14"/>
                  <a:gd name="T1" fmla="*/ 60 h 60"/>
                  <a:gd name="T2" fmla="*/ 14 w 14"/>
                  <a:gd name="T3" fmla="*/ 56 h 60"/>
                  <a:gd name="T4" fmla="*/ 14 w 14"/>
                  <a:gd name="T5" fmla="*/ 0 h 60"/>
                  <a:gd name="T6" fmla="*/ 0 w 14"/>
                  <a:gd name="T7" fmla="*/ 4 h 60"/>
                  <a:gd name="T8" fmla="*/ 0 w 14"/>
                  <a:gd name="T9" fmla="*/ 60 h 60"/>
                  <a:gd name="T10" fmla="*/ 0 60000 65536"/>
                  <a:gd name="T11" fmla="*/ 0 60000 65536"/>
                  <a:gd name="T12" fmla="*/ 0 60000 65536"/>
                  <a:gd name="T13" fmla="*/ 0 60000 65536"/>
                  <a:gd name="T14" fmla="*/ 0 60000 65536"/>
                  <a:gd name="T15" fmla="*/ 0 w 14"/>
                  <a:gd name="T16" fmla="*/ 0 h 60"/>
                  <a:gd name="T17" fmla="*/ 14 w 14"/>
                  <a:gd name="T18" fmla="*/ 60 h 60"/>
                </a:gdLst>
                <a:ahLst/>
                <a:cxnLst>
                  <a:cxn ang="T10">
                    <a:pos x="T0" y="T1"/>
                  </a:cxn>
                  <a:cxn ang="T11">
                    <a:pos x="T2" y="T3"/>
                  </a:cxn>
                  <a:cxn ang="T12">
                    <a:pos x="T4" y="T5"/>
                  </a:cxn>
                  <a:cxn ang="T13">
                    <a:pos x="T6" y="T7"/>
                  </a:cxn>
                  <a:cxn ang="T14">
                    <a:pos x="T8" y="T9"/>
                  </a:cxn>
                </a:cxnLst>
                <a:rect l="T15" t="T16" r="T17" b="T18"/>
                <a:pathLst>
                  <a:path w="14" h="60">
                    <a:moveTo>
                      <a:pt x="0" y="60"/>
                    </a:moveTo>
                    <a:lnTo>
                      <a:pt x="14" y="56"/>
                    </a:lnTo>
                    <a:lnTo>
                      <a:pt x="14" y="0"/>
                    </a:lnTo>
                    <a:lnTo>
                      <a:pt x="0" y="4"/>
                    </a:lnTo>
                    <a:lnTo>
                      <a:pt x="0" y="60"/>
                    </a:lnTo>
                    <a:close/>
                  </a:path>
                </a:pathLst>
              </a:custGeom>
              <a:solidFill>
                <a:srgbClr val="FFFFFF"/>
              </a:solidFill>
              <a:ln w="9525">
                <a:noFill/>
                <a:round/>
                <a:headEnd/>
                <a:tailEnd/>
              </a:ln>
            </p:spPr>
            <p:txBody>
              <a:bodyPr/>
              <a:lstStyle/>
              <a:p>
                <a:pPr algn="ctr"/>
                <a:endParaRPr lang="ru-RU"/>
              </a:p>
            </p:txBody>
          </p:sp>
          <p:sp>
            <p:nvSpPr>
              <p:cNvPr id="456790" name="Freeform 127"/>
              <p:cNvSpPr>
                <a:spLocks/>
              </p:cNvSpPr>
              <p:nvPr/>
            </p:nvSpPr>
            <p:spPr bwMode="auto">
              <a:xfrm>
                <a:off x="7718" y="4951"/>
                <a:ext cx="14" cy="58"/>
              </a:xfrm>
              <a:custGeom>
                <a:avLst/>
                <a:gdLst>
                  <a:gd name="T0" fmla="*/ 0 w 14"/>
                  <a:gd name="T1" fmla="*/ 58 h 58"/>
                  <a:gd name="T2" fmla="*/ 10 w 14"/>
                  <a:gd name="T3" fmla="*/ 58 h 58"/>
                  <a:gd name="T4" fmla="*/ 14 w 14"/>
                  <a:gd name="T5" fmla="*/ 56 h 58"/>
                  <a:gd name="T6" fmla="*/ 14 w 14"/>
                  <a:gd name="T7" fmla="*/ 0 h 58"/>
                  <a:gd name="T8" fmla="*/ 10 w 14"/>
                  <a:gd name="T9" fmla="*/ 2 h 58"/>
                  <a:gd name="T10" fmla="*/ 0 w 14"/>
                  <a:gd name="T11" fmla="*/ 2 h 58"/>
                  <a:gd name="T12" fmla="*/ 0 w 14"/>
                  <a:gd name="T13" fmla="*/ 58 h 58"/>
                  <a:gd name="T14" fmla="*/ 0 60000 65536"/>
                  <a:gd name="T15" fmla="*/ 0 60000 65536"/>
                  <a:gd name="T16" fmla="*/ 0 60000 65536"/>
                  <a:gd name="T17" fmla="*/ 0 60000 65536"/>
                  <a:gd name="T18" fmla="*/ 0 60000 65536"/>
                  <a:gd name="T19" fmla="*/ 0 60000 65536"/>
                  <a:gd name="T20" fmla="*/ 0 60000 65536"/>
                  <a:gd name="T21" fmla="*/ 0 w 14"/>
                  <a:gd name="T22" fmla="*/ 0 h 58"/>
                  <a:gd name="T23" fmla="*/ 14 w 1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8">
                    <a:moveTo>
                      <a:pt x="0" y="58"/>
                    </a:moveTo>
                    <a:lnTo>
                      <a:pt x="10" y="58"/>
                    </a:lnTo>
                    <a:lnTo>
                      <a:pt x="14" y="56"/>
                    </a:lnTo>
                    <a:lnTo>
                      <a:pt x="14" y="0"/>
                    </a:lnTo>
                    <a:lnTo>
                      <a:pt x="10" y="2"/>
                    </a:lnTo>
                    <a:lnTo>
                      <a:pt x="0" y="2"/>
                    </a:lnTo>
                    <a:lnTo>
                      <a:pt x="0" y="58"/>
                    </a:lnTo>
                    <a:close/>
                  </a:path>
                </a:pathLst>
              </a:custGeom>
              <a:solidFill>
                <a:srgbClr val="E6E6E6"/>
              </a:solidFill>
              <a:ln w="9525">
                <a:noFill/>
                <a:round/>
                <a:headEnd/>
                <a:tailEnd/>
              </a:ln>
            </p:spPr>
            <p:txBody>
              <a:bodyPr/>
              <a:lstStyle/>
              <a:p>
                <a:pPr algn="ctr"/>
                <a:endParaRPr lang="ru-RU"/>
              </a:p>
            </p:txBody>
          </p:sp>
          <p:sp>
            <p:nvSpPr>
              <p:cNvPr id="456791" name="Rectangle 128"/>
              <p:cNvSpPr>
                <a:spLocks noChangeArrowheads="1"/>
              </p:cNvSpPr>
              <p:nvPr/>
            </p:nvSpPr>
            <p:spPr bwMode="auto">
              <a:xfrm>
                <a:off x="7710" y="4953"/>
                <a:ext cx="8" cy="56"/>
              </a:xfrm>
              <a:prstGeom prst="rect">
                <a:avLst/>
              </a:prstGeom>
              <a:solidFill>
                <a:srgbClr val="CCCCCC"/>
              </a:solidFill>
              <a:ln w="9525">
                <a:noFill/>
                <a:miter lim="800000"/>
                <a:headEnd/>
                <a:tailEnd/>
              </a:ln>
            </p:spPr>
            <p:txBody>
              <a:bodyPr/>
              <a:lstStyle/>
              <a:p>
                <a:pPr algn="ctr"/>
                <a:endParaRPr lang="ru-RU"/>
              </a:p>
            </p:txBody>
          </p:sp>
          <p:sp>
            <p:nvSpPr>
              <p:cNvPr id="456792" name="Freeform 129"/>
              <p:cNvSpPr>
                <a:spLocks/>
              </p:cNvSpPr>
              <p:nvPr/>
            </p:nvSpPr>
            <p:spPr bwMode="auto">
              <a:xfrm>
                <a:off x="7698" y="4951"/>
                <a:ext cx="12" cy="58"/>
              </a:xfrm>
              <a:custGeom>
                <a:avLst/>
                <a:gdLst>
                  <a:gd name="T0" fmla="*/ 0 w 12"/>
                  <a:gd name="T1" fmla="*/ 56 h 58"/>
                  <a:gd name="T2" fmla="*/ 12 w 12"/>
                  <a:gd name="T3" fmla="*/ 58 h 58"/>
                  <a:gd name="T4" fmla="*/ 12 w 12"/>
                  <a:gd name="T5" fmla="*/ 2 h 58"/>
                  <a:gd name="T6" fmla="*/ 0 w 12"/>
                  <a:gd name="T7" fmla="*/ 0 h 58"/>
                  <a:gd name="T8" fmla="*/ 0 w 12"/>
                  <a:gd name="T9" fmla="*/ 56 h 58"/>
                  <a:gd name="T10" fmla="*/ 0 60000 65536"/>
                  <a:gd name="T11" fmla="*/ 0 60000 65536"/>
                  <a:gd name="T12" fmla="*/ 0 60000 65536"/>
                  <a:gd name="T13" fmla="*/ 0 60000 65536"/>
                  <a:gd name="T14" fmla="*/ 0 60000 65536"/>
                  <a:gd name="T15" fmla="*/ 0 w 12"/>
                  <a:gd name="T16" fmla="*/ 0 h 58"/>
                  <a:gd name="T17" fmla="*/ 12 w 12"/>
                  <a:gd name="T18" fmla="*/ 58 h 58"/>
                </a:gdLst>
                <a:ahLst/>
                <a:cxnLst>
                  <a:cxn ang="T10">
                    <a:pos x="T0" y="T1"/>
                  </a:cxn>
                  <a:cxn ang="T11">
                    <a:pos x="T2" y="T3"/>
                  </a:cxn>
                  <a:cxn ang="T12">
                    <a:pos x="T4" y="T5"/>
                  </a:cxn>
                  <a:cxn ang="T13">
                    <a:pos x="T6" y="T7"/>
                  </a:cxn>
                  <a:cxn ang="T14">
                    <a:pos x="T8" y="T9"/>
                  </a:cxn>
                </a:cxnLst>
                <a:rect l="T15" t="T16" r="T17" b="T18"/>
                <a:pathLst>
                  <a:path w="12" h="58">
                    <a:moveTo>
                      <a:pt x="0" y="56"/>
                    </a:moveTo>
                    <a:lnTo>
                      <a:pt x="12" y="58"/>
                    </a:lnTo>
                    <a:lnTo>
                      <a:pt x="12" y="2"/>
                    </a:lnTo>
                    <a:lnTo>
                      <a:pt x="0" y="0"/>
                    </a:lnTo>
                    <a:lnTo>
                      <a:pt x="0" y="56"/>
                    </a:lnTo>
                    <a:close/>
                  </a:path>
                </a:pathLst>
              </a:custGeom>
              <a:solidFill>
                <a:srgbClr val="B3B3B3"/>
              </a:solidFill>
              <a:ln w="9525">
                <a:noFill/>
                <a:round/>
                <a:headEnd/>
                <a:tailEnd/>
              </a:ln>
            </p:spPr>
            <p:txBody>
              <a:bodyPr/>
              <a:lstStyle/>
              <a:p>
                <a:pPr algn="ctr"/>
                <a:endParaRPr lang="ru-RU"/>
              </a:p>
            </p:txBody>
          </p:sp>
          <p:sp>
            <p:nvSpPr>
              <p:cNvPr id="456793" name="Freeform 130"/>
              <p:cNvSpPr>
                <a:spLocks/>
              </p:cNvSpPr>
              <p:nvPr/>
            </p:nvSpPr>
            <p:spPr bwMode="auto">
              <a:xfrm>
                <a:off x="7682" y="4947"/>
                <a:ext cx="16" cy="60"/>
              </a:xfrm>
              <a:custGeom>
                <a:avLst/>
                <a:gdLst>
                  <a:gd name="T0" fmla="*/ 0 w 16"/>
                  <a:gd name="T1" fmla="*/ 56 h 60"/>
                  <a:gd name="T2" fmla="*/ 16 w 16"/>
                  <a:gd name="T3" fmla="*/ 60 h 60"/>
                  <a:gd name="T4" fmla="*/ 16 w 16"/>
                  <a:gd name="T5" fmla="*/ 4 h 60"/>
                  <a:gd name="T6" fmla="*/ 0 w 16"/>
                  <a:gd name="T7" fmla="*/ 0 h 60"/>
                  <a:gd name="T8" fmla="*/ 0 w 16"/>
                  <a:gd name="T9" fmla="*/ 56 h 60"/>
                  <a:gd name="T10" fmla="*/ 0 60000 65536"/>
                  <a:gd name="T11" fmla="*/ 0 60000 65536"/>
                  <a:gd name="T12" fmla="*/ 0 60000 65536"/>
                  <a:gd name="T13" fmla="*/ 0 60000 65536"/>
                  <a:gd name="T14" fmla="*/ 0 60000 65536"/>
                  <a:gd name="T15" fmla="*/ 0 w 16"/>
                  <a:gd name="T16" fmla="*/ 0 h 60"/>
                  <a:gd name="T17" fmla="*/ 16 w 16"/>
                  <a:gd name="T18" fmla="*/ 60 h 60"/>
                </a:gdLst>
                <a:ahLst/>
                <a:cxnLst>
                  <a:cxn ang="T10">
                    <a:pos x="T0" y="T1"/>
                  </a:cxn>
                  <a:cxn ang="T11">
                    <a:pos x="T2" y="T3"/>
                  </a:cxn>
                  <a:cxn ang="T12">
                    <a:pos x="T4" y="T5"/>
                  </a:cxn>
                  <a:cxn ang="T13">
                    <a:pos x="T6" y="T7"/>
                  </a:cxn>
                  <a:cxn ang="T14">
                    <a:pos x="T8" y="T9"/>
                  </a:cxn>
                </a:cxnLst>
                <a:rect l="T15" t="T16" r="T17" b="T18"/>
                <a:pathLst>
                  <a:path w="16" h="60">
                    <a:moveTo>
                      <a:pt x="0" y="56"/>
                    </a:moveTo>
                    <a:lnTo>
                      <a:pt x="16" y="60"/>
                    </a:lnTo>
                    <a:lnTo>
                      <a:pt x="16" y="4"/>
                    </a:lnTo>
                    <a:lnTo>
                      <a:pt x="0" y="0"/>
                    </a:lnTo>
                    <a:lnTo>
                      <a:pt x="0" y="56"/>
                    </a:lnTo>
                    <a:close/>
                  </a:path>
                </a:pathLst>
              </a:custGeom>
              <a:solidFill>
                <a:srgbClr val="999999"/>
              </a:solidFill>
              <a:ln w="9525">
                <a:noFill/>
                <a:round/>
                <a:headEnd/>
                <a:tailEnd/>
              </a:ln>
            </p:spPr>
            <p:txBody>
              <a:bodyPr/>
              <a:lstStyle/>
              <a:p>
                <a:pPr algn="ctr"/>
                <a:endParaRPr lang="ru-RU"/>
              </a:p>
            </p:txBody>
          </p:sp>
          <p:sp>
            <p:nvSpPr>
              <p:cNvPr id="456794" name="Freeform 131"/>
              <p:cNvSpPr>
                <a:spLocks/>
              </p:cNvSpPr>
              <p:nvPr/>
            </p:nvSpPr>
            <p:spPr bwMode="auto">
              <a:xfrm>
                <a:off x="7666" y="4933"/>
                <a:ext cx="16" cy="70"/>
              </a:xfrm>
              <a:custGeom>
                <a:avLst/>
                <a:gdLst>
                  <a:gd name="T0" fmla="*/ 16 w 16"/>
                  <a:gd name="T1" fmla="*/ 14 h 70"/>
                  <a:gd name="T2" fmla="*/ 6 w 16"/>
                  <a:gd name="T3" fmla="*/ 8 h 70"/>
                  <a:gd name="T4" fmla="*/ 0 w 16"/>
                  <a:gd name="T5" fmla="*/ 0 h 70"/>
                  <a:gd name="T6" fmla="*/ 0 w 16"/>
                  <a:gd name="T7" fmla="*/ 48 h 70"/>
                  <a:gd name="T8" fmla="*/ 0 w 16"/>
                  <a:gd name="T9" fmla="*/ 56 h 70"/>
                  <a:gd name="T10" fmla="*/ 6 w 16"/>
                  <a:gd name="T11" fmla="*/ 64 h 70"/>
                  <a:gd name="T12" fmla="*/ 16 w 16"/>
                  <a:gd name="T13" fmla="*/ 70 h 70"/>
                  <a:gd name="T14" fmla="*/ 16 w 16"/>
                  <a:gd name="T15" fmla="*/ 14 h 70"/>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70"/>
                  <a:gd name="T26" fmla="*/ 16 w 16"/>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70">
                    <a:moveTo>
                      <a:pt x="16" y="14"/>
                    </a:moveTo>
                    <a:lnTo>
                      <a:pt x="6" y="8"/>
                    </a:lnTo>
                    <a:lnTo>
                      <a:pt x="0" y="0"/>
                    </a:lnTo>
                    <a:lnTo>
                      <a:pt x="0" y="48"/>
                    </a:lnTo>
                    <a:lnTo>
                      <a:pt x="0" y="56"/>
                    </a:lnTo>
                    <a:lnTo>
                      <a:pt x="6" y="64"/>
                    </a:lnTo>
                    <a:lnTo>
                      <a:pt x="16" y="70"/>
                    </a:lnTo>
                    <a:lnTo>
                      <a:pt x="16" y="14"/>
                    </a:lnTo>
                    <a:close/>
                  </a:path>
                </a:pathLst>
              </a:custGeom>
              <a:solidFill>
                <a:srgbClr val="7F7F7F"/>
              </a:solidFill>
              <a:ln w="9525">
                <a:noFill/>
                <a:round/>
                <a:headEnd/>
                <a:tailEnd/>
              </a:ln>
            </p:spPr>
            <p:txBody>
              <a:bodyPr/>
              <a:lstStyle/>
              <a:p>
                <a:pPr algn="ctr"/>
                <a:endParaRPr lang="ru-RU"/>
              </a:p>
            </p:txBody>
          </p:sp>
          <p:sp>
            <p:nvSpPr>
              <p:cNvPr id="456795" name="Freeform 132"/>
              <p:cNvSpPr>
                <a:spLocks/>
              </p:cNvSpPr>
              <p:nvPr/>
            </p:nvSpPr>
            <p:spPr bwMode="auto">
              <a:xfrm>
                <a:off x="7517" y="5118"/>
                <a:ext cx="107" cy="124"/>
              </a:xfrm>
              <a:custGeom>
                <a:avLst/>
                <a:gdLst>
                  <a:gd name="T0" fmla="*/ 40 w 107"/>
                  <a:gd name="T1" fmla="*/ 2 h 124"/>
                  <a:gd name="T2" fmla="*/ 34 w 107"/>
                  <a:gd name="T3" fmla="*/ 2 h 124"/>
                  <a:gd name="T4" fmla="*/ 28 w 107"/>
                  <a:gd name="T5" fmla="*/ 4 h 124"/>
                  <a:gd name="T6" fmla="*/ 24 w 107"/>
                  <a:gd name="T7" fmla="*/ 6 h 124"/>
                  <a:gd name="T8" fmla="*/ 22 w 107"/>
                  <a:gd name="T9" fmla="*/ 6 h 124"/>
                  <a:gd name="T10" fmla="*/ 18 w 107"/>
                  <a:gd name="T11" fmla="*/ 8 h 124"/>
                  <a:gd name="T12" fmla="*/ 16 w 107"/>
                  <a:gd name="T13" fmla="*/ 10 h 124"/>
                  <a:gd name="T14" fmla="*/ 14 w 107"/>
                  <a:gd name="T15" fmla="*/ 12 h 124"/>
                  <a:gd name="T16" fmla="*/ 12 w 107"/>
                  <a:gd name="T17" fmla="*/ 12 h 124"/>
                  <a:gd name="T18" fmla="*/ 10 w 107"/>
                  <a:gd name="T19" fmla="*/ 14 h 124"/>
                  <a:gd name="T20" fmla="*/ 8 w 107"/>
                  <a:gd name="T21" fmla="*/ 16 h 124"/>
                  <a:gd name="T22" fmla="*/ 6 w 107"/>
                  <a:gd name="T23" fmla="*/ 18 h 124"/>
                  <a:gd name="T24" fmla="*/ 6 w 107"/>
                  <a:gd name="T25" fmla="*/ 20 h 124"/>
                  <a:gd name="T26" fmla="*/ 4 w 107"/>
                  <a:gd name="T27" fmla="*/ 22 h 124"/>
                  <a:gd name="T28" fmla="*/ 2 w 107"/>
                  <a:gd name="T29" fmla="*/ 24 h 124"/>
                  <a:gd name="T30" fmla="*/ 2 w 107"/>
                  <a:gd name="T31" fmla="*/ 28 h 124"/>
                  <a:gd name="T32" fmla="*/ 0 w 107"/>
                  <a:gd name="T33" fmla="*/ 32 h 124"/>
                  <a:gd name="T34" fmla="*/ 0 w 107"/>
                  <a:gd name="T35" fmla="*/ 92 h 124"/>
                  <a:gd name="T36" fmla="*/ 2 w 107"/>
                  <a:gd name="T37" fmla="*/ 100 h 124"/>
                  <a:gd name="T38" fmla="*/ 6 w 107"/>
                  <a:gd name="T39" fmla="*/ 106 h 124"/>
                  <a:gd name="T40" fmla="*/ 12 w 107"/>
                  <a:gd name="T41" fmla="*/ 112 h 124"/>
                  <a:gd name="T42" fmla="*/ 18 w 107"/>
                  <a:gd name="T43" fmla="*/ 116 h 124"/>
                  <a:gd name="T44" fmla="*/ 28 w 107"/>
                  <a:gd name="T45" fmla="*/ 120 h 124"/>
                  <a:gd name="T46" fmla="*/ 36 w 107"/>
                  <a:gd name="T47" fmla="*/ 122 h 124"/>
                  <a:gd name="T48" fmla="*/ 46 w 107"/>
                  <a:gd name="T49" fmla="*/ 124 h 124"/>
                  <a:gd name="T50" fmla="*/ 58 w 107"/>
                  <a:gd name="T51" fmla="*/ 124 h 124"/>
                  <a:gd name="T52" fmla="*/ 68 w 107"/>
                  <a:gd name="T53" fmla="*/ 122 h 124"/>
                  <a:gd name="T54" fmla="*/ 83 w 107"/>
                  <a:gd name="T55" fmla="*/ 118 h 124"/>
                  <a:gd name="T56" fmla="*/ 95 w 107"/>
                  <a:gd name="T57" fmla="*/ 112 h 124"/>
                  <a:gd name="T58" fmla="*/ 101 w 107"/>
                  <a:gd name="T59" fmla="*/ 106 h 124"/>
                  <a:gd name="T60" fmla="*/ 105 w 107"/>
                  <a:gd name="T61" fmla="*/ 102 h 124"/>
                  <a:gd name="T62" fmla="*/ 107 w 107"/>
                  <a:gd name="T63" fmla="*/ 96 h 124"/>
                  <a:gd name="T64" fmla="*/ 107 w 107"/>
                  <a:gd name="T65" fmla="*/ 92 h 124"/>
                  <a:gd name="T66" fmla="*/ 107 w 107"/>
                  <a:gd name="T67" fmla="*/ 32 h 124"/>
                  <a:gd name="T68" fmla="*/ 105 w 107"/>
                  <a:gd name="T69" fmla="*/ 24 h 124"/>
                  <a:gd name="T70" fmla="*/ 101 w 107"/>
                  <a:gd name="T71" fmla="*/ 18 h 124"/>
                  <a:gd name="T72" fmla="*/ 95 w 107"/>
                  <a:gd name="T73" fmla="*/ 12 h 124"/>
                  <a:gd name="T74" fmla="*/ 89 w 107"/>
                  <a:gd name="T75" fmla="*/ 8 h 124"/>
                  <a:gd name="T76" fmla="*/ 80 w 107"/>
                  <a:gd name="T77" fmla="*/ 4 h 124"/>
                  <a:gd name="T78" fmla="*/ 72 w 107"/>
                  <a:gd name="T79" fmla="*/ 2 h 124"/>
                  <a:gd name="T80" fmla="*/ 62 w 107"/>
                  <a:gd name="T81" fmla="*/ 0 h 124"/>
                  <a:gd name="T82" fmla="*/ 52 w 107"/>
                  <a:gd name="T83" fmla="*/ 0 h 124"/>
                  <a:gd name="T84" fmla="*/ 40 w 107"/>
                  <a:gd name="T85" fmla="*/ 2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
                  <a:gd name="T130" fmla="*/ 0 h 124"/>
                  <a:gd name="T131" fmla="*/ 107 w 107"/>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 h="124">
                    <a:moveTo>
                      <a:pt x="40" y="2"/>
                    </a:moveTo>
                    <a:lnTo>
                      <a:pt x="34" y="2"/>
                    </a:lnTo>
                    <a:lnTo>
                      <a:pt x="28" y="4"/>
                    </a:lnTo>
                    <a:lnTo>
                      <a:pt x="24" y="6"/>
                    </a:lnTo>
                    <a:lnTo>
                      <a:pt x="22" y="6"/>
                    </a:lnTo>
                    <a:lnTo>
                      <a:pt x="18" y="8"/>
                    </a:lnTo>
                    <a:lnTo>
                      <a:pt x="16" y="10"/>
                    </a:lnTo>
                    <a:lnTo>
                      <a:pt x="14" y="12"/>
                    </a:lnTo>
                    <a:lnTo>
                      <a:pt x="12" y="12"/>
                    </a:lnTo>
                    <a:lnTo>
                      <a:pt x="10" y="14"/>
                    </a:lnTo>
                    <a:lnTo>
                      <a:pt x="8" y="16"/>
                    </a:lnTo>
                    <a:lnTo>
                      <a:pt x="6" y="18"/>
                    </a:lnTo>
                    <a:lnTo>
                      <a:pt x="6" y="20"/>
                    </a:lnTo>
                    <a:lnTo>
                      <a:pt x="4" y="22"/>
                    </a:lnTo>
                    <a:lnTo>
                      <a:pt x="2" y="24"/>
                    </a:lnTo>
                    <a:lnTo>
                      <a:pt x="2" y="28"/>
                    </a:lnTo>
                    <a:lnTo>
                      <a:pt x="0" y="32"/>
                    </a:lnTo>
                    <a:lnTo>
                      <a:pt x="0" y="92"/>
                    </a:lnTo>
                    <a:lnTo>
                      <a:pt x="2" y="100"/>
                    </a:lnTo>
                    <a:lnTo>
                      <a:pt x="6" y="106"/>
                    </a:lnTo>
                    <a:lnTo>
                      <a:pt x="12" y="112"/>
                    </a:lnTo>
                    <a:lnTo>
                      <a:pt x="18" y="116"/>
                    </a:lnTo>
                    <a:lnTo>
                      <a:pt x="28" y="120"/>
                    </a:lnTo>
                    <a:lnTo>
                      <a:pt x="36" y="122"/>
                    </a:lnTo>
                    <a:lnTo>
                      <a:pt x="46" y="124"/>
                    </a:lnTo>
                    <a:lnTo>
                      <a:pt x="58" y="124"/>
                    </a:lnTo>
                    <a:lnTo>
                      <a:pt x="68" y="122"/>
                    </a:lnTo>
                    <a:lnTo>
                      <a:pt x="83" y="118"/>
                    </a:lnTo>
                    <a:lnTo>
                      <a:pt x="95" y="112"/>
                    </a:lnTo>
                    <a:lnTo>
                      <a:pt x="101" y="106"/>
                    </a:lnTo>
                    <a:lnTo>
                      <a:pt x="105" y="102"/>
                    </a:lnTo>
                    <a:lnTo>
                      <a:pt x="107" y="96"/>
                    </a:lnTo>
                    <a:lnTo>
                      <a:pt x="107" y="92"/>
                    </a:lnTo>
                    <a:lnTo>
                      <a:pt x="107" y="32"/>
                    </a:lnTo>
                    <a:lnTo>
                      <a:pt x="105" y="24"/>
                    </a:lnTo>
                    <a:lnTo>
                      <a:pt x="101" y="18"/>
                    </a:lnTo>
                    <a:lnTo>
                      <a:pt x="95" y="12"/>
                    </a:lnTo>
                    <a:lnTo>
                      <a:pt x="89" y="8"/>
                    </a:lnTo>
                    <a:lnTo>
                      <a:pt x="80" y="4"/>
                    </a:lnTo>
                    <a:lnTo>
                      <a:pt x="72" y="2"/>
                    </a:lnTo>
                    <a:lnTo>
                      <a:pt x="62" y="0"/>
                    </a:lnTo>
                    <a:lnTo>
                      <a:pt x="52" y="0"/>
                    </a:lnTo>
                    <a:lnTo>
                      <a:pt x="40" y="2"/>
                    </a:lnTo>
                    <a:close/>
                  </a:path>
                </a:pathLst>
              </a:custGeom>
              <a:solidFill>
                <a:srgbClr val="000000"/>
              </a:solidFill>
              <a:ln w="9525">
                <a:noFill/>
                <a:round/>
                <a:headEnd/>
                <a:tailEnd/>
              </a:ln>
            </p:spPr>
            <p:txBody>
              <a:bodyPr/>
              <a:lstStyle/>
              <a:p>
                <a:pPr algn="ctr"/>
                <a:endParaRPr lang="ru-RU"/>
              </a:p>
            </p:txBody>
          </p:sp>
          <p:sp>
            <p:nvSpPr>
              <p:cNvPr id="456796" name="Freeform 133"/>
              <p:cNvSpPr>
                <a:spLocks/>
              </p:cNvSpPr>
              <p:nvPr/>
            </p:nvSpPr>
            <p:spPr bwMode="auto">
              <a:xfrm>
                <a:off x="7620" y="5142"/>
                <a:ext cx="0" cy="4"/>
              </a:xfrm>
              <a:custGeom>
                <a:avLst/>
                <a:gdLst>
                  <a:gd name="T0" fmla="*/ 0 h 4"/>
                  <a:gd name="T1" fmla="*/ 4 h 4"/>
                  <a:gd name="T2" fmla="*/ 0 h 4"/>
                  <a:gd name="T3" fmla="*/ 0 60000 65536"/>
                  <a:gd name="T4" fmla="*/ 0 60000 65536"/>
                  <a:gd name="T5" fmla="*/ 0 60000 65536"/>
                  <a:gd name="T6" fmla="*/ 0 h 4"/>
                  <a:gd name="T7" fmla="*/ 4 h 4"/>
                </a:gdLst>
                <a:ahLst/>
                <a:cxnLst>
                  <a:cxn ang="T3">
                    <a:pos x="0" y="T0"/>
                  </a:cxn>
                  <a:cxn ang="T4">
                    <a:pos x="0" y="T1"/>
                  </a:cxn>
                  <a:cxn ang="T5">
                    <a:pos x="0" y="T2"/>
                  </a:cxn>
                </a:cxnLst>
                <a:rect l="0" t="T6" r="0" b="T7"/>
                <a:pathLst>
                  <a:path h="4">
                    <a:moveTo>
                      <a:pt x="0" y="0"/>
                    </a:moveTo>
                    <a:lnTo>
                      <a:pt x="0" y="4"/>
                    </a:lnTo>
                    <a:lnTo>
                      <a:pt x="0" y="0"/>
                    </a:lnTo>
                    <a:close/>
                  </a:path>
                </a:pathLst>
              </a:custGeom>
              <a:solidFill>
                <a:srgbClr val="000000"/>
              </a:solidFill>
              <a:ln w="9525">
                <a:noFill/>
                <a:round/>
                <a:headEnd/>
                <a:tailEnd/>
              </a:ln>
            </p:spPr>
            <p:txBody>
              <a:bodyPr/>
              <a:lstStyle/>
              <a:p>
                <a:pPr algn="ctr"/>
                <a:endParaRPr lang="ru-RU"/>
              </a:p>
            </p:txBody>
          </p:sp>
          <p:sp>
            <p:nvSpPr>
              <p:cNvPr id="456797" name="Freeform 134"/>
              <p:cNvSpPr>
                <a:spLocks/>
              </p:cNvSpPr>
              <p:nvPr/>
            </p:nvSpPr>
            <p:spPr bwMode="auto">
              <a:xfrm>
                <a:off x="7521" y="5124"/>
                <a:ext cx="99" cy="54"/>
              </a:xfrm>
              <a:custGeom>
                <a:avLst/>
                <a:gdLst>
                  <a:gd name="T0" fmla="*/ 97 w 99"/>
                  <a:gd name="T1" fmla="*/ 20 h 54"/>
                  <a:gd name="T2" fmla="*/ 99 w 99"/>
                  <a:gd name="T3" fmla="*/ 24 h 54"/>
                  <a:gd name="T4" fmla="*/ 99 w 99"/>
                  <a:gd name="T5" fmla="*/ 30 h 54"/>
                  <a:gd name="T6" fmla="*/ 97 w 99"/>
                  <a:gd name="T7" fmla="*/ 34 h 54"/>
                  <a:gd name="T8" fmla="*/ 91 w 99"/>
                  <a:gd name="T9" fmla="*/ 42 h 54"/>
                  <a:gd name="T10" fmla="*/ 83 w 99"/>
                  <a:gd name="T11" fmla="*/ 46 h 54"/>
                  <a:gd name="T12" fmla="*/ 74 w 99"/>
                  <a:gd name="T13" fmla="*/ 50 h 54"/>
                  <a:gd name="T14" fmla="*/ 64 w 99"/>
                  <a:gd name="T15" fmla="*/ 54 h 54"/>
                  <a:gd name="T16" fmla="*/ 44 w 99"/>
                  <a:gd name="T17" fmla="*/ 54 h 54"/>
                  <a:gd name="T18" fmla="*/ 26 w 99"/>
                  <a:gd name="T19" fmla="*/ 50 h 54"/>
                  <a:gd name="T20" fmla="*/ 18 w 99"/>
                  <a:gd name="T21" fmla="*/ 48 h 54"/>
                  <a:gd name="T22" fmla="*/ 12 w 99"/>
                  <a:gd name="T23" fmla="*/ 44 h 54"/>
                  <a:gd name="T24" fmla="*/ 6 w 99"/>
                  <a:gd name="T25" fmla="*/ 40 h 54"/>
                  <a:gd name="T26" fmla="*/ 2 w 99"/>
                  <a:gd name="T27" fmla="*/ 34 h 54"/>
                  <a:gd name="T28" fmla="*/ 0 w 99"/>
                  <a:gd name="T29" fmla="*/ 26 h 54"/>
                  <a:gd name="T30" fmla="*/ 2 w 99"/>
                  <a:gd name="T31" fmla="*/ 22 h 54"/>
                  <a:gd name="T32" fmla="*/ 2 w 99"/>
                  <a:gd name="T33" fmla="*/ 18 h 54"/>
                  <a:gd name="T34" fmla="*/ 4 w 99"/>
                  <a:gd name="T35" fmla="*/ 18 h 54"/>
                  <a:gd name="T36" fmla="*/ 8 w 99"/>
                  <a:gd name="T37" fmla="*/ 12 h 54"/>
                  <a:gd name="T38" fmla="*/ 12 w 99"/>
                  <a:gd name="T39" fmla="*/ 10 h 54"/>
                  <a:gd name="T40" fmla="*/ 12 w 99"/>
                  <a:gd name="T41" fmla="*/ 8 h 54"/>
                  <a:gd name="T42" fmla="*/ 14 w 99"/>
                  <a:gd name="T43" fmla="*/ 8 h 54"/>
                  <a:gd name="T44" fmla="*/ 16 w 99"/>
                  <a:gd name="T45" fmla="*/ 6 h 54"/>
                  <a:gd name="T46" fmla="*/ 20 w 99"/>
                  <a:gd name="T47" fmla="*/ 4 h 54"/>
                  <a:gd name="T48" fmla="*/ 22 w 99"/>
                  <a:gd name="T49" fmla="*/ 4 h 54"/>
                  <a:gd name="T50" fmla="*/ 24 w 99"/>
                  <a:gd name="T51" fmla="*/ 2 h 54"/>
                  <a:gd name="T52" fmla="*/ 26 w 99"/>
                  <a:gd name="T53" fmla="*/ 2 h 54"/>
                  <a:gd name="T54" fmla="*/ 30 w 99"/>
                  <a:gd name="T55" fmla="*/ 2 h 54"/>
                  <a:gd name="T56" fmla="*/ 32 w 99"/>
                  <a:gd name="T57" fmla="*/ 0 h 54"/>
                  <a:gd name="T58" fmla="*/ 38 w 99"/>
                  <a:gd name="T59" fmla="*/ 0 h 54"/>
                  <a:gd name="T60" fmla="*/ 56 w 99"/>
                  <a:gd name="T61" fmla="*/ 0 h 54"/>
                  <a:gd name="T62" fmla="*/ 74 w 99"/>
                  <a:gd name="T63" fmla="*/ 2 h 54"/>
                  <a:gd name="T64" fmla="*/ 81 w 99"/>
                  <a:gd name="T65" fmla="*/ 6 h 54"/>
                  <a:gd name="T66" fmla="*/ 89 w 99"/>
                  <a:gd name="T67" fmla="*/ 10 h 54"/>
                  <a:gd name="T68" fmla="*/ 93 w 99"/>
                  <a:gd name="T69" fmla="*/ 14 h 54"/>
                  <a:gd name="T70" fmla="*/ 97 w 99"/>
                  <a:gd name="T71" fmla="*/ 2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54"/>
                  <a:gd name="T110" fmla="*/ 99 w 99"/>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54">
                    <a:moveTo>
                      <a:pt x="97" y="20"/>
                    </a:moveTo>
                    <a:lnTo>
                      <a:pt x="99" y="24"/>
                    </a:lnTo>
                    <a:lnTo>
                      <a:pt x="99" y="30"/>
                    </a:lnTo>
                    <a:lnTo>
                      <a:pt x="97" y="34"/>
                    </a:lnTo>
                    <a:lnTo>
                      <a:pt x="91" y="42"/>
                    </a:lnTo>
                    <a:lnTo>
                      <a:pt x="83" y="46"/>
                    </a:lnTo>
                    <a:lnTo>
                      <a:pt x="74" y="50"/>
                    </a:lnTo>
                    <a:lnTo>
                      <a:pt x="64" y="54"/>
                    </a:lnTo>
                    <a:lnTo>
                      <a:pt x="44" y="54"/>
                    </a:lnTo>
                    <a:lnTo>
                      <a:pt x="26" y="50"/>
                    </a:lnTo>
                    <a:lnTo>
                      <a:pt x="18" y="48"/>
                    </a:lnTo>
                    <a:lnTo>
                      <a:pt x="12" y="44"/>
                    </a:lnTo>
                    <a:lnTo>
                      <a:pt x="6" y="40"/>
                    </a:lnTo>
                    <a:lnTo>
                      <a:pt x="2" y="34"/>
                    </a:lnTo>
                    <a:lnTo>
                      <a:pt x="0" y="26"/>
                    </a:lnTo>
                    <a:lnTo>
                      <a:pt x="2" y="22"/>
                    </a:lnTo>
                    <a:lnTo>
                      <a:pt x="2" y="18"/>
                    </a:lnTo>
                    <a:lnTo>
                      <a:pt x="4" y="18"/>
                    </a:lnTo>
                    <a:lnTo>
                      <a:pt x="8" y="12"/>
                    </a:lnTo>
                    <a:lnTo>
                      <a:pt x="12" y="10"/>
                    </a:lnTo>
                    <a:lnTo>
                      <a:pt x="12" y="8"/>
                    </a:lnTo>
                    <a:lnTo>
                      <a:pt x="14" y="8"/>
                    </a:lnTo>
                    <a:lnTo>
                      <a:pt x="16" y="6"/>
                    </a:lnTo>
                    <a:lnTo>
                      <a:pt x="20" y="4"/>
                    </a:lnTo>
                    <a:lnTo>
                      <a:pt x="22" y="4"/>
                    </a:lnTo>
                    <a:lnTo>
                      <a:pt x="24" y="2"/>
                    </a:lnTo>
                    <a:lnTo>
                      <a:pt x="26" y="2"/>
                    </a:lnTo>
                    <a:lnTo>
                      <a:pt x="30" y="2"/>
                    </a:lnTo>
                    <a:lnTo>
                      <a:pt x="32" y="0"/>
                    </a:lnTo>
                    <a:lnTo>
                      <a:pt x="38" y="0"/>
                    </a:lnTo>
                    <a:lnTo>
                      <a:pt x="56" y="0"/>
                    </a:lnTo>
                    <a:lnTo>
                      <a:pt x="74" y="2"/>
                    </a:lnTo>
                    <a:lnTo>
                      <a:pt x="81" y="6"/>
                    </a:lnTo>
                    <a:lnTo>
                      <a:pt x="89" y="10"/>
                    </a:lnTo>
                    <a:lnTo>
                      <a:pt x="93" y="14"/>
                    </a:lnTo>
                    <a:lnTo>
                      <a:pt x="97" y="20"/>
                    </a:lnTo>
                    <a:close/>
                  </a:path>
                </a:pathLst>
              </a:custGeom>
              <a:solidFill>
                <a:srgbClr val="E3E3E2"/>
              </a:solidFill>
              <a:ln w="9525">
                <a:noFill/>
                <a:round/>
                <a:headEnd/>
                <a:tailEnd/>
              </a:ln>
            </p:spPr>
            <p:txBody>
              <a:bodyPr/>
              <a:lstStyle/>
              <a:p>
                <a:pPr algn="ctr"/>
                <a:endParaRPr lang="ru-RU"/>
              </a:p>
            </p:txBody>
          </p:sp>
          <p:sp>
            <p:nvSpPr>
              <p:cNvPr id="456798" name="Freeform 135"/>
              <p:cNvSpPr>
                <a:spLocks/>
              </p:cNvSpPr>
              <p:nvPr/>
            </p:nvSpPr>
            <p:spPr bwMode="auto">
              <a:xfrm>
                <a:off x="7602" y="5160"/>
                <a:ext cx="18" cy="70"/>
              </a:xfrm>
              <a:custGeom>
                <a:avLst/>
                <a:gdLst>
                  <a:gd name="T0" fmla="*/ 0 w 18"/>
                  <a:gd name="T1" fmla="*/ 14 h 70"/>
                  <a:gd name="T2" fmla="*/ 0 w 18"/>
                  <a:gd name="T3" fmla="*/ 70 h 70"/>
                  <a:gd name="T4" fmla="*/ 8 w 18"/>
                  <a:gd name="T5" fmla="*/ 66 h 70"/>
                  <a:gd name="T6" fmla="*/ 12 w 18"/>
                  <a:gd name="T7" fmla="*/ 60 h 70"/>
                  <a:gd name="T8" fmla="*/ 16 w 18"/>
                  <a:gd name="T9" fmla="*/ 56 h 70"/>
                  <a:gd name="T10" fmla="*/ 18 w 18"/>
                  <a:gd name="T11" fmla="*/ 50 h 70"/>
                  <a:gd name="T12" fmla="*/ 18 w 18"/>
                  <a:gd name="T13" fmla="*/ 0 h 70"/>
                  <a:gd name="T14" fmla="*/ 10 w 18"/>
                  <a:gd name="T15" fmla="*/ 8 h 70"/>
                  <a:gd name="T16" fmla="*/ 0 w 18"/>
                  <a:gd name="T17" fmla="*/ 14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0"/>
                  <a:gd name="T29" fmla="*/ 18 w 1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0">
                    <a:moveTo>
                      <a:pt x="0" y="14"/>
                    </a:moveTo>
                    <a:lnTo>
                      <a:pt x="0" y="70"/>
                    </a:lnTo>
                    <a:lnTo>
                      <a:pt x="8" y="66"/>
                    </a:lnTo>
                    <a:lnTo>
                      <a:pt x="12" y="60"/>
                    </a:lnTo>
                    <a:lnTo>
                      <a:pt x="16" y="56"/>
                    </a:lnTo>
                    <a:lnTo>
                      <a:pt x="18" y="50"/>
                    </a:lnTo>
                    <a:lnTo>
                      <a:pt x="18" y="0"/>
                    </a:lnTo>
                    <a:lnTo>
                      <a:pt x="10" y="8"/>
                    </a:lnTo>
                    <a:lnTo>
                      <a:pt x="0" y="14"/>
                    </a:lnTo>
                    <a:close/>
                  </a:path>
                </a:pathLst>
              </a:custGeom>
              <a:solidFill>
                <a:srgbClr val="E6E6E6"/>
              </a:solidFill>
              <a:ln w="9525">
                <a:noFill/>
                <a:round/>
                <a:headEnd/>
                <a:tailEnd/>
              </a:ln>
            </p:spPr>
            <p:txBody>
              <a:bodyPr/>
              <a:lstStyle/>
              <a:p>
                <a:pPr algn="ctr"/>
                <a:endParaRPr lang="ru-RU"/>
              </a:p>
            </p:txBody>
          </p:sp>
          <p:sp>
            <p:nvSpPr>
              <p:cNvPr id="456799" name="Freeform 136"/>
              <p:cNvSpPr>
                <a:spLocks/>
              </p:cNvSpPr>
              <p:nvPr/>
            </p:nvSpPr>
            <p:spPr bwMode="auto">
              <a:xfrm>
                <a:off x="7589" y="5174"/>
                <a:ext cx="13" cy="62"/>
              </a:xfrm>
              <a:custGeom>
                <a:avLst/>
                <a:gdLst>
                  <a:gd name="T0" fmla="*/ 0 w 13"/>
                  <a:gd name="T1" fmla="*/ 62 h 62"/>
                  <a:gd name="T2" fmla="*/ 13 w 13"/>
                  <a:gd name="T3" fmla="*/ 56 h 62"/>
                  <a:gd name="T4" fmla="*/ 13 w 13"/>
                  <a:gd name="T5" fmla="*/ 0 h 62"/>
                  <a:gd name="T6" fmla="*/ 0 w 13"/>
                  <a:gd name="T7" fmla="*/ 6 h 62"/>
                  <a:gd name="T8" fmla="*/ 0 w 13"/>
                  <a:gd name="T9" fmla="*/ 62 h 62"/>
                  <a:gd name="T10" fmla="*/ 0 60000 65536"/>
                  <a:gd name="T11" fmla="*/ 0 60000 65536"/>
                  <a:gd name="T12" fmla="*/ 0 60000 65536"/>
                  <a:gd name="T13" fmla="*/ 0 60000 65536"/>
                  <a:gd name="T14" fmla="*/ 0 60000 65536"/>
                  <a:gd name="T15" fmla="*/ 0 w 13"/>
                  <a:gd name="T16" fmla="*/ 0 h 62"/>
                  <a:gd name="T17" fmla="*/ 13 w 13"/>
                  <a:gd name="T18" fmla="*/ 62 h 62"/>
                </a:gdLst>
                <a:ahLst/>
                <a:cxnLst>
                  <a:cxn ang="T10">
                    <a:pos x="T0" y="T1"/>
                  </a:cxn>
                  <a:cxn ang="T11">
                    <a:pos x="T2" y="T3"/>
                  </a:cxn>
                  <a:cxn ang="T12">
                    <a:pos x="T4" y="T5"/>
                  </a:cxn>
                  <a:cxn ang="T13">
                    <a:pos x="T6" y="T7"/>
                  </a:cxn>
                  <a:cxn ang="T14">
                    <a:pos x="T8" y="T9"/>
                  </a:cxn>
                </a:cxnLst>
                <a:rect l="T15" t="T16" r="T17" b="T18"/>
                <a:pathLst>
                  <a:path w="13" h="62">
                    <a:moveTo>
                      <a:pt x="0" y="62"/>
                    </a:moveTo>
                    <a:lnTo>
                      <a:pt x="13" y="56"/>
                    </a:lnTo>
                    <a:lnTo>
                      <a:pt x="13" y="0"/>
                    </a:lnTo>
                    <a:lnTo>
                      <a:pt x="0" y="6"/>
                    </a:lnTo>
                    <a:lnTo>
                      <a:pt x="0" y="62"/>
                    </a:lnTo>
                    <a:close/>
                  </a:path>
                </a:pathLst>
              </a:custGeom>
              <a:solidFill>
                <a:srgbClr val="FFFFFF"/>
              </a:solidFill>
              <a:ln w="9525">
                <a:noFill/>
                <a:round/>
                <a:headEnd/>
                <a:tailEnd/>
              </a:ln>
            </p:spPr>
            <p:txBody>
              <a:bodyPr/>
              <a:lstStyle/>
              <a:p>
                <a:pPr algn="ctr"/>
                <a:endParaRPr lang="ru-RU"/>
              </a:p>
            </p:txBody>
          </p:sp>
          <p:sp>
            <p:nvSpPr>
              <p:cNvPr id="456800" name="Freeform 137"/>
              <p:cNvSpPr>
                <a:spLocks/>
              </p:cNvSpPr>
              <p:nvPr/>
            </p:nvSpPr>
            <p:spPr bwMode="auto">
              <a:xfrm>
                <a:off x="7575" y="5180"/>
                <a:ext cx="14" cy="58"/>
              </a:xfrm>
              <a:custGeom>
                <a:avLst/>
                <a:gdLst>
                  <a:gd name="T0" fmla="*/ 0 w 14"/>
                  <a:gd name="T1" fmla="*/ 58 h 58"/>
                  <a:gd name="T2" fmla="*/ 10 w 14"/>
                  <a:gd name="T3" fmla="*/ 56 h 58"/>
                  <a:gd name="T4" fmla="*/ 14 w 14"/>
                  <a:gd name="T5" fmla="*/ 56 h 58"/>
                  <a:gd name="T6" fmla="*/ 14 w 14"/>
                  <a:gd name="T7" fmla="*/ 0 h 58"/>
                  <a:gd name="T8" fmla="*/ 10 w 14"/>
                  <a:gd name="T9" fmla="*/ 0 h 58"/>
                  <a:gd name="T10" fmla="*/ 0 w 14"/>
                  <a:gd name="T11" fmla="*/ 2 h 58"/>
                  <a:gd name="T12" fmla="*/ 0 w 14"/>
                  <a:gd name="T13" fmla="*/ 58 h 58"/>
                  <a:gd name="T14" fmla="*/ 0 60000 65536"/>
                  <a:gd name="T15" fmla="*/ 0 60000 65536"/>
                  <a:gd name="T16" fmla="*/ 0 60000 65536"/>
                  <a:gd name="T17" fmla="*/ 0 60000 65536"/>
                  <a:gd name="T18" fmla="*/ 0 60000 65536"/>
                  <a:gd name="T19" fmla="*/ 0 60000 65536"/>
                  <a:gd name="T20" fmla="*/ 0 60000 65536"/>
                  <a:gd name="T21" fmla="*/ 0 w 14"/>
                  <a:gd name="T22" fmla="*/ 0 h 58"/>
                  <a:gd name="T23" fmla="*/ 14 w 1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8">
                    <a:moveTo>
                      <a:pt x="0" y="58"/>
                    </a:moveTo>
                    <a:lnTo>
                      <a:pt x="10" y="56"/>
                    </a:lnTo>
                    <a:lnTo>
                      <a:pt x="14" y="56"/>
                    </a:lnTo>
                    <a:lnTo>
                      <a:pt x="14" y="0"/>
                    </a:lnTo>
                    <a:lnTo>
                      <a:pt x="10" y="0"/>
                    </a:lnTo>
                    <a:lnTo>
                      <a:pt x="0" y="2"/>
                    </a:lnTo>
                    <a:lnTo>
                      <a:pt x="0" y="58"/>
                    </a:lnTo>
                    <a:close/>
                  </a:path>
                </a:pathLst>
              </a:custGeom>
              <a:solidFill>
                <a:srgbClr val="E6E6E6"/>
              </a:solidFill>
              <a:ln w="9525">
                <a:noFill/>
                <a:round/>
                <a:headEnd/>
                <a:tailEnd/>
              </a:ln>
            </p:spPr>
            <p:txBody>
              <a:bodyPr/>
              <a:lstStyle/>
              <a:p>
                <a:pPr algn="ctr"/>
                <a:endParaRPr lang="ru-RU"/>
              </a:p>
            </p:txBody>
          </p:sp>
          <p:sp>
            <p:nvSpPr>
              <p:cNvPr id="456801" name="Rectangle 138"/>
              <p:cNvSpPr>
                <a:spLocks noChangeArrowheads="1"/>
              </p:cNvSpPr>
              <p:nvPr/>
            </p:nvSpPr>
            <p:spPr bwMode="auto">
              <a:xfrm>
                <a:off x="7567" y="5182"/>
                <a:ext cx="8" cy="56"/>
              </a:xfrm>
              <a:prstGeom prst="rect">
                <a:avLst/>
              </a:prstGeom>
              <a:solidFill>
                <a:srgbClr val="CCCCCC"/>
              </a:solidFill>
              <a:ln w="9525">
                <a:noFill/>
                <a:miter lim="800000"/>
                <a:headEnd/>
                <a:tailEnd/>
              </a:ln>
            </p:spPr>
            <p:txBody>
              <a:bodyPr/>
              <a:lstStyle/>
              <a:p>
                <a:pPr algn="ctr"/>
                <a:endParaRPr lang="ru-RU"/>
              </a:p>
            </p:txBody>
          </p:sp>
          <p:sp>
            <p:nvSpPr>
              <p:cNvPr id="456802" name="Freeform 139"/>
              <p:cNvSpPr>
                <a:spLocks/>
              </p:cNvSpPr>
              <p:nvPr/>
            </p:nvSpPr>
            <p:spPr bwMode="auto">
              <a:xfrm>
                <a:off x="7555" y="5180"/>
                <a:ext cx="12" cy="58"/>
              </a:xfrm>
              <a:custGeom>
                <a:avLst/>
                <a:gdLst>
                  <a:gd name="T0" fmla="*/ 0 w 12"/>
                  <a:gd name="T1" fmla="*/ 56 h 58"/>
                  <a:gd name="T2" fmla="*/ 12 w 12"/>
                  <a:gd name="T3" fmla="*/ 58 h 58"/>
                  <a:gd name="T4" fmla="*/ 12 w 12"/>
                  <a:gd name="T5" fmla="*/ 2 h 58"/>
                  <a:gd name="T6" fmla="*/ 0 w 12"/>
                  <a:gd name="T7" fmla="*/ 0 h 58"/>
                  <a:gd name="T8" fmla="*/ 0 w 12"/>
                  <a:gd name="T9" fmla="*/ 56 h 58"/>
                  <a:gd name="T10" fmla="*/ 0 60000 65536"/>
                  <a:gd name="T11" fmla="*/ 0 60000 65536"/>
                  <a:gd name="T12" fmla="*/ 0 60000 65536"/>
                  <a:gd name="T13" fmla="*/ 0 60000 65536"/>
                  <a:gd name="T14" fmla="*/ 0 60000 65536"/>
                  <a:gd name="T15" fmla="*/ 0 w 12"/>
                  <a:gd name="T16" fmla="*/ 0 h 58"/>
                  <a:gd name="T17" fmla="*/ 12 w 12"/>
                  <a:gd name="T18" fmla="*/ 58 h 58"/>
                </a:gdLst>
                <a:ahLst/>
                <a:cxnLst>
                  <a:cxn ang="T10">
                    <a:pos x="T0" y="T1"/>
                  </a:cxn>
                  <a:cxn ang="T11">
                    <a:pos x="T2" y="T3"/>
                  </a:cxn>
                  <a:cxn ang="T12">
                    <a:pos x="T4" y="T5"/>
                  </a:cxn>
                  <a:cxn ang="T13">
                    <a:pos x="T6" y="T7"/>
                  </a:cxn>
                  <a:cxn ang="T14">
                    <a:pos x="T8" y="T9"/>
                  </a:cxn>
                </a:cxnLst>
                <a:rect l="T15" t="T16" r="T17" b="T18"/>
                <a:pathLst>
                  <a:path w="12" h="58">
                    <a:moveTo>
                      <a:pt x="0" y="56"/>
                    </a:moveTo>
                    <a:lnTo>
                      <a:pt x="12" y="58"/>
                    </a:lnTo>
                    <a:lnTo>
                      <a:pt x="12" y="2"/>
                    </a:lnTo>
                    <a:lnTo>
                      <a:pt x="0" y="0"/>
                    </a:lnTo>
                    <a:lnTo>
                      <a:pt x="0" y="56"/>
                    </a:lnTo>
                    <a:close/>
                  </a:path>
                </a:pathLst>
              </a:custGeom>
              <a:solidFill>
                <a:srgbClr val="B3B3B3"/>
              </a:solidFill>
              <a:ln w="9525">
                <a:noFill/>
                <a:round/>
                <a:headEnd/>
                <a:tailEnd/>
              </a:ln>
            </p:spPr>
            <p:txBody>
              <a:bodyPr/>
              <a:lstStyle/>
              <a:p>
                <a:pPr algn="ctr"/>
                <a:endParaRPr lang="ru-RU"/>
              </a:p>
            </p:txBody>
          </p:sp>
          <p:sp>
            <p:nvSpPr>
              <p:cNvPr id="456803" name="Freeform 140"/>
              <p:cNvSpPr>
                <a:spLocks/>
              </p:cNvSpPr>
              <p:nvPr/>
            </p:nvSpPr>
            <p:spPr bwMode="auto">
              <a:xfrm>
                <a:off x="7539" y="5174"/>
                <a:ext cx="16" cy="62"/>
              </a:xfrm>
              <a:custGeom>
                <a:avLst/>
                <a:gdLst>
                  <a:gd name="T0" fmla="*/ 0 w 16"/>
                  <a:gd name="T1" fmla="*/ 56 h 62"/>
                  <a:gd name="T2" fmla="*/ 16 w 16"/>
                  <a:gd name="T3" fmla="*/ 62 h 62"/>
                  <a:gd name="T4" fmla="*/ 16 w 16"/>
                  <a:gd name="T5" fmla="*/ 6 h 62"/>
                  <a:gd name="T6" fmla="*/ 0 w 16"/>
                  <a:gd name="T7" fmla="*/ 0 h 62"/>
                  <a:gd name="T8" fmla="*/ 0 w 16"/>
                  <a:gd name="T9" fmla="*/ 56 h 62"/>
                  <a:gd name="T10" fmla="*/ 0 60000 65536"/>
                  <a:gd name="T11" fmla="*/ 0 60000 65536"/>
                  <a:gd name="T12" fmla="*/ 0 60000 65536"/>
                  <a:gd name="T13" fmla="*/ 0 60000 65536"/>
                  <a:gd name="T14" fmla="*/ 0 60000 65536"/>
                  <a:gd name="T15" fmla="*/ 0 w 16"/>
                  <a:gd name="T16" fmla="*/ 0 h 62"/>
                  <a:gd name="T17" fmla="*/ 16 w 16"/>
                  <a:gd name="T18" fmla="*/ 62 h 62"/>
                </a:gdLst>
                <a:ahLst/>
                <a:cxnLst>
                  <a:cxn ang="T10">
                    <a:pos x="T0" y="T1"/>
                  </a:cxn>
                  <a:cxn ang="T11">
                    <a:pos x="T2" y="T3"/>
                  </a:cxn>
                  <a:cxn ang="T12">
                    <a:pos x="T4" y="T5"/>
                  </a:cxn>
                  <a:cxn ang="T13">
                    <a:pos x="T6" y="T7"/>
                  </a:cxn>
                  <a:cxn ang="T14">
                    <a:pos x="T8" y="T9"/>
                  </a:cxn>
                </a:cxnLst>
                <a:rect l="T15" t="T16" r="T17" b="T18"/>
                <a:pathLst>
                  <a:path w="16" h="62">
                    <a:moveTo>
                      <a:pt x="0" y="56"/>
                    </a:moveTo>
                    <a:lnTo>
                      <a:pt x="16" y="62"/>
                    </a:lnTo>
                    <a:lnTo>
                      <a:pt x="16" y="6"/>
                    </a:lnTo>
                    <a:lnTo>
                      <a:pt x="0" y="0"/>
                    </a:lnTo>
                    <a:lnTo>
                      <a:pt x="0" y="56"/>
                    </a:lnTo>
                    <a:close/>
                  </a:path>
                </a:pathLst>
              </a:custGeom>
              <a:solidFill>
                <a:srgbClr val="999999"/>
              </a:solidFill>
              <a:ln w="9525">
                <a:noFill/>
                <a:round/>
                <a:headEnd/>
                <a:tailEnd/>
              </a:ln>
            </p:spPr>
            <p:txBody>
              <a:bodyPr/>
              <a:lstStyle/>
              <a:p>
                <a:pPr algn="ctr"/>
                <a:endParaRPr lang="ru-RU"/>
              </a:p>
            </p:txBody>
          </p:sp>
          <p:sp>
            <p:nvSpPr>
              <p:cNvPr id="456804" name="Freeform 141"/>
              <p:cNvSpPr>
                <a:spLocks/>
              </p:cNvSpPr>
              <p:nvPr/>
            </p:nvSpPr>
            <p:spPr bwMode="auto">
              <a:xfrm>
                <a:off x="7521" y="5160"/>
                <a:ext cx="18" cy="70"/>
              </a:xfrm>
              <a:custGeom>
                <a:avLst/>
                <a:gdLst>
                  <a:gd name="T0" fmla="*/ 18 w 18"/>
                  <a:gd name="T1" fmla="*/ 14 h 70"/>
                  <a:gd name="T2" fmla="*/ 8 w 18"/>
                  <a:gd name="T3" fmla="*/ 8 h 70"/>
                  <a:gd name="T4" fmla="*/ 0 w 18"/>
                  <a:gd name="T5" fmla="*/ 0 h 70"/>
                  <a:gd name="T6" fmla="*/ 0 w 18"/>
                  <a:gd name="T7" fmla="*/ 50 h 70"/>
                  <a:gd name="T8" fmla="*/ 2 w 18"/>
                  <a:gd name="T9" fmla="*/ 56 h 70"/>
                  <a:gd name="T10" fmla="*/ 8 w 18"/>
                  <a:gd name="T11" fmla="*/ 64 h 70"/>
                  <a:gd name="T12" fmla="*/ 18 w 18"/>
                  <a:gd name="T13" fmla="*/ 70 h 70"/>
                  <a:gd name="T14" fmla="*/ 18 w 18"/>
                  <a:gd name="T15" fmla="*/ 14 h 70"/>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70"/>
                  <a:gd name="T26" fmla="*/ 18 w 18"/>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70">
                    <a:moveTo>
                      <a:pt x="18" y="14"/>
                    </a:moveTo>
                    <a:lnTo>
                      <a:pt x="8" y="8"/>
                    </a:lnTo>
                    <a:lnTo>
                      <a:pt x="0" y="0"/>
                    </a:lnTo>
                    <a:lnTo>
                      <a:pt x="0" y="50"/>
                    </a:lnTo>
                    <a:lnTo>
                      <a:pt x="2" y="56"/>
                    </a:lnTo>
                    <a:lnTo>
                      <a:pt x="8" y="64"/>
                    </a:lnTo>
                    <a:lnTo>
                      <a:pt x="18" y="70"/>
                    </a:lnTo>
                    <a:lnTo>
                      <a:pt x="18" y="14"/>
                    </a:lnTo>
                    <a:close/>
                  </a:path>
                </a:pathLst>
              </a:custGeom>
              <a:solidFill>
                <a:srgbClr val="7F7F7F"/>
              </a:solidFill>
              <a:ln w="9525">
                <a:noFill/>
                <a:round/>
                <a:headEnd/>
                <a:tailEnd/>
              </a:ln>
            </p:spPr>
            <p:txBody>
              <a:bodyPr/>
              <a:lstStyle/>
              <a:p>
                <a:pPr algn="ctr"/>
                <a:endParaRPr lang="ru-RU"/>
              </a:p>
            </p:txBody>
          </p:sp>
          <p:sp>
            <p:nvSpPr>
              <p:cNvPr id="456805" name="Line 142"/>
              <p:cNvSpPr>
                <a:spLocks noChangeShapeType="1"/>
              </p:cNvSpPr>
              <p:nvPr/>
            </p:nvSpPr>
            <p:spPr bwMode="auto">
              <a:xfrm>
                <a:off x="7571" y="5150"/>
                <a:ext cx="0" cy="0"/>
              </a:xfrm>
              <a:prstGeom prst="line">
                <a:avLst/>
              </a:prstGeom>
              <a:noFill/>
              <a:ln w="3175">
                <a:solidFill>
                  <a:srgbClr val="000000"/>
                </a:solidFill>
                <a:round/>
                <a:headEnd/>
                <a:tailEnd/>
              </a:ln>
            </p:spPr>
            <p:txBody>
              <a:bodyPr/>
              <a:lstStyle/>
              <a:p>
                <a:endParaRPr lang="en-US"/>
              </a:p>
            </p:txBody>
          </p:sp>
          <p:sp>
            <p:nvSpPr>
              <p:cNvPr id="456806" name="Freeform 143"/>
              <p:cNvSpPr>
                <a:spLocks/>
              </p:cNvSpPr>
              <p:nvPr/>
            </p:nvSpPr>
            <p:spPr bwMode="auto">
              <a:xfrm>
                <a:off x="7567" y="5067"/>
                <a:ext cx="10" cy="89"/>
              </a:xfrm>
              <a:custGeom>
                <a:avLst/>
                <a:gdLst>
                  <a:gd name="T0" fmla="*/ 0 w 10"/>
                  <a:gd name="T1" fmla="*/ 4 h 89"/>
                  <a:gd name="T2" fmla="*/ 0 w 10"/>
                  <a:gd name="T3" fmla="*/ 83 h 89"/>
                  <a:gd name="T4" fmla="*/ 2 w 10"/>
                  <a:gd name="T5" fmla="*/ 87 h 89"/>
                  <a:gd name="T6" fmla="*/ 4 w 10"/>
                  <a:gd name="T7" fmla="*/ 89 h 89"/>
                  <a:gd name="T8" fmla="*/ 8 w 10"/>
                  <a:gd name="T9" fmla="*/ 87 h 89"/>
                  <a:gd name="T10" fmla="*/ 10 w 10"/>
                  <a:gd name="T11" fmla="*/ 83 h 89"/>
                  <a:gd name="T12" fmla="*/ 10 w 10"/>
                  <a:gd name="T13" fmla="*/ 4 h 89"/>
                  <a:gd name="T14" fmla="*/ 8 w 10"/>
                  <a:gd name="T15" fmla="*/ 2 h 89"/>
                  <a:gd name="T16" fmla="*/ 4 w 10"/>
                  <a:gd name="T17" fmla="*/ 0 h 89"/>
                  <a:gd name="T18" fmla="*/ 2 w 10"/>
                  <a:gd name="T19" fmla="*/ 2 h 89"/>
                  <a:gd name="T20" fmla="*/ 0 w 10"/>
                  <a:gd name="T21" fmla="*/ 4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9"/>
                  <a:gd name="T35" fmla="*/ 10 w 10"/>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9">
                    <a:moveTo>
                      <a:pt x="0" y="4"/>
                    </a:moveTo>
                    <a:lnTo>
                      <a:pt x="0" y="83"/>
                    </a:lnTo>
                    <a:lnTo>
                      <a:pt x="2" y="87"/>
                    </a:lnTo>
                    <a:lnTo>
                      <a:pt x="4" y="89"/>
                    </a:lnTo>
                    <a:lnTo>
                      <a:pt x="8" y="87"/>
                    </a:lnTo>
                    <a:lnTo>
                      <a:pt x="10" y="83"/>
                    </a:lnTo>
                    <a:lnTo>
                      <a:pt x="10" y="4"/>
                    </a:lnTo>
                    <a:lnTo>
                      <a:pt x="8" y="2"/>
                    </a:lnTo>
                    <a:lnTo>
                      <a:pt x="4" y="0"/>
                    </a:lnTo>
                    <a:lnTo>
                      <a:pt x="2" y="2"/>
                    </a:lnTo>
                    <a:lnTo>
                      <a:pt x="0" y="4"/>
                    </a:lnTo>
                    <a:close/>
                  </a:path>
                </a:pathLst>
              </a:custGeom>
              <a:solidFill>
                <a:srgbClr val="333333"/>
              </a:solidFill>
              <a:ln w="9525">
                <a:noFill/>
                <a:round/>
                <a:headEnd/>
                <a:tailEnd/>
              </a:ln>
            </p:spPr>
            <p:txBody>
              <a:bodyPr/>
              <a:lstStyle/>
              <a:p>
                <a:pPr algn="ctr"/>
                <a:endParaRPr lang="ru-RU"/>
              </a:p>
            </p:txBody>
          </p:sp>
          <p:sp>
            <p:nvSpPr>
              <p:cNvPr id="456807" name="Freeform 144"/>
              <p:cNvSpPr>
                <a:spLocks/>
              </p:cNvSpPr>
              <p:nvPr/>
            </p:nvSpPr>
            <p:spPr bwMode="auto">
              <a:xfrm>
                <a:off x="7517" y="4963"/>
                <a:ext cx="107" cy="124"/>
              </a:xfrm>
              <a:custGeom>
                <a:avLst/>
                <a:gdLst>
                  <a:gd name="T0" fmla="*/ 40 w 107"/>
                  <a:gd name="T1" fmla="*/ 2 h 124"/>
                  <a:gd name="T2" fmla="*/ 34 w 107"/>
                  <a:gd name="T3" fmla="*/ 2 h 124"/>
                  <a:gd name="T4" fmla="*/ 28 w 107"/>
                  <a:gd name="T5" fmla="*/ 4 h 124"/>
                  <a:gd name="T6" fmla="*/ 24 w 107"/>
                  <a:gd name="T7" fmla="*/ 6 h 124"/>
                  <a:gd name="T8" fmla="*/ 22 w 107"/>
                  <a:gd name="T9" fmla="*/ 6 h 124"/>
                  <a:gd name="T10" fmla="*/ 18 w 107"/>
                  <a:gd name="T11" fmla="*/ 8 h 124"/>
                  <a:gd name="T12" fmla="*/ 16 w 107"/>
                  <a:gd name="T13" fmla="*/ 10 h 124"/>
                  <a:gd name="T14" fmla="*/ 14 w 107"/>
                  <a:gd name="T15" fmla="*/ 10 h 124"/>
                  <a:gd name="T16" fmla="*/ 12 w 107"/>
                  <a:gd name="T17" fmla="*/ 12 h 124"/>
                  <a:gd name="T18" fmla="*/ 10 w 107"/>
                  <a:gd name="T19" fmla="*/ 14 h 124"/>
                  <a:gd name="T20" fmla="*/ 8 w 107"/>
                  <a:gd name="T21" fmla="*/ 16 h 124"/>
                  <a:gd name="T22" fmla="*/ 6 w 107"/>
                  <a:gd name="T23" fmla="*/ 18 h 124"/>
                  <a:gd name="T24" fmla="*/ 6 w 107"/>
                  <a:gd name="T25" fmla="*/ 20 h 124"/>
                  <a:gd name="T26" fmla="*/ 4 w 107"/>
                  <a:gd name="T27" fmla="*/ 22 h 124"/>
                  <a:gd name="T28" fmla="*/ 2 w 107"/>
                  <a:gd name="T29" fmla="*/ 24 h 124"/>
                  <a:gd name="T30" fmla="*/ 2 w 107"/>
                  <a:gd name="T31" fmla="*/ 28 h 124"/>
                  <a:gd name="T32" fmla="*/ 0 w 107"/>
                  <a:gd name="T33" fmla="*/ 32 h 124"/>
                  <a:gd name="T34" fmla="*/ 0 w 107"/>
                  <a:gd name="T35" fmla="*/ 92 h 124"/>
                  <a:gd name="T36" fmla="*/ 2 w 107"/>
                  <a:gd name="T37" fmla="*/ 100 h 124"/>
                  <a:gd name="T38" fmla="*/ 6 w 107"/>
                  <a:gd name="T39" fmla="*/ 106 h 124"/>
                  <a:gd name="T40" fmla="*/ 12 w 107"/>
                  <a:gd name="T41" fmla="*/ 112 h 124"/>
                  <a:gd name="T42" fmla="*/ 18 w 107"/>
                  <a:gd name="T43" fmla="*/ 116 h 124"/>
                  <a:gd name="T44" fmla="*/ 28 w 107"/>
                  <a:gd name="T45" fmla="*/ 120 h 124"/>
                  <a:gd name="T46" fmla="*/ 36 w 107"/>
                  <a:gd name="T47" fmla="*/ 122 h 124"/>
                  <a:gd name="T48" fmla="*/ 46 w 107"/>
                  <a:gd name="T49" fmla="*/ 124 h 124"/>
                  <a:gd name="T50" fmla="*/ 58 w 107"/>
                  <a:gd name="T51" fmla="*/ 124 h 124"/>
                  <a:gd name="T52" fmla="*/ 68 w 107"/>
                  <a:gd name="T53" fmla="*/ 122 h 124"/>
                  <a:gd name="T54" fmla="*/ 83 w 107"/>
                  <a:gd name="T55" fmla="*/ 118 h 124"/>
                  <a:gd name="T56" fmla="*/ 95 w 107"/>
                  <a:gd name="T57" fmla="*/ 112 h 124"/>
                  <a:gd name="T58" fmla="*/ 101 w 107"/>
                  <a:gd name="T59" fmla="*/ 106 h 124"/>
                  <a:gd name="T60" fmla="*/ 105 w 107"/>
                  <a:gd name="T61" fmla="*/ 102 h 124"/>
                  <a:gd name="T62" fmla="*/ 107 w 107"/>
                  <a:gd name="T63" fmla="*/ 96 h 124"/>
                  <a:gd name="T64" fmla="*/ 107 w 107"/>
                  <a:gd name="T65" fmla="*/ 92 h 124"/>
                  <a:gd name="T66" fmla="*/ 107 w 107"/>
                  <a:gd name="T67" fmla="*/ 32 h 124"/>
                  <a:gd name="T68" fmla="*/ 105 w 107"/>
                  <a:gd name="T69" fmla="*/ 24 h 124"/>
                  <a:gd name="T70" fmla="*/ 101 w 107"/>
                  <a:gd name="T71" fmla="*/ 18 h 124"/>
                  <a:gd name="T72" fmla="*/ 95 w 107"/>
                  <a:gd name="T73" fmla="*/ 12 h 124"/>
                  <a:gd name="T74" fmla="*/ 89 w 107"/>
                  <a:gd name="T75" fmla="*/ 8 h 124"/>
                  <a:gd name="T76" fmla="*/ 80 w 107"/>
                  <a:gd name="T77" fmla="*/ 4 h 124"/>
                  <a:gd name="T78" fmla="*/ 72 w 107"/>
                  <a:gd name="T79" fmla="*/ 2 h 124"/>
                  <a:gd name="T80" fmla="*/ 62 w 107"/>
                  <a:gd name="T81" fmla="*/ 0 h 124"/>
                  <a:gd name="T82" fmla="*/ 52 w 107"/>
                  <a:gd name="T83" fmla="*/ 0 h 124"/>
                  <a:gd name="T84" fmla="*/ 40 w 107"/>
                  <a:gd name="T85" fmla="*/ 2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
                  <a:gd name="T130" fmla="*/ 0 h 124"/>
                  <a:gd name="T131" fmla="*/ 107 w 107"/>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 h="124">
                    <a:moveTo>
                      <a:pt x="40" y="2"/>
                    </a:moveTo>
                    <a:lnTo>
                      <a:pt x="34" y="2"/>
                    </a:lnTo>
                    <a:lnTo>
                      <a:pt x="28" y="4"/>
                    </a:lnTo>
                    <a:lnTo>
                      <a:pt x="24" y="6"/>
                    </a:lnTo>
                    <a:lnTo>
                      <a:pt x="22" y="6"/>
                    </a:lnTo>
                    <a:lnTo>
                      <a:pt x="18" y="8"/>
                    </a:lnTo>
                    <a:lnTo>
                      <a:pt x="16" y="10"/>
                    </a:lnTo>
                    <a:lnTo>
                      <a:pt x="14" y="10"/>
                    </a:lnTo>
                    <a:lnTo>
                      <a:pt x="12" y="12"/>
                    </a:lnTo>
                    <a:lnTo>
                      <a:pt x="10" y="14"/>
                    </a:lnTo>
                    <a:lnTo>
                      <a:pt x="8" y="16"/>
                    </a:lnTo>
                    <a:lnTo>
                      <a:pt x="6" y="18"/>
                    </a:lnTo>
                    <a:lnTo>
                      <a:pt x="6" y="20"/>
                    </a:lnTo>
                    <a:lnTo>
                      <a:pt x="4" y="22"/>
                    </a:lnTo>
                    <a:lnTo>
                      <a:pt x="2" y="24"/>
                    </a:lnTo>
                    <a:lnTo>
                      <a:pt x="2" y="28"/>
                    </a:lnTo>
                    <a:lnTo>
                      <a:pt x="0" y="32"/>
                    </a:lnTo>
                    <a:lnTo>
                      <a:pt x="0" y="92"/>
                    </a:lnTo>
                    <a:lnTo>
                      <a:pt x="2" y="100"/>
                    </a:lnTo>
                    <a:lnTo>
                      <a:pt x="6" y="106"/>
                    </a:lnTo>
                    <a:lnTo>
                      <a:pt x="12" y="112"/>
                    </a:lnTo>
                    <a:lnTo>
                      <a:pt x="18" y="116"/>
                    </a:lnTo>
                    <a:lnTo>
                      <a:pt x="28" y="120"/>
                    </a:lnTo>
                    <a:lnTo>
                      <a:pt x="36" y="122"/>
                    </a:lnTo>
                    <a:lnTo>
                      <a:pt x="46" y="124"/>
                    </a:lnTo>
                    <a:lnTo>
                      <a:pt x="58" y="124"/>
                    </a:lnTo>
                    <a:lnTo>
                      <a:pt x="68" y="122"/>
                    </a:lnTo>
                    <a:lnTo>
                      <a:pt x="83" y="118"/>
                    </a:lnTo>
                    <a:lnTo>
                      <a:pt x="95" y="112"/>
                    </a:lnTo>
                    <a:lnTo>
                      <a:pt x="101" y="106"/>
                    </a:lnTo>
                    <a:lnTo>
                      <a:pt x="105" y="102"/>
                    </a:lnTo>
                    <a:lnTo>
                      <a:pt x="107" y="96"/>
                    </a:lnTo>
                    <a:lnTo>
                      <a:pt x="107" y="92"/>
                    </a:lnTo>
                    <a:lnTo>
                      <a:pt x="107" y="32"/>
                    </a:lnTo>
                    <a:lnTo>
                      <a:pt x="105" y="24"/>
                    </a:lnTo>
                    <a:lnTo>
                      <a:pt x="101" y="18"/>
                    </a:lnTo>
                    <a:lnTo>
                      <a:pt x="95" y="12"/>
                    </a:lnTo>
                    <a:lnTo>
                      <a:pt x="89" y="8"/>
                    </a:lnTo>
                    <a:lnTo>
                      <a:pt x="80" y="4"/>
                    </a:lnTo>
                    <a:lnTo>
                      <a:pt x="72" y="2"/>
                    </a:lnTo>
                    <a:lnTo>
                      <a:pt x="62" y="0"/>
                    </a:lnTo>
                    <a:lnTo>
                      <a:pt x="52" y="0"/>
                    </a:lnTo>
                    <a:lnTo>
                      <a:pt x="40" y="2"/>
                    </a:lnTo>
                    <a:close/>
                  </a:path>
                </a:pathLst>
              </a:custGeom>
              <a:solidFill>
                <a:srgbClr val="000000"/>
              </a:solidFill>
              <a:ln w="9525">
                <a:noFill/>
                <a:round/>
                <a:headEnd/>
                <a:tailEnd/>
              </a:ln>
            </p:spPr>
            <p:txBody>
              <a:bodyPr/>
              <a:lstStyle/>
              <a:p>
                <a:pPr algn="ctr"/>
                <a:endParaRPr lang="ru-RU"/>
              </a:p>
            </p:txBody>
          </p:sp>
          <p:sp>
            <p:nvSpPr>
              <p:cNvPr id="456808" name="Freeform 145"/>
              <p:cNvSpPr>
                <a:spLocks/>
              </p:cNvSpPr>
              <p:nvPr/>
            </p:nvSpPr>
            <p:spPr bwMode="auto">
              <a:xfrm>
                <a:off x="7620" y="4987"/>
                <a:ext cx="0" cy="4"/>
              </a:xfrm>
              <a:custGeom>
                <a:avLst/>
                <a:gdLst>
                  <a:gd name="T0" fmla="*/ 0 h 4"/>
                  <a:gd name="T1" fmla="*/ 4 h 4"/>
                  <a:gd name="T2" fmla="*/ 0 h 4"/>
                  <a:gd name="T3" fmla="*/ 0 60000 65536"/>
                  <a:gd name="T4" fmla="*/ 0 60000 65536"/>
                  <a:gd name="T5" fmla="*/ 0 60000 65536"/>
                  <a:gd name="T6" fmla="*/ 0 h 4"/>
                  <a:gd name="T7" fmla="*/ 4 h 4"/>
                </a:gdLst>
                <a:ahLst/>
                <a:cxnLst>
                  <a:cxn ang="T3">
                    <a:pos x="0" y="T0"/>
                  </a:cxn>
                  <a:cxn ang="T4">
                    <a:pos x="0" y="T1"/>
                  </a:cxn>
                  <a:cxn ang="T5">
                    <a:pos x="0" y="T2"/>
                  </a:cxn>
                </a:cxnLst>
                <a:rect l="0" t="T6" r="0" b="T7"/>
                <a:pathLst>
                  <a:path h="4">
                    <a:moveTo>
                      <a:pt x="0" y="0"/>
                    </a:moveTo>
                    <a:lnTo>
                      <a:pt x="0" y="4"/>
                    </a:lnTo>
                    <a:lnTo>
                      <a:pt x="0" y="0"/>
                    </a:lnTo>
                    <a:close/>
                  </a:path>
                </a:pathLst>
              </a:custGeom>
              <a:solidFill>
                <a:srgbClr val="000000"/>
              </a:solidFill>
              <a:ln w="9525">
                <a:noFill/>
                <a:round/>
                <a:headEnd/>
                <a:tailEnd/>
              </a:ln>
            </p:spPr>
            <p:txBody>
              <a:bodyPr/>
              <a:lstStyle/>
              <a:p>
                <a:pPr algn="ctr"/>
                <a:endParaRPr lang="ru-RU"/>
              </a:p>
            </p:txBody>
          </p:sp>
          <p:sp>
            <p:nvSpPr>
              <p:cNvPr id="456809" name="Freeform 146"/>
              <p:cNvSpPr>
                <a:spLocks/>
              </p:cNvSpPr>
              <p:nvPr/>
            </p:nvSpPr>
            <p:spPr bwMode="auto">
              <a:xfrm>
                <a:off x="7521" y="4969"/>
                <a:ext cx="99" cy="54"/>
              </a:xfrm>
              <a:custGeom>
                <a:avLst/>
                <a:gdLst>
                  <a:gd name="T0" fmla="*/ 97 w 99"/>
                  <a:gd name="T1" fmla="*/ 20 h 54"/>
                  <a:gd name="T2" fmla="*/ 99 w 99"/>
                  <a:gd name="T3" fmla="*/ 24 h 54"/>
                  <a:gd name="T4" fmla="*/ 99 w 99"/>
                  <a:gd name="T5" fmla="*/ 30 h 54"/>
                  <a:gd name="T6" fmla="*/ 97 w 99"/>
                  <a:gd name="T7" fmla="*/ 34 h 54"/>
                  <a:gd name="T8" fmla="*/ 91 w 99"/>
                  <a:gd name="T9" fmla="*/ 42 h 54"/>
                  <a:gd name="T10" fmla="*/ 83 w 99"/>
                  <a:gd name="T11" fmla="*/ 46 h 54"/>
                  <a:gd name="T12" fmla="*/ 74 w 99"/>
                  <a:gd name="T13" fmla="*/ 50 h 54"/>
                  <a:gd name="T14" fmla="*/ 64 w 99"/>
                  <a:gd name="T15" fmla="*/ 54 h 54"/>
                  <a:gd name="T16" fmla="*/ 44 w 99"/>
                  <a:gd name="T17" fmla="*/ 54 h 54"/>
                  <a:gd name="T18" fmla="*/ 26 w 99"/>
                  <a:gd name="T19" fmla="*/ 50 h 54"/>
                  <a:gd name="T20" fmla="*/ 18 w 99"/>
                  <a:gd name="T21" fmla="*/ 48 h 54"/>
                  <a:gd name="T22" fmla="*/ 12 w 99"/>
                  <a:gd name="T23" fmla="*/ 44 h 54"/>
                  <a:gd name="T24" fmla="*/ 6 w 99"/>
                  <a:gd name="T25" fmla="*/ 40 h 54"/>
                  <a:gd name="T26" fmla="*/ 2 w 99"/>
                  <a:gd name="T27" fmla="*/ 34 h 54"/>
                  <a:gd name="T28" fmla="*/ 0 w 99"/>
                  <a:gd name="T29" fmla="*/ 26 h 54"/>
                  <a:gd name="T30" fmla="*/ 2 w 99"/>
                  <a:gd name="T31" fmla="*/ 22 h 54"/>
                  <a:gd name="T32" fmla="*/ 2 w 99"/>
                  <a:gd name="T33" fmla="*/ 18 h 54"/>
                  <a:gd name="T34" fmla="*/ 4 w 99"/>
                  <a:gd name="T35" fmla="*/ 18 h 54"/>
                  <a:gd name="T36" fmla="*/ 8 w 99"/>
                  <a:gd name="T37" fmla="*/ 12 h 54"/>
                  <a:gd name="T38" fmla="*/ 12 w 99"/>
                  <a:gd name="T39" fmla="*/ 10 h 54"/>
                  <a:gd name="T40" fmla="*/ 12 w 99"/>
                  <a:gd name="T41" fmla="*/ 8 h 54"/>
                  <a:gd name="T42" fmla="*/ 14 w 99"/>
                  <a:gd name="T43" fmla="*/ 8 h 54"/>
                  <a:gd name="T44" fmla="*/ 16 w 99"/>
                  <a:gd name="T45" fmla="*/ 6 h 54"/>
                  <a:gd name="T46" fmla="*/ 20 w 99"/>
                  <a:gd name="T47" fmla="*/ 4 h 54"/>
                  <a:gd name="T48" fmla="*/ 22 w 99"/>
                  <a:gd name="T49" fmla="*/ 4 h 54"/>
                  <a:gd name="T50" fmla="*/ 24 w 99"/>
                  <a:gd name="T51" fmla="*/ 2 h 54"/>
                  <a:gd name="T52" fmla="*/ 26 w 99"/>
                  <a:gd name="T53" fmla="*/ 2 h 54"/>
                  <a:gd name="T54" fmla="*/ 30 w 99"/>
                  <a:gd name="T55" fmla="*/ 2 h 54"/>
                  <a:gd name="T56" fmla="*/ 32 w 99"/>
                  <a:gd name="T57" fmla="*/ 0 h 54"/>
                  <a:gd name="T58" fmla="*/ 38 w 99"/>
                  <a:gd name="T59" fmla="*/ 0 h 54"/>
                  <a:gd name="T60" fmla="*/ 56 w 99"/>
                  <a:gd name="T61" fmla="*/ 0 h 54"/>
                  <a:gd name="T62" fmla="*/ 74 w 99"/>
                  <a:gd name="T63" fmla="*/ 2 h 54"/>
                  <a:gd name="T64" fmla="*/ 81 w 99"/>
                  <a:gd name="T65" fmla="*/ 6 h 54"/>
                  <a:gd name="T66" fmla="*/ 89 w 99"/>
                  <a:gd name="T67" fmla="*/ 10 h 54"/>
                  <a:gd name="T68" fmla="*/ 93 w 99"/>
                  <a:gd name="T69" fmla="*/ 14 h 54"/>
                  <a:gd name="T70" fmla="*/ 97 w 99"/>
                  <a:gd name="T71" fmla="*/ 2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54"/>
                  <a:gd name="T110" fmla="*/ 99 w 99"/>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54">
                    <a:moveTo>
                      <a:pt x="97" y="20"/>
                    </a:moveTo>
                    <a:lnTo>
                      <a:pt x="99" y="24"/>
                    </a:lnTo>
                    <a:lnTo>
                      <a:pt x="99" y="30"/>
                    </a:lnTo>
                    <a:lnTo>
                      <a:pt x="97" y="34"/>
                    </a:lnTo>
                    <a:lnTo>
                      <a:pt x="91" y="42"/>
                    </a:lnTo>
                    <a:lnTo>
                      <a:pt x="83" y="46"/>
                    </a:lnTo>
                    <a:lnTo>
                      <a:pt x="74" y="50"/>
                    </a:lnTo>
                    <a:lnTo>
                      <a:pt x="64" y="54"/>
                    </a:lnTo>
                    <a:lnTo>
                      <a:pt x="44" y="54"/>
                    </a:lnTo>
                    <a:lnTo>
                      <a:pt x="26" y="50"/>
                    </a:lnTo>
                    <a:lnTo>
                      <a:pt x="18" y="48"/>
                    </a:lnTo>
                    <a:lnTo>
                      <a:pt x="12" y="44"/>
                    </a:lnTo>
                    <a:lnTo>
                      <a:pt x="6" y="40"/>
                    </a:lnTo>
                    <a:lnTo>
                      <a:pt x="2" y="34"/>
                    </a:lnTo>
                    <a:lnTo>
                      <a:pt x="0" y="26"/>
                    </a:lnTo>
                    <a:lnTo>
                      <a:pt x="2" y="22"/>
                    </a:lnTo>
                    <a:lnTo>
                      <a:pt x="2" y="18"/>
                    </a:lnTo>
                    <a:lnTo>
                      <a:pt x="4" y="18"/>
                    </a:lnTo>
                    <a:lnTo>
                      <a:pt x="8" y="12"/>
                    </a:lnTo>
                    <a:lnTo>
                      <a:pt x="12" y="10"/>
                    </a:lnTo>
                    <a:lnTo>
                      <a:pt x="12" y="8"/>
                    </a:lnTo>
                    <a:lnTo>
                      <a:pt x="14" y="8"/>
                    </a:lnTo>
                    <a:lnTo>
                      <a:pt x="16" y="6"/>
                    </a:lnTo>
                    <a:lnTo>
                      <a:pt x="20" y="4"/>
                    </a:lnTo>
                    <a:lnTo>
                      <a:pt x="22" y="4"/>
                    </a:lnTo>
                    <a:lnTo>
                      <a:pt x="24" y="2"/>
                    </a:lnTo>
                    <a:lnTo>
                      <a:pt x="26" y="2"/>
                    </a:lnTo>
                    <a:lnTo>
                      <a:pt x="30" y="2"/>
                    </a:lnTo>
                    <a:lnTo>
                      <a:pt x="32" y="0"/>
                    </a:lnTo>
                    <a:lnTo>
                      <a:pt x="38" y="0"/>
                    </a:lnTo>
                    <a:lnTo>
                      <a:pt x="56" y="0"/>
                    </a:lnTo>
                    <a:lnTo>
                      <a:pt x="74" y="2"/>
                    </a:lnTo>
                    <a:lnTo>
                      <a:pt x="81" y="6"/>
                    </a:lnTo>
                    <a:lnTo>
                      <a:pt x="89" y="10"/>
                    </a:lnTo>
                    <a:lnTo>
                      <a:pt x="93" y="14"/>
                    </a:lnTo>
                    <a:lnTo>
                      <a:pt x="97" y="20"/>
                    </a:lnTo>
                    <a:close/>
                  </a:path>
                </a:pathLst>
              </a:custGeom>
              <a:solidFill>
                <a:srgbClr val="E3E3E2"/>
              </a:solidFill>
              <a:ln w="9525">
                <a:noFill/>
                <a:round/>
                <a:headEnd/>
                <a:tailEnd/>
              </a:ln>
            </p:spPr>
            <p:txBody>
              <a:bodyPr/>
              <a:lstStyle/>
              <a:p>
                <a:pPr algn="ctr"/>
                <a:endParaRPr lang="ru-RU"/>
              </a:p>
            </p:txBody>
          </p:sp>
          <p:sp>
            <p:nvSpPr>
              <p:cNvPr id="456810" name="Freeform 147"/>
              <p:cNvSpPr>
                <a:spLocks/>
              </p:cNvSpPr>
              <p:nvPr/>
            </p:nvSpPr>
            <p:spPr bwMode="auto">
              <a:xfrm>
                <a:off x="7602" y="5005"/>
                <a:ext cx="18" cy="70"/>
              </a:xfrm>
              <a:custGeom>
                <a:avLst/>
                <a:gdLst>
                  <a:gd name="T0" fmla="*/ 0 w 18"/>
                  <a:gd name="T1" fmla="*/ 14 h 70"/>
                  <a:gd name="T2" fmla="*/ 0 w 18"/>
                  <a:gd name="T3" fmla="*/ 70 h 70"/>
                  <a:gd name="T4" fmla="*/ 8 w 18"/>
                  <a:gd name="T5" fmla="*/ 66 h 70"/>
                  <a:gd name="T6" fmla="*/ 12 w 18"/>
                  <a:gd name="T7" fmla="*/ 60 h 70"/>
                  <a:gd name="T8" fmla="*/ 16 w 18"/>
                  <a:gd name="T9" fmla="*/ 56 h 70"/>
                  <a:gd name="T10" fmla="*/ 18 w 18"/>
                  <a:gd name="T11" fmla="*/ 50 h 70"/>
                  <a:gd name="T12" fmla="*/ 18 w 18"/>
                  <a:gd name="T13" fmla="*/ 0 h 70"/>
                  <a:gd name="T14" fmla="*/ 10 w 18"/>
                  <a:gd name="T15" fmla="*/ 8 h 70"/>
                  <a:gd name="T16" fmla="*/ 0 w 18"/>
                  <a:gd name="T17" fmla="*/ 14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0"/>
                  <a:gd name="T29" fmla="*/ 18 w 1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0">
                    <a:moveTo>
                      <a:pt x="0" y="14"/>
                    </a:moveTo>
                    <a:lnTo>
                      <a:pt x="0" y="70"/>
                    </a:lnTo>
                    <a:lnTo>
                      <a:pt x="8" y="66"/>
                    </a:lnTo>
                    <a:lnTo>
                      <a:pt x="12" y="60"/>
                    </a:lnTo>
                    <a:lnTo>
                      <a:pt x="16" y="56"/>
                    </a:lnTo>
                    <a:lnTo>
                      <a:pt x="18" y="50"/>
                    </a:lnTo>
                    <a:lnTo>
                      <a:pt x="18" y="0"/>
                    </a:lnTo>
                    <a:lnTo>
                      <a:pt x="10" y="8"/>
                    </a:lnTo>
                    <a:lnTo>
                      <a:pt x="0" y="14"/>
                    </a:lnTo>
                    <a:close/>
                  </a:path>
                </a:pathLst>
              </a:custGeom>
              <a:solidFill>
                <a:srgbClr val="E6E6E6"/>
              </a:solidFill>
              <a:ln w="9525">
                <a:noFill/>
                <a:round/>
                <a:headEnd/>
                <a:tailEnd/>
              </a:ln>
            </p:spPr>
            <p:txBody>
              <a:bodyPr/>
              <a:lstStyle/>
              <a:p>
                <a:pPr algn="ctr"/>
                <a:endParaRPr lang="ru-RU"/>
              </a:p>
            </p:txBody>
          </p:sp>
          <p:sp>
            <p:nvSpPr>
              <p:cNvPr id="456811" name="Freeform 148"/>
              <p:cNvSpPr>
                <a:spLocks/>
              </p:cNvSpPr>
              <p:nvPr/>
            </p:nvSpPr>
            <p:spPr bwMode="auto">
              <a:xfrm>
                <a:off x="7589" y="5019"/>
                <a:ext cx="13" cy="62"/>
              </a:xfrm>
              <a:custGeom>
                <a:avLst/>
                <a:gdLst>
                  <a:gd name="T0" fmla="*/ 0 w 13"/>
                  <a:gd name="T1" fmla="*/ 62 h 62"/>
                  <a:gd name="T2" fmla="*/ 13 w 13"/>
                  <a:gd name="T3" fmla="*/ 56 h 62"/>
                  <a:gd name="T4" fmla="*/ 13 w 13"/>
                  <a:gd name="T5" fmla="*/ 0 h 62"/>
                  <a:gd name="T6" fmla="*/ 0 w 13"/>
                  <a:gd name="T7" fmla="*/ 6 h 62"/>
                  <a:gd name="T8" fmla="*/ 0 w 13"/>
                  <a:gd name="T9" fmla="*/ 62 h 62"/>
                  <a:gd name="T10" fmla="*/ 0 60000 65536"/>
                  <a:gd name="T11" fmla="*/ 0 60000 65536"/>
                  <a:gd name="T12" fmla="*/ 0 60000 65536"/>
                  <a:gd name="T13" fmla="*/ 0 60000 65536"/>
                  <a:gd name="T14" fmla="*/ 0 60000 65536"/>
                  <a:gd name="T15" fmla="*/ 0 w 13"/>
                  <a:gd name="T16" fmla="*/ 0 h 62"/>
                  <a:gd name="T17" fmla="*/ 13 w 13"/>
                  <a:gd name="T18" fmla="*/ 62 h 62"/>
                </a:gdLst>
                <a:ahLst/>
                <a:cxnLst>
                  <a:cxn ang="T10">
                    <a:pos x="T0" y="T1"/>
                  </a:cxn>
                  <a:cxn ang="T11">
                    <a:pos x="T2" y="T3"/>
                  </a:cxn>
                  <a:cxn ang="T12">
                    <a:pos x="T4" y="T5"/>
                  </a:cxn>
                  <a:cxn ang="T13">
                    <a:pos x="T6" y="T7"/>
                  </a:cxn>
                  <a:cxn ang="T14">
                    <a:pos x="T8" y="T9"/>
                  </a:cxn>
                </a:cxnLst>
                <a:rect l="T15" t="T16" r="T17" b="T18"/>
                <a:pathLst>
                  <a:path w="13" h="62">
                    <a:moveTo>
                      <a:pt x="0" y="62"/>
                    </a:moveTo>
                    <a:lnTo>
                      <a:pt x="13" y="56"/>
                    </a:lnTo>
                    <a:lnTo>
                      <a:pt x="13" y="0"/>
                    </a:lnTo>
                    <a:lnTo>
                      <a:pt x="0" y="6"/>
                    </a:lnTo>
                    <a:lnTo>
                      <a:pt x="0" y="62"/>
                    </a:lnTo>
                    <a:close/>
                  </a:path>
                </a:pathLst>
              </a:custGeom>
              <a:solidFill>
                <a:srgbClr val="FFFFFF"/>
              </a:solidFill>
              <a:ln w="9525">
                <a:noFill/>
                <a:round/>
                <a:headEnd/>
                <a:tailEnd/>
              </a:ln>
            </p:spPr>
            <p:txBody>
              <a:bodyPr/>
              <a:lstStyle/>
              <a:p>
                <a:pPr algn="ctr"/>
                <a:endParaRPr lang="ru-RU"/>
              </a:p>
            </p:txBody>
          </p:sp>
          <p:sp>
            <p:nvSpPr>
              <p:cNvPr id="456812" name="Freeform 149"/>
              <p:cNvSpPr>
                <a:spLocks/>
              </p:cNvSpPr>
              <p:nvPr/>
            </p:nvSpPr>
            <p:spPr bwMode="auto">
              <a:xfrm>
                <a:off x="7575" y="5025"/>
                <a:ext cx="14" cy="58"/>
              </a:xfrm>
              <a:custGeom>
                <a:avLst/>
                <a:gdLst>
                  <a:gd name="T0" fmla="*/ 0 w 14"/>
                  <a:gd name="T1" fmla="*/ 58 h 58"/>
                  <a:gd name="T2" fmla="*/ 10 w 14"/>
                  <a:gd name="T3" fmla="*/ 56 h 58"/>
                  <a:gd name="T4" fmla="*/ 14 w 14"/>
                  <a:gd name="T5" fmla="*/ 56 h 58"/>
                  <a:gd name="T6" fmla="*/ 14 w 14"/>
                  <a:gd name="T7" fmla="*/ 0 h 58"/>
                  <a:gd name="T8" fmla="*/ 10 w 14"/>
                  <a:gd name="T9" fmla="*/ 0 h 58"/>
                  <a:gd name="T10" fmla="*/ 0 w 14"/>
                  <a:gd name="T11" fmla="*/ 2 h 58"/>
                  <a:gd name="T12" fmla="*/ 0 w 14"/>
                  <a:gd name="T13" fmla="*/ 58 h 58"/>
                  <a:gd name="T14" fmla="*/ 0 60000 65536"/>
                  <a:gd name="T15" fmla="*/ 0 60000 65536"/>
                  <a:gd name="T16" fmla="*/ 0 60000 65536"/>
                  <a:gd name="T17" fmla="*/ 0 60000 65536"/>
                  <a:gd name="T18" fmla="*/ 0 60000 65536"/>
                  <a:gd name="T19" fmla="*/ 0 60000 65536"/>
                  <a:gd name="T20" fmla="*/ 0 60000 65536"/>
                  <a:gd name="T21" fmla="*/ 0 w 14"/>
                  <a:gd name="T22" fmla="*/ 0 h 58"/>
                  <a:gd name="T23" fmla="*/ 14 w 1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8">
                    <a:moveTo>
                      <a:pt x="0" y="58"/>
                    </a:moveTo>
                    <a:lnTo>
                      <a:pt x="10" y="56"/>
                    </a:lnTo>
                    <a:lnTo>
                      <a:pt x="14" y="56"/>
                    </a:lnTo>
                    <a:lnTo>
                      <a:pt x="14" y="0"/>
                    </a:lnTo>
                    <a:lnTo>
                      <a:pt x="10" y="0"/>
                    </a:lnTo>
                    <a:lnTo>
                      <a:pt x="0" y="2"/>
                    </a:lnTo>
                    <a:lnTo>
                      <a:pt x="0" y="58"/>
                    </a:lnTo>
                    <a:close/>
                  </a:path>
                </a:pathLst>
              </a:custGeom>
              <a:solidFill>
                <a:srgbClr val="E6E6E6"/>
              </a:solidFill>
              <a:ln w="9525">
                <a:noFill/>
                <a:round/>
                <a:headEnd/>
                <a:tailEnd/>
              </a:ln>
            </p:spPr>
            <p:txBody>
              <a:bodyPr/>
              <a:lstStyle/>
              <a:p>
                <a:pPr algn="ctr"/>
                <a:endParaRPr lang="ru-RU"/>
              </a:p>
            </p:txBody>
          </p:sp>
          <p:sp>
            <p:nvSpPr>
              <p:cNvPr id="456813" name="Rectangle 150"/>
              <p:cNvSpPr>
                <a:spLocks noChangeArrowheads="1"/>
              </p:cNvSpPr>
              <p:nvPr/>
            </p:nvSpPr>
            <p:spPr bwMode="auto">
              <a:xfrm>
                <a:off x="7567" y="5027"/>
                <a:ext cx="8" cy="56"/>
              </a:xfrm>
              <a:prstGeom prst="rect">
                <a:avLst/>
              </a:prstGeom>
              <a:solidFill>
                <a:srgbClr val="CCCCCC"/>
              </a:solidFill>
              <a:ln w="9525">
                <a:noFill/>
                <a:miter lim="800000"/>
                <a:headEnd/>
                <a:tailEnd/>
              </a:ln>
            </p:spPr>
            <p:txBody>
              <a:bodyPr/>
              <a:lstStyle/>
              <a:p>
                <a:pPr algn="ctr"/>
                <a:endParaRPr lang="ru-RU"/>
              </a:p>
            </p:txBody>
          </p:sp>
          <p:sp>
            <p:nvSpPr>
              <p:cNvPr id="456814" name="Freeform 151"/>
              <p:cNvSpPr>
                <a:spLocks/>
              </p:cNvSpPr>
              <p:nvPr/>
            </p:nvSpPr>
            <p:spPr bwMode="auto">
              <a:xfrm>
                <a:off x="7555" y="5025"/>
                <a:ext cx="12" cy="58"/>
              </a:xfrm>
              <a:custGeom>
                <a:avLst/>
                <a:gdLst>
                  <a:gd name="T0" fmla="*/ 0 w 12"/>
                  <a:gd name="T1" fmla="*/ 56 h 58"/>
                  <a:gd name="T2" fmla="*/ 12 w 12"/>
                  <a:gd name="T3" fmla="*/ 58 h 58"/>
                  <a:gd name="T4" fmla="*/ 12 w 12"/>
                  <a:gd name="T5" fmla="*/ 2 h 58"/>
                  <a:gd name="T6" fmla="*/ 0 w 12"/>
                  <a:gd name="T7" fmla="*/ 0 h 58"/>
                  <a:gd name="T8" fmla="*/ 0 w 12"/>
                  <a:gd name="T9" fmla="*/ 56 h 58"/>
                  <a:gd name="T10" fmla="*/ 0 60000 65536"/>
                  <a:gd name="T11" fmla="*/ 0 60000 65536"/>
                  <a:gd name="T12" fmla="*/ 0 60000 65536"/>
                  <a:gd name="T13" fmla="*/ 0 60000 65536"/>
                  <a:gd name="T14" fmla="*/ 0 60000 65536"/>
                  <a:gd name="T15" fmla="*/ 0 w 12"/>
                  <a:gd name="T16" fmla="*/ 0 h 58"/>
                  <a:gd name="T17" fmla="*/ 12 w 12"/>
                  <a:gd name="T18" fmla="*/ 58 h 58"/>
                </a:gdLst>
                <a:ahLst/>
                <a:cxnLst>
                  <a:cxn ang="T10">
                    <a:pos x="T0" y="T1"/>
                  </a:cxn>
                  <a:cxn ang="T11">
                    <a:pos x="T2" y="T3"/>
                  </a:cxn>
                  <a:cxn ang="T12">
                    <a:pos x="T4" y="T5"/>
                  </a:cxn>
                  <a:cxn ang="T13">
                    <a:pos x="T6" y="T7"/>
                  </a:cxn>
                  <a:cxn ang="T14">
                    <a:pos x="T8" y="T9"/>
                  </a:cxn>
                </a:cxnLst>
                <a:rect l="T15" t="T16" r="T17" b="T18"/>
                <a:pathLst>
                  <a:path w="12" h="58">
                    <a:moveTo>
                      <a:pt x="0" y="56"/>
                    </a:moveTo>
                    <a:lnTo>
                      <a:pt x="12" y="58"/>
                    </a:lnTo>
                    <a:lnTo>
                      <a:pt x="12" y="2"/>
                    </a:lnTo>
                    <a:lnTo>
                      <a:pt x="0" y="0"/>
                    </a:lnTo>
                    <a:lnTo>
                      <a:pt x="0" y="56"/>
                    </a:lnTo>
                    <a:close/>
                  </a:path>
                </a:pathLst>
              </a:custGeom>
              <a:solidFill>
                <a:srgbClr val="B3B3B3"/>
              </a:solidFill>
              <a:ln w="9525">
                <a:noFill/>
                <a:round/>
                <a:headEnd/>
                <a:tailEnd/>
              </a:ln>
            </p:spPr>
            <p:txBody>
              <a:bodyPr/>
              <a:lstStyle/>
              <a:p>
                <a:pPr algn="ctr"/>
                <a:endParaRPr lang="ru-RU"/>
              </a:p>
            </p:txBody>
          </p:sp>
          <p:sp>
            <p:nvSpPr>
              <p:cNvPr id="456815" name="Freeform 152"/>
              <p:cNvSpPr>
                <a:spLocks/>
              </p:cNvSpPr>
              <p:nvPr/>
            </p:nvSpPr>
            <p:spPr bwMode="auto">
              <a:xfrm>
                <a:off x="7539" y="5019"/>
                <a:ext cx="16" cy="62"/>
              </a:xfrm>
              <a:custGeom>
                <a:avLst/>
                <a:gdLst>
                  <a:gd name="T0" fmla="*/ 0 w 16"/>
                  <a:gd name="T1" fmla="*/ 56 h 62"/>
                  <a:gd name="T2" fmla="*/ 16 w 16"/>
                  <a:gd name="T3" fmla="*/ 62 h 62"/>
                  <a:gd name="T4" fmla="*/ 16 w 16"/>
                  <a:gd name="T5" fmla="*/ 6 h 62"/>
                  <a:gd name="T6" fmla="*/ 0 w 16"/>
                  <a:gd name="T7" fmla="*/ 0 h 62"/>
                  <a:gd name="T8" fmla="*/ 0 w 16"/>
                  <a:gd name="T9" fmla="*/ 56 h 62"/>
                  <a:gd name="T10" fmla="*/ 0 60000 65536"/>
                  <a:gd name="T11" fmla="*/ 0 60000 65536"/>
                  <a:gd name="T12" fmla="*/ 0 60000 65536"/>
                  <a:gd name="T13" fmla="*/ 0 60000 65536"/>
                  <a:gd name="T14" fmla="*/ 0 60000 65536"/>
                  <a:gd name="T15" fmla="*/ 0 w 16"/>
                  <a:gd name="T16" fmla="*/ 0 h 62"/>
                  <a:gd name="T17" fmla="*/ 16 w 16"/>
                  <a:gd name="T18" fmla="*/ 62 h 62"/>
                </a:gdLst>
                <a:ahLst/>
                <a:cxnLst>
                  <a:cxn ang="T10">
                    <a:pos x="T0" y="T1"/>
                  </a:cxn>
                  <a:cxn ang="T11">
                    <a:pos x="T2" y="T3"/>
                  </a:cxn>
                  <a:cxn ang="T12">
                    <a:pos x="T4" y="T5"/>
                  </a:cxn>
                  <a:cxn ang="T13">
                    <a:pos x="T6" y="T7"/>
                  </a:cxn>
                  <a:cxn ang="T14">
                    <a:pos x="T8" y="T9"/>
                  </a:cxn>
                </a:cxnLst>
                <a:rect l="T15" t="T16" r="T17" b="T18"/>
                <a:pathLst>
                  <a:path w="16" h="62">
                    <a:moveTo>
                      <a:pt x="0" y="56"/>
                    </a:moveTo>
                    <a:lnTo>
                      <a:pt x="16" y="62"/>
                    </a:lnTo>
                    <a:lnTo>
                      <a:pt x="16" y="6"/>
                    </a:lnTo>
                    <a:lnTo>
                      <a:pt x="0" y="0"/>
                    </a:lnTo>
                    <a:lnTo>
                      <a:pt x="0" y="56"/>
                    </a:lnTo>
                    <a:close/>
                  </a:path>
                </a:pathLst>
              </a:custGeom>
              <a:solidFill>
                <a:srgbClr val="999999"/>
              </a:solidFill>
              <a:ln w="9525">
                <a:noFill/>
                <a:round/>
                <a:headEnd/>
                <a:tailEnd/>
              </a:ln>
            </p:spPr>
            <p:txBody>
              <a:bodyPr/>
              <a:lstStyle/>
              <a:p>
                <a:pPr algn="ctr"/>
                <a:endParaRPr lang="ru-RU"/>
              </a:p>
            </p:txBody>
          </p:sp>
          <p:sp>
            <p:nvSpPr>
              <p:cNvPr id="456816" name="Freeform 153"/>
              <p:cNvSpPr>
                <a:spLocks/>
              </p:cNvSpPr>
              <p:nvPr/>
            </p:nvSpPr>
            <p:spPr bwMode="auto">
              <a:xfrm>
                <a:off x="7521" y="5005"/>
                <a:ext cx="18" cy="70"/>
              </a:xfrm>
              <a:custGeom>
                <a:avLst/>
                <a:gdLst>
                  <a:gd name="T0" fmla="*/ 18 w 18"/>
                  <a:gd name="T1" fmla="*/ 14 h 70"/>
                  <a:gd name="T2" fmla="*/ 8 w 18"/>
                  <a:gd name="T3" fmla="*/ 8 h 70"/>
                  <a:gd name="T4" fmla="*/ 0 w 18"/>
                  <a:gd name="T5" fmla="*/ 0 h 70"/>
                  <a:gd name="T6" fmla="*/ 0 w 18"/>
                  <a:gd name="T7" fmla="*/ 50 h 70"/>
                  <a:gd name="T8" fmla="*/ 2 w 18"/>
                  <a:gd name="T9" fmla="*/ 56 h 70"/>
                  <a:gd name="T10" fmla="*/ 8 w 18"/>
                  <a:gd name="T11" fmla="*/ 64 h 70"/>
                  <a:gd name="T12" fmla="*/ 18 w 18"/>
                  <a:gd name="T13" fmla="*/ 70 h 70"/>
                  <a:gd name="T14" fmla="*/ 18 w 18"/>
                  <a:gd name="T15" fmla="*/ 14 h 70"/>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70"/>
                  <a:gd name="T26" fmla="*/ 18 w 18"/>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70">
                    <a:moveTo>
                      <a:pt x="18" y="14"/>
                    </a:moveTo>
                    <a:lnTo>
                      <a:pt x="8" y="8"/>
                    </a:lnTo>
                    <a:lnTo>
                      <a:pt x="0" y="0"/>
                    </a:lnTo>
                    <a:lnTo>
                      <a:pt x="0" y="50"/>
                    </a:lnTo>
                    <a:lnTo>
                      <a:pt x="2" y="56"/>
                    </a:lnTo>
                    <a:lnTo>
                      <a:pt x="8" y="64"/>
                    </a:lnTo>
                    <a:lnTo>
                      <a:pt x="18" y="70"/>
                    </a:lnTo>
                    <a:lnTo>
                      <a:pt x="18" y="14"/>
                    </a:lnTo>
                    <a:close/>
                  </a:path>
                </a:pathLst>
              </a:custGeom>
              <a:solidFill>
                <a:srgbClr val="7F7F7F"/>
              </a:solidFill>
              <a:ln w="9525">
                <a:noFill/>
                <a:round/>
                <a:headEnd/>
                <a:tailEnd/>
              </a:ln>
            </p:spPr>
            <p:txBody>
              <a:bodyPr/>
              <a:lstStyle/>
              <a:p>
                <a:pPr algn="ctr"/>
                <a:endParaRPr lang="ru-RU"/>
              </a:p>
            </p:txBody>
          </p:sp>
          <p:sp>
            <p:nvSpPr>
              <p:cNvPr id="456817" name="Line 154"/>
              <p:cNvSpPr>
                <a:spLocks noChangeShapeType="1"/>
              </p:cNvSpPr>
              <p:nvPr/>
            </p:nvSpPr>
            <p:spPr bwMode="auto">
              <a:xfrm>
                <a:off x="7571" y="4995"/>
                <a:ext cx="0" cy="0"/>
              </a:xfrm>
              <a:prstGeom prst="line">
                <a:avLst/>
              </a:prstGeom>
              <a:noFill/>
              <a:ln w="3175">
                <a:solidFill>
                  <a:srgbClr val="000000"/>
                </a:solidFill>
                <a:round/>
                <a:headEnd/>
                <a:tailEnd/>
              </a:ln>
            </p:spPr>
            <p:txBody>
              <a:bodyPr/>
              <a:lstStyle/>
              <a:p>
                <a:endParaRPr lang="en-US"/>
              </a:p>
            </p:txBody>
          </p:sp>
          <p:sp>
            <p:nvSpPr>
              <p:cNvPr id="456818" name="Freeform 155"/>
              <p:cNvSpPr>
                <a:spLocks/>
              </p:cNvSpPr>
              <p:nvPr/>
            </p:nvSpPr>
            <p:spPr bwMode="auto">
              <a:xfrm>
                <a:off x="7567" y="4911"/>
                <a:ext cx="10" cy="90"/>
              </a:xfrm>
              <a:custGeom>
                <a:avLst/>
                <a:gdLst>
                  <a:gd name="T0" fmla="*/ 0 w 10"/>
                  <a:gd name="T1" fmla="*/ 4 h 90"/>
                  <a:gd name="T2" fmla="*/ 0 w 10"/>
                  <a:gd name="T3" fmla="*/ 84 h 90"/>
                  <a:gd name="T4" fmla="*/ 0 w 10"/>
                  <a:gd name="T5" fmla="*/ 88 h 90"/>
                  <a:gd name="T6" fmla="*/ 4 w 10"/>
                  <a:gd name="T7" fmla="*/ 90 h 90"/>
                  <a:gd name="T8" fmla="*/ 8 w 10"/>
                  <a:gd name="T9" fmla="*/ 88 h 90"/>
                  <a:gd name="T10" fmla="*/ 10 w 10"/>
                  <a:gd name="T11" fmla="*/ 84 h 90"/>
                  <a:gd name="T12" fmla="*/ 10 w 10"/>
                  <a:gd name="T13" fmla="*/ 4 h 90"/>
                  <a:gd name="T14" fmla="*/ 8 w 10"/>
                  <a:gd name="T15" fmla="*/ 2 h 90"/>
                  <a:gd name="T16" fmla="*/ 4 w 10"/>
                  <a:gd name="T17" fmla="*/ 0 h 90"/>
                  <a:gd name="T18" fmla="*/ 0 w 10"/>
                  <a:gd name="T19" fmla="*/ 2 h 90"/>
                  <a:gd name="T20" fmla="*/ 0 w 10"/>
                  <a:gd name="T21" fmla="*/ 4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90"/>
                  <a:gd name="T35" fmla="*/ 10 w 10"/>
                  <a:gd name="T36" fmla="*/ 90 h 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90">
                    <a:moveTo>
                      <a:pt x="0" y="4"/>
                    </a:moveTo>
                    <a:lnTo>
                      <a:pt x="0" y="84"/>
                    </a:lnTo>
                    <a:lnTo>
                      <a:pt x="0" y="88"/>
                    </a:lnTo>
                    <a:lnTo>
                      <a:pt x="4" y="90"/>
                    </a:lnTo>
                    <a:lnTo>
                      <a:pt x="8" y="88"/>
                    </a:lnTo>
                    <a:lnTo>
                      <a:pt x="10" y="84"/>
                    </a:lnTo>
                    <a:lnTo>
                      <a:pt x="10" y="4"/>
                    </a:lnTo>
                    <a:lnTo>
                      <a:pt x="8" y="2"/>
                    </a:lnTo>
                    <a:lnTo>
                      <a:pt x="4" y="0"/>
                    </a:lnTo>
                    <a:lnTo>
                      <a:pt x="0" y="2"/>
                    </a:lnTo>
                    <a:lnTo>
                      <a:pt x="0" y="4"/>
                    </a:lnTo>
                    <a:close/>
                  </a:path>
                </a:pathLst>
              </a:custGeom>
              <a:solidFill>
                <a:srgbClr val="333333"/>
              </a:solidFill>
              <a:ln w="9525">
                <a:noFill/>
                <a:round/>
                <a:headEnd/>
                <a:tailEnd/>
              </a:ln>
            </p:spPr>
            <p:txBody>
              <a:bodyPr/>
              <a:lstStyle/>
              <a:p>
                <a:pPr algn="ctr"/>
                <a:endParaRPr lang="ru-RU"/>
              </a:p>
            </p:txBody>
          </p:sp>
          <p:sp>
            <p:nvSpPr>
              <p:cNvPr id="456819" name="Freeform 156"/>
              <p:cNvSpPr>
                <a:spLocks/>
              </p:cNvSpPr>
              <p:nvPr/>
            </p:nvSpPr>
            <p:spPr bwMode="auto">
              <a:xfrm>
                <a:off x="7377" y="4729"/>
                <a:ext cx="100" cy="56"/>
              </a:xfrm>
              <a:custGeom>
                <a:avLst/>
                <a:gdLst>
                  <a:gd name="T0" fmla="*/ 98 w 100"/>
                  <a:gd name="T1" fmla="*/ 20 h 56"/>
                  <a:gd name="T2" fmla="*/ 98 w 100"/>
                  <a:gd name="T3" fmla="*/ 24 h 56"/>
                  <a:gd name="T4" fmla="*/ 100 w 100"/>
                  <a:gd name="T5" fmla="*/ 26 h 56"/>
                  <a:gd name="T6" fmla="*/ 100 w 100"/>
                  <a:gd name="T7" fmla="*/ 30 h 56"/>
                  <a:gd name="T8" fmla="*/ 98 w 100"/>
                  <a:gd name="T9" fmla="*/ 36 h 56"/>
                  <a:gd name="T10" fmla="*/ 92 w 100"/>
                  <a:gd name="T11" fmla="*/ 42 h 56"/>
                  <a:gd name="T12" fmla="*/ 84 w 100"/>
                  <a:gd name="T13" fmla="*/ 48 h 56"/>
                  <a:gd name="T14" fmla="*/ 74 w 100"/>
                  <a:gd name="T15" fmla="*/ 52 h 56"/>
                  <a:gd name="T16" fmla="*/ 62 w 100"/>
                  <a:gd name="T17" fmla="*/ 54 h 56"/>
                  <a:gd name="T18" fmla="*/ 44 w 100"/>
                  <a:gd name="T19" fmla="*/ 56 h 56"/>
                  <a:gd name="T20" fmla="*/ 26 w 100"/>
                  <a:gd name="T21" fmla="*/ 52 h 56"/>
                  <a:gd name="T22" fmla="*/ 18 w 100"/>
                  <a:gd name="T23" fmla="*/ 48 h 56"/>
                  <a:gd name="T24" fmla="*/ 12 w 100"/>
                  <a:gd name="T25" fmla="*/ 44 h 56"/>
                  <a:gd name="T26" fmla="*/ 6 w 100"/>
                  <a:gd name="T27" fmla="*/ 40 h 56"/>
                  <a:gd name="T28" fmla="*/ 2 w 100"/>
                  <a:gd name="T29" fmla="*/ 34 h 56"/>
                  <a:gd name="T30" fmla="*/ 0 w 100"/>
                  <a:gd name="T31" fmla="*/ 28 h 56"/>
                  <a:gd name="T32" fmla="*/ 0 w 100"/>
                  <a:gd name="T33" fmla="*/ 26 h 56"/>
                  <a:gd name="T34" fmla="*/ 2 w 100"/>
                  <a:gd name="T35" fmla="*/ 24 h 56"/>
                  <a:gd name="T36" fmla="*/ 2 w 100"/>
                  <a:gd name="T37" fmla="*/ 20 h 56"/>
                  <a:gd name="T38" fmla="*/ 8 w 100"/>
                  <a:gd name="T39" fmla="*/ 14 h 56"/>
                  <a:gd name="T40" fmla="*/ 8 w 100"/>
                  <a:gd name="T41" fmla="*/ 12 h 56"/>
                  <a:gd name="T42" fmla="*/ 12 w 100"/>
                  <a:gd name="T43" fmla="*/ 10 h 56"/>
                  <a:gd name="T44" fmla="*/ 14 w 100"/>
                  <a:gd name="T45" fmla="*/ 8 h 56"/>
                  <a:gd name="T46" fmla="*/ 16 w 100"/>
                  <a:gd name="T47" fmla="*/ 8 h 56"/>
                  <a:gd name="T48" fmla="*/ 20 w 100"/>
                  <a:gd name="T49" fmla="*/ 6 h 56"/>
                  <a:gd name="T50" fmla="*/ 22 w 100"/>
                  <a:gd name="T51" fmla="*/ 4 h 56"/>
                  <a:gd name="T52" fmla="*/ 24 w 100"/>
                  <a:gd name="T53" fmla="*/ 4 h 56"/>
                  <a:gd name="T54" fmla="*/ 26 w 100"/>
                  <a:gd name="T55" fmla="*/ 4 h 56"/>
                  <a:gd name="T56" fmla="*/ 30 w 100"/>
                  <a:gd name="T57" fmla="*/ 2 h 56"/>
                  <a:gd name="T58" fmla="*/ 32 w 100"/>
                  <a:gd name="T59" fmla="*/ 2 h 56"/>
                  <a:gd name="T60" fmla="*/ 38 w 100"/>
                  <a:gd name="T61" fmla="*/ 0 h 56"/>
                  <a:gd name="T62" fmla="*/ 56 w 100"/>
                  <a:gd name="T63" fmla="*/ 0 h 56"/>
                  <a:gd name="T64" fmla="*/ 74 w 100"/>
                  <a:gd name="T65" fmla="*/ 4 h 56"/>
                  <a:gd name="T66" fmla="*/ 82 w 100"/>
                  <a:gd name="T67" fmla="*/ 6 h 56"/>
                  <a:gd name="T68" fmla="*/ 90 w 100"/>
                  <a:gd name="T69" fmla="*/ 10 h 56"/>
                  <a:gd name="T70" fmla="*/ 94 w 100"/>
                  <a:gd name="T71" fmla="*/ 16 h 56"/>
                  <a:gd name="T72" fmla="*/ 98 w 100"/>
                  <a:gd name="T73" fmla="*/ 2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56"/>
                  <a:gd name="T113" fmla="*/ 100 w 100"/>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56">
                    <a:moveTo>
                      <a:pt x="98" y="20"/>
                    </a:moveTo>
                    <a:lnTo>
                      <a:pt x="98" y="24"/>
                    </a:lnTo>
                    <a:lnTo>
                      <a:pt x="100" y="26"/>
                    </a:lnTo>
                    <a:lnTo>
                      <a:pt x="100" y="30"/>
                    </a:lnTo>
                    <a:lnTo>
                      <a:pt x="98" y="36"/>
                    </a:lnTo>
                    <a:lnTo>
                      <a:pt x="92" y="42"/>
                    </a:lnTo>
                    <a:lnTo>
                      <a:pt x="84" y="48"/>
                    </a:lnTo>
                    <a:lnTo>
                      <a:pt x="74" y="52"/>
                    </a:lnTo>
                    <a:lnTo>
                      <a:pt x="62" y="54"/>
                    </a:lnTo>
                    <a:lnTo>
                      <a:pt x="44" y="56"/>
                    </a:lnTo>
                    <a:lnTo>
                      <a:pt x="26" y="52"/>
                    </a:lnTo>
                    <a:lnTo>
                      <a:pt x="18" y="48"/>
                    </a:lnTo>
                    <a:lnTo>
                      <a:pt x="12" y="44"/>
                    </a:lnTo>
                    <a:lnTo>
                      <a:pt x="6" y="40"/>
                    </a:lnTo>
                    <a:lnTo>
                      <a:pt x="2" y="34"/>
                    </a:lnTo>
                    <a:lnTo>
                      <a:pt x="0" y="28"/>
                    </a:lnTo>
                    <a:lnTo>
                      <a:pt x="0" y="26"/>
                    </a:lnTo>
                    <a:lnTo>
                      <a:pt x="2" y="24"/>
                    </a:lnTo>
                    <a:lnTo>
                      <a:pt x="2" y="20"/>
                    </a:lnTo>
                    <a:lnTo>
                      <a:pt x="8" y="14"/>
                    </a:lnTo>
                    <a:lnTo>
                      <a:pt x="8" y="12"/>
                    </a:lnTo>
                    <a:lnTo>
                      <a:pt x="12" y="10"/>
                    </a:lnTo>
                    <a:lnTo>
                      <a:pt x="14" y="8"/>
                    </a:lnTo>
                    <a:lnTo>
                      <a:pt x="16" y="8"/>
                    </a:lnTo>
                    <a:lnTo>
                      <a:pt x="20" y="6"/>
                    </a:lnTo>
                    <a:lnTo>
                      <a:pt x="22" y="4"/>
                    </a:lnTo>
                    <a:lnTo>
                      <a:pt x="24" y="4"/>
                    </a:lnTo>
                    <a:lnTo>
                      <a:pt x="26" y="4"/>
                    </a:lnTo>
                    <a:lnTo>
                      <a:pt x="30" y="2"/>
                    </a:lnTo>
                    <a:lnTo>
                      <a:pt x="32" y="2"/>
                    </a:lnTo>
                    <a:lnTo>
                      <a:pt x="38" y="0"/>
                    </a:lnTo>
                    <a:lnTo>
                      <a:pt x="56" y="0"/>
                    </a:lnTo>
                    <a:lnTo>
                      <a:pt x="74" y="4"/>
                    </a:lnTo>
                    <a:lnTo>
                      <a:pt x="82" y="6"/>
                    </a:lnTo>
                    <a:lnTo>
                      <a:pt x="90" y="10"/>
                    </a:lnTo>
                    <a:lnTo>
                      <a:pt x="94" y="16"/>
                    </a:lnTo>
                    <a:lnTo>
                      <a:pt x="98" y="20"/>
                    </a:lnTo>
                    <a:close/>
                  </a:path>
                </a:pathLst>
              </a:custGeom>
              <a:solidFill>
                <a:srgbClr val="000000"/>
              </a:solidFill>
              <a:ln w="9525">
                <a:noFill/>
                <a:round/>
                <a:headEnd/>
                <a:tailEnd/>
              </a:ln>
            </p:spPr>
            <p:txBody>
              <a:bodyPr/>
              <a:lstStyle/>
              <a:p>
                <a:pPr algn="ctr"/>
                <a:endParaRPr lang="ru-RU"/>
              </a:p>
            </p:txBody>
          </p:sp>
          <p:sp>
            <p:nvSpPr>
              <p:cNvPr id="456820" name="Freeform 157"/>
              <p:cNvSpPr>
                <a:spLocks/>
              </p:cNvSpPr>
              <p:nvPr/>
            </p:nvSpPr>
            <p:spPr bwMode="auto">
              <a:xfrm>
                <a:off x="7373" y="4725"/>
                <a:ext cx="108" cy="122"/>
              </a:xfrm>
              <a:custGeom>
                <a:avLst/>
                <a:gdLst>
                  <a:gd name="T0" fmla="*/ 40 w 108"/>
                  <a:gd name="T1" fmla="*/ 0 h 122"/>
                  <a:gd name="T2" fmla="*/ 34 w 108"/>
                  <a:gd name="T3" fmla="*/ 2 h 122"/>
                  <a:gd name="T4" fmla="*/ 28 w 108"/>
                  <a:gd name="T5" fmla="*/ 2 h 122"/>
                  <a:gd name="T6" fmla="*/ 28 w 108"/>
                  <a:gd name="T7" fmla="*/ 4 h 122"/>
                  <a:gd name="T8" fmla="*/ 24 w 108"/>
                  <a:gd name="T9" fmla="*/ 4 h 122"/>
                  <a:gd name="T10" fmla="*/ 22 w 108"/>
                  <a:gd name="T11" fmla="*/ 6 h 122"/>
                  <a:gd name="T12" fmla="*/ 18 w 108"/>
                  <a:gd name="T13" fmla="*/ 6 h 122"/>
                  <a:gd name="T14" fmla="*/ 16 w 108"/>
                  <a:gd name="T15" fmla="*/ 8 h 122"/>
                  <a:gd name="T16" fmla="*/ 14 w 108"/>
                  <a:gd name="T17" fmla="*/ 10 h 122"/>
                  <a:gd name="T18" fmla="*/ 12 w 108"/>
                  <a:gd name="T19" fmla="*/ 12 h 122"/>
                  <a:gd name="T20" fmla="*/ 10 w 108"/>
                  <a:gd name="T21" fmla="*/ 14 h 122"/>
                  <a:gd name="T22" fmla="*/ 8 w 108"/>
                  <a:gd name="T23" fmla="*/ 14 h 122"/>
                  <a:gd name="T24" fmla="*/ 6 w 108"/>
                  <a:gd name="T25" fmla="*/ 16 h 122"/>
                  <a:gd name="T26" fmla="*/ 6 w 108"/>
                  <a:gd name="T27" fmla="*/ 18 h 122"/>
                  <a:gd name="T28" fmla="*/ 4 w 108"/>
                  <a:gd name="T29" fmla="*/ 20 h 122"/>
                  <a:gd name="T30" fmla="*/ 2 w 108"/>
                  <a:gd name="T31" fmla="*/ 22 h 122"/>
                  <a:gd name="T32" fmla="*/ 0 w 108"/>
                  <a:gd name="T33" fmla="*/ 26 h 122"/>
                  <a:gd name="T34" fmla="*/ 0 w 108"/>
                  <a:gd name="T35" fmla="*/ 30 h 122"/>
                  <a:gd name="T36" fmla="*/ 0 w 108"/>
                  <a:gd name="T37" fmla="*/ 32 h 122"/>
                  <a:gd name="T38" fmla="*/ 0 w 108"/>
                  <a:gd name="T39" fmla="*/ 90 h 122"/>
                  <a:gd name="T40" fmla="*/ 2 w 108"/>
                  <a:gd name="T41" fmla="*/ 98 h 122"/>
                  <a:gd name="T42" fmla="*/ 6 w 108"/>
                  <a:gd name="T43" fmla="*/ 104 h 122"/>
                  <a:gd name="T44" fmla="*/ 12 w 108"/>
                  <a:gd name="T45" fmla="*/ 110 h 122"/>
                  <a:gd name="T46" fmla="*/ 18 w 108"/>
                  <a:gd name="T47" fmla="*/ 114 h 122"/>
                  <a:gd name="T48" fmla="*/ 28 w 108"/>
                  <a:gd name="T49" fmla="*/ 118 h 122"/>
                  <a:gd name="T50" fmla="*/ 36 w 108"/>
                  <a:gd name="T51" fmla="*/ 120 h 122"/>
                  <a:gd name="T52" fmla="*/ 46 w 108"/>
                  <a:gd name="T53" fmla="*/ 122 h 122"/>
                  <a:gd name="T54" fmla="*/ 58 w 108"/>
                  <a:gd name="T55" fmla="*/ 122 h 122"/>
                  <a:gd name="T56" fmla="*/ 68 w 108"/>
                  <a:gd name="T57" fmla="*/ 122 h 122"/>
                  <a:gd name="T58" fmla="*/ 84 w 108"/>
                  <a:gd name="T59" fmla="*/ 118 h 122"/>
                  <a:gd name="T60" fmla="*/ 96 w 108"/>
                  <a:gd name="T61" fmla="*/ 110 h 122"/>
                  <a:gd name="T62" fmla="*/ 102 w 108"/>
                  <a:gd name="T63" fmla="*/ 106 h 122"/>
                  <a:gd name="T64" fmla="*/ 104 w 108"/>
                  <a:gd name="T65" fmla="*/ 100 h 122"/>
                  <a:gd name="T66" fmla="*/ 108 w 108"/>
                  <a:gd name="T67" fmla="*/ 96 h 122"/>
                  <a:gd name="T68" fmla="*/ 108 w 108"/>
                  <a:gd name="T69" fmla="*/ 90 h 122"/>
                  <a:gd name="T70" fmla="*/ 108 w 108"/>
                  <a:gd name="T71" fmla="*/ 32 h 122"/>
                  <a:gd name="T72" fmla="*/ 106 w 108"/>
                  <a:gd name="T73" fmla="*/ 22 h 122"/>
                  <a:gd name="T74" fmla="*/ 102 w 108"/>
                  <a:gd name="T75" fmla="*/ 16 h 122"/>
                  <a:gd name="T76" fmla="*/ 96 w 108"/>
                  <a:gd name="T77" fmla="*/ 12 h 122"/>
                  <a:gd name="T78" fmla="*/ 90 w 108"/>
                  <a:gd name="T79" fmla="*/ 6 h 122"/>
                  <a:gd name="T80" fmla="*/ 80 w 108"/>
                  <a:gd name="T81" fmla="*/ 4 h 122"/>
                  <a:gd name="T82" fmla="*/ 72 w 108"/>
                  <a:gd name="T83" fmla="*/ 0 h 122"/>
                  <a:gd name="T84" fmla="*/ 62 w 108"/>
                  <a:gd name="T85" fmla="*/ 0 h 122"/>
                  <a:gd name="T86" fmla="*/ 52 w 108"/>
                  <a:gd name="T87" fmla="*/ 0 h 122"/>
                  <a:gd name="T88" fmla="*/ 40 w 108"/>
                  <a:gd name="T89" fmla="*/ 0 h 1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8"/>
                  <a:gd name="T136" fmla="*/ 0 h 122"/>
                  <a:gd name="T137" fmla="*/ 108 w 108"/>
                  <a:gd name="T138" fmla="*/ 122 h 1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8" h="122">
                    <a:moveTo>
                      <a:pt x="40" y="0"/>
                    </a:moveTo>
                    <a:lnTo>
                      <a:pt x="34" y="2"/>
                    </a:lnTo>
                    <a:lnTo>
                      <a:pt x="28" y="2"/>
                    </a:lnTo>
                    <a:lnTo>
                      <a:pt x="28" y="4"/>
                    </a:lnTo>
                    <a:lnTo>
                      <a:pt x="24" y="4"/>
                    </a:lnTo>
                    <a:lnTo>
                      <a:pt x="22" y="6"/>
                    </a:lnTo>
                    <a:lnTo>
                      <a:pt x="18" y="6"/>
                    </a:lnTo>
                    <a:lnTo>
                      <a:pt x="16" y="8"/>
                    </a:lnTo>
                    <a:lnTo>
                      <a:pt x="14" y="10"/>
                    </a:lnTo>
                    <a:lnTo>
                      <a:pt x="12" y="12"/>
                    </a:lnTo>
                    <a:lnTo>
                      <a:pt x="10" y="14"/>
                    </a:lnTo>
                    <a:lnTo>
                      <a:pt x="8" y="14"/>
                    </a:lnTo>
                    <a:lnTo>
                      <a:pt x="6" y="16"/>
                    </a:lnTo>
                    <a:lnTo>
                      <a:pt x="6" y="18"/>
                    </a:lnTo>
                    <a:lnTo>
                      <a:pt x="4" y="20"/>
                    </a:lnTo>
                    <a:lnTo>
                      <a:pt x="2" y="22"/>
                    </a:lnTo>
                    <a:lnTo>
                      <a:pt x="0" y="26"/>
                    </a:lnTo>
                    <a:lnTo>
                      <a:pt x="0" y="30"/>
                    </a:lnTo>
                    <a:lnTo>
                      <a:pt x="0" y="32"/>
                    </a:lnTo>
                    <a:lnTo>
                      <a:pt x="0" y="90"/>
                    </a:lnTo>
                    <a:lnTo>
                      <a:pt x="2" y="98"/>
                    </a:lnTo>
                    <a:lnTo>
                      <a:pt x="6" y="104"/>
                    </a:lnTo>
                    <a:lnTo>
                      <a:pt x="12" y="110"/>
                    </a:lnTo>
                    <a:lnTo>
                      <a:pt x="18" y="114"/>
                    </a:lnTo>
                    <a:lnTo>
                      <a:pt x="28" y="118"/>
                    </a:lnTo>
                    <a:lnTo>
                      <a:pt x="36" y="120"/>
                    </a:lnTo>
                    <a:lnTo>
                      <a:pt x="46" y="122"/>
                    </a:lnTo>
                    <a:lnTo>
                      <a:pt x="58" y="122"/>
                    </a:lnTo>
                    <a:lnTo>
                      <a:pt x="68" y="122"/>
                    </a:lnTo>
                    <a:lnTo>
                      <a:pt x="84" y="118"/>
                    </a:lnTo>
                    <a:lnTo>
                      <a:pt x="96" y="110"/>
                    </a:lnTo>
                    <a:lnTo>
                      <a:pt x="102" y="106"/>
                    </a:lnTo>
                    <a:lnTo>
                      <a:pt x="104" y="100"/>
                    </a:lnTo>
                    <a:lnTo>
                      <a:pt x="108" y="96"/>
                    </a:lnTo>
                    <a:lnTo>
                      <a:pt x="108" y="90"/>
                    </a:lnTo>
                    <a:lnTo>
                      <a:pt x="108" y="32"/>
                    </a:lnTo>
                    <a:lnTo>
                      <a:pt x="106" y="22"/>
                    </a:lnTo>
                    <a:lnTo>
                      <a:pt x="102" y="16"/>
                    </a:lnTo>
                    <a:lnTo>
                      <a:pt x="96" y="12"/>
                    </a:lnTo>
                    <a:lnTo>
                      <a:pt x="90" y="6"/>
                    </a:lnTo>
                    <a:lnTo>
                      <a:pt x="80" y="4"/>
                    </a:lnTo>
                    <a:lnTo>
                      <a:pt x="72" y="0"/>
                    </a:lnTo>
                    <a:lnTo>
                      <a:pt x="62" y="0"/>
                    </a:lnTo>
                    <a:lnTo>
                      <a:pt x="52" y="0"/>
                    </a:lnTo>
                    <a:lnTo>
                      <a:pt x="40" y="0"/>
                    </a:lnTo>
                    <a:close/>
                  </a:path>
                </a:pathLst>
              </a:custGeom>
              <a:solidFill>
                <a:srgbClr val="000000"/>
              </a:solidFill>
              <a:ln w="9525">
                <a:noFill/>
                <a:round/>
                <a:headEnd/>
                <a:tailEnd/>
              </a:ln>
            </p:spPr>
            <p:txBody>
              <a:bodyPr/>
              <a:lstStyle/>
              <a:p>
                <a:pPr algn="ctr"/>
                <a:endParaRPr lang="ru-RU"/>
              </a:p>
            </p:txBody>
          </p:sp>
          <p:sp>
            <p:nvSpPr>
              <p:cNvPr id="456821" name="Freeform 158"/>
              <p:cNvSpPr>
                <a:spLocks/>
              </p:cNvSpPr>
              <p:nvPr/>
            </p:nvSpPr>
            <p:spPr bwMode="auto">
              <a:xfrm>
                <a:off x="7477" y="4749"/>
                <a:ext cx="0" cy="4"/>
              </a:xfrm>
              <a:custGeom>
                <a:avLst/>
                <a:gdLst>
                  <a:gd name="T0" fmla="*/ 0 h 4"/>
                  <a:gd name="T1" fmla="*/ 4 h 4"/>
                  <a:gd name="T2" fmla="*/ 0 h 4"/>
                  <a:gd name="T3" fmla="*/ 0 60000 65536"/>
                  <a:gd name="T4" fmla="*/ 0 60000 65536"/>
                  <a:gd name="T5" fmla="*/ 0 60000 65536"/>
                  <a:gd name="T6" fmla="*/ 0 h 4"/>
                  <a:gd name="T7" fmla="*/ 4 h 4"/>
                </a:gdLst>
                <a:ahLst/>
                <a:cxnLst>
                  <a:cxn ang="T3">
                    <a:pos x="0" y="T0"/>
                  </a:cxn>
                  <a:cxn ang="T4">
                    <a:pos x="0" y="T1"/>
                  </a:cxn>
                  <a:cxn ang="T5">
                    <a:pos x="0" y="T2"/>
                  </a:cxn>
                </a:cxnLst>
                <a:rect l="0" t="T6" r="0" b="T7"/>
                <a:pathLst>
                  <a:path h="4">
                    <a:moveTo>
                      <a:pt x="0" y="0"/>
                    </a:moveTo>
                    <a:lnTo>
                      <a:pt x="0" y="4"/>
                    </a:lnTo>
                    <a:lnTo>
                      <a:pt x="0" y="0"/>
                    </a:lnTo>
                    <a:close/>
                  </a:path>
                </a:pathLst>
              </a:custGeom>
              <a:solidFill>
                <a:srgbClr val="000000"/>
              </a:solidFill>
              <a:ln w="9525">
                <a:noFill/>
                <a:round/>
                <a:headEnd/>
                <a:tailEnd/>
              </a:ln>
            </p:spPr>
            <p:txBody>
              <a:bodyPr/>
              <a:lstStyle/>
              <a:p>
                <a:pPr algn="ctr"/>
                <a:endParaRPr lang="ru-RU"/>
              </a:p>
            </p:txBody>
          </p:sp>
          <p:sp>
            <p:nvSpPr>
              <p:cNvPr id="456822" name="Freeform 159"/>
              <p:cNvSpPr>
                <a:spLocks/>
              </p:cNvSpPr>
              <p:nvPr/>
            </p:nvSpPr>
            <p:spPr bwMode="auto">
              <a:xfrm>
                <a:off x="7377" y="4729"/>
                <a:ext cx="100" cy="56"/>
              </a:xfrm>
              <a:custGeom>
                <a:avLst/>
                <a:gdLst>
                  <a:gd name="T0" fmla="*/ 98 w 100"/>
                  <a:gd name="T1" fmla="*/ 20 h 56"/>
                  <a:gd name="T2" fmla="*/ 98 w 100"/>
                  <a:gd name="T3" fmla="*/ 24 h 56"/>
                  <a:gd name="T4" fmla="*/ 100 w 100"/>
                  <a:gd name="T5" fmla="*/ 26 h 56"/>
                  <a:gd name="T6" fmla="*/ 100 w 100"/>
                  <a:gd name="T7" fmla="*/ 30 h 56"/>
                  <a:gd name="T8" fmla="*/ 98 w 100"/>
                  <a:gd name="T9" fmla="*/ 36 h 56"/>
                  <a:gd name="T10" fmla="*/ 92 w 100"/>
                  <a:gd name="T11" fmla="*/ 42 h 56"/>
                  <a:gd name="T12" fmla="*/ 84 w 100"/>
                  <a:gd name="T13" fmla="*/ 48 h 56"/>
                  <a:gd name="T14" fmla="*/ 74 w 100"/>
                  <a:gd name="T15" fmla="*/ 52 h 56"/>
                  <a:gd name="T16" fmla="*/ 62 w 100"/>
                  <a:gd name="T17" fmla="*/ 54 h 56"/>
                  <a:gd name="T18" fmla="*/ 44 w 100"/>
                  <a:gd name="T19" fmla="*/ 56 h 56"/>
                  <a:gd name="T20" fmla="*/ 26 w 100"/>
                  <a:gd name="T21" fmla="*/ 52 h 56"/>
                  <a:gd name="T22" fmla="*/ 18 w 100"/>
                  <a:gd name="T23" fmla="*/ 48 h 56"/>
                  <a:gd name="T24" fmla="*/ 12 w 100"/>
                  <a:gd name="T25" fmla="*/ 44 h 56"/>
                  <a:gd name="T26" fmla="*/ 6 w 100"/>
                  <a:gd name="T27" fmla="*/ 40 h 56"/>
                  <a:gd name="T28" fmla="*/ 2 w 100"/>
                  <a:gd name="T29" fmla="*/ 34 h 56"/>
                  <a:gd name="T30" fmla="*/ 0 w 100"/>
                  <a:gd name="T31" fmla="*/ 28 h 56"/>
                  <a:gd name="T32" fmla="*/ 0 w 100"/>
                  <a:gd name="T33" fmla="*/ 26 h 56"/>
                  <a:gd name="T34" fmla="*/ 2 w 100"/>
                  <a:gd name="T35" fmla="*/ 24 h 56"/>
                  <a:gd name="T36" fmla="*/ 2 w 100"/>
                  <a:gd name="T37" fmla="*/ 20 h 56"/>
                  <a:gd name="T38" fmla="*/ 8 w 100"/>
                  <a:gd name="T39" fmla="*/ 14 h 56"/>
                  <a:gd name="T40" fmla="*/ 8 w 100"/>
                  <a:gd name="T41" fmla="*/ 12 h 56"/>
                  <a:gd name="T42" fmla="*/ 12 w 100"/>
                  <a:gd name="T43" fmla="*/ 10 h 56"/>
                  <a:gd name="T44" fmla="*/ 14 w 100"/>
                  <a:gd name="T45" fmla="*/ 8 h 56"/>
                  <a:gd name="T46" fmla="*/ 16 w 100"/>
                  <a:gd name="T47" fmla="*/ 8 h 56"/>
                  <a:gd name="T48" fmla="*/ 20 w 100"/>
                  <a:gd name="T49" fmla="*/ 6 h 56"/>
                  <a:gd name="T50" fmla="*/ 22 w 100"/>
                  <a:gd name="T51" fmla="*/ 4 h 56"/>
                  <a:gd name="T52" fmla="*/ 24 w 100"/>
                  <a:gd name="T53" fmla="*/ 4 h 56"/>
                  <a:gd name="T54" fmla="*/ 26 w 100"/>
                  <a:gd name="T55" fmla="*/ 4 h 56"/>
                  <a:gd name="T56" fmla="*/ 30 w 100"/>
                  <a:gd name="T57" fmla="*/ 2 h 56"/>
                  <a:gd name="T58" fmla="*/ 32 w 100"/>
                  <a:gd name="T59" fmla="*/ 2 h 56"/>
                  <a:gd name="T60" fmla="*/ 38 w 100"/>
                  <a:gd name="T61" fmla="*/ 0 h 56"/>
                  <a:gd name="T62" fmla="*/ 56 w 100"/>
                  <a:gd name="T63" fmla="*/ 0 h 56"/>
                  <a:gd name="T64" fmla="*/ 74 w 100"/>
                  <a:gd name="T65" fmla="*/ 4 h 56"/>
                  <a:gd name="T66" fmla="*/ 82 w 100"/>
                  <a:gd name="T67" fmla="*/ 6 h 56"/>
                  <a:gd name="T68" fmla="*/ 90 w 100"/>
                  <a:gd name="T69" fmla="*/ 10 h 56"/>
                  <a:gd name="T70" fmla="*/ 94 w 100"/>
                  <a:gd name="T71" fmla="*/ 16 h 56"/>
                  <a:gd name="T72" fmla="*/ 98 w 100"/>
                  <a:gd name="T73" fmla="*/ 2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56"/>
                  <a:gd name="T113" fmla="*/ 100 w 100"/>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56">
                    <a:moveTo>
                      <a:pt x="98" y="20"/>
                    </a:moveTo>
                    <a:lnTo>
                      <a:pt x="98" y="24"/>
                    </a:lnTo>
                    <a:lnTo>
                      <a:pt x="100" y="26"/>
                    </a:lnTo>
                    <a:lnTo>
                      <a:pt x="100" y="30"/>
                    </a:lnTo>
                    <a:lnTo>
                      <a:pt x="98" y="36"/>
                    </a:lnTo>
                    <a:lnTo>
                      <a:pt x="92" y="42"/>
                    </a:lnTo>
                    <a:lnTo>
                      <a:pt x="84" y="48"/>
                    </a:lnTo>
                    <a:lnTo>
                      <a:pt x="74" y="52"/>
                    </a:lnTo>
                    <a:lnTo>
                      <a:pt x="62" y="54"/>
                    </a:lnTo>
                    <a:lnTo>
                      <a:pt x="44" y="56"/>
                    </a:lnTo>
                    <a:lnTo>
                      <a:pt x="26" y="52"/>
                    </a:lnTo>
                    <a:lnTo>
                      <a:pt x="18" y="48"/>
                    </a:lnTo>
                    <a:lnTo>
                      <a:pt x="12" y="44"/>
                    </a:lnTo>
                    <a:lnTo>
                      <a:pt x="6" y="40"/>
                    </a:lnTo>
                    <a:lnTo>
                      <a:pt x="2" y="34"/>
                    </a:lnTo>
                    <a:lnTo>
                      <a:pt x="0" y="28"/>
                    </a:lnTo>
                    <a:lnTo>
                      <a:pt x="0" y="26"/>
                    </a:lnTo>
                    <a:lnTo>
                      <a:pt x="2" y="24"/>
                    </a:lnTo>
                    <a:lnTo>
                      <a:pt x="2" y="20"/>
                    </a:lnTo>
                    <a:lnTo>
                      <a:pt x="8" y="14"/>
                    </a:lnTo>
                    <a:lnTo>
                      <a:pt x="8" y="12"/>
                    </a:lnTo>
                    <a:lnTo>
                      <a:pt x="12" y="10"/>
                    </a:lnTo>
                    <a:lnTo>
                      <a:pt x="14" y="8"/>
                    </a:lnTo>
                    <a:lnTo>
                      <a:pt x="16" y="8"/>
                    </a:lnTo>
                    <a:lnTo>
                      <a:pt x="20" y="6"/>
                    </a:lnTo>
                    <a:lnTo>
                      <a:pt x="22" y="4"/>
                    </a:lnTo>
                    <a:lnTo>
                      <a:pt x="24" y="4"/>
                    </a:lnTo>
                    <a:lnTo>
                      <a:pt x="26" y="4"/>
                    </a:lnTo>
                    <a:lnTo>
                      <a:pt x="30" y="2"/>
                    </a:lnTo>
                    <a:lnTo>
                      <a:pt x="32" y="2"/>
                    </a:lnTo>
                    <a:lnTo>
                      <a:pt x="38" y="0"/>
                    </a:lnTo>
                    <a:lnTo>
                      <a:pt x="56" y="0"/>
                    </a:lnTo>
                    <a:lnTo>
                      <a:pt x="74" y="4"/>
                    </a:lnTo>
                    <a:lnTo>
                      <a:pt x="82" y="6"/>
                    </a:lnTo>
                    <a:lnTo>
                      <a:pt x="90" y="10"/>
                    </a:lnTo>
                    <a:lnTo>
                      <a:pt x="94" y="16"/>
                    </a:lnTo>
                    <a:lnTo>
                      <a:pt x="98" y="20"/>
                    </a:lnTo>
                    <a:close/>
                  </a:path>
                </a:pathLst>
              </a:custGeom>
              <a:solidFill>
                <a:srgbClr val="E3E3E2"/>
              </a:solidFill>
              <a:ln w="9525">
                <a:noFill/>
                <a:round/>
                <a:headEnd/>
                <a:tailEnd/>
              </a:ln>
            </p:spPr>
            <p:txBody>
              <a:bodyPr/>
              <a:lstStyle/>
              <a:p>
                <a:pPr algn="ctr"/>
                <a:endParaRPr lang="ru-RU"/>
              </a:p>
            </p:txBody>
          </p:sp>
          <p:sp>
            <p:nvSpPr>
              <p:cNvPr id="456823" name="Freeform 160"/>
              <p:cNvSpPr>
                <a:spLocks/>
              </p:cNvSpPr>
              <p:nvPr/>
            </p:nvSpPr>
            <p:spPr bwMode="auto">
              <a:xfrm>
                <a:off x="7459" y="4765"/>
                <a:ext cx="18" cy="70"/>
              </a:xfrm>
              <a:custGeom>
                <a:avLst/>
                <a:gdLst>
                  <a:gd name="T0" fmla="*/ 0 w 18"/>
                  <a:gd name="T1" fmla="*/ 16 h 70"/>
                  <a:gd name="T2" fmla="*/ 0 w 18"/>
                  <a:gd name="T3" fmla="*/ 70 h 70"/>
                  <a:gd name="T4" fmla="*/ 8 w 18"/>
                  <a:gd name="T5" fmla="*/ 66 h 70"/>
                  <a:gd name="T6" fmla="*/ 12 w 18"/>
                  <a:gd name="T7" fmla="*/ 62 h 70"/>
                  <a:gd name="T8" fmla="*/ 16 w 18"/>
                  <a:gd name="T9" fmla="*/ 56 h 70"/>
                  <a:gd name="T10" fmla="*/ 18 w 18"/>
                  <a:gd name="T11" fmla="*/ 50 h 70"/>
                  <a:gd name="T12" fmla="*/ 18 w 18"/>
                  <a:gd name="T13" fmla="*/ 0 h 70"/>
                  <a:gd name="T14" fmla="*/ 10 w 18"/>
                  <a:gd name="T15" fmla="*/ 8 h 70"/>
                  <a:gd name="T16" fmla="*/ 0 w 18"/>
                  <a:gd name="T17" fmla="*/ 16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0"/>
                  <a:gd name="T29" fmla="*/ 18 w 1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0">
                    <a:moveTo>
                      <a:pt x="0" y="16"/>
                    </a:moveTo>
                    <a:lnTo>
                      <a:pt x="0" y="70"/>
                    </a:lnTo>
                    <a:lnTo>
                      <a:pt x="8" y="66"/>
                    </a:lnTo>
                    <a:lnTo>
                      <a:pt x="12" y="62"/>
                    </a:lnTo>
                    <a:lnTo>
                      <a:pt x="16" y="56"/>
                    </a:lnTo>
                    <a:lnTo>
                      <a:pt x="18" y="50"/>
                    </a:lnTo>
                    <a:lnTo>
                      <a:pt x="18" y="0"/>
                    </a:lnTo>
                    <a:lnTo>
                      <a:pt x="10" y="8"/>
                    </a:lnTo>
                    <a:lnTo>
                      <a:pt x="0" y="16"/>
                    </a:lnTo>
                    <a:close/>
                  </a:path>
                </a:pathLst>
              </a:custGeom>
              <a:solidFill>
                <a:srgbClr val="E6E6E6"/>
              </a:solidFill>
              <a:ln w="9525">
                <a:noFill/>
                <a:round/>
                <a:headEnd/>
                <a:tailEnd/>
              </a:ln>
            </p:spPr>
            <p:txBody>
              <a:bodyPr/>
              <a:lstStyle/>
              <a:p>
                <a:pPr algn="ctr"/>
                <a:endParaRPr lang="ru-RU"/>
              </a:p>
            </p:txBody>
          </p:sp>
          <p:sp>
            <p:nvSpPr>
              <p:cNvPr id="456824" name="Freeform 161"/>
              <p:cNvSpPr>
                <a:spLocks/>
              </p:cNvSpPr>
              <p:nvPr/>
            </p:nvSpPr>
            <p:spPr bwMode="auto">
              <a:xfrm>
                <a:off x="7443" y="4781"/>
                <a:ext cx="16" cy="60"/>
              </a:xfrm>
              <a:custGeom>
                <a:avLst/>
                <a:gdLst>
                  <a:gd name="T0" fmla="*/ 0 w 16"/>
                  <a:gd name="T1" fmla="*/ 60 h 60"/>
                  <a:gd name="T2" fmla="*/ 16 w 16"/>
                  <a:gd name="T3" fmla="*/ 54 h 60"/>
                  <a:gd name="T4" fmla="*/ 16 w 16"/>
                  <a:gd name="T5" fmla="*/ 0 h 60"/>
                  <a:gd name="T6" fmla="*/ 0 w 16"/>
                  <a:gd name="T7" fmla="*/ 4 h 60"/>
                  <a:gd name="T8" fmla="*/ 0 w 16"/>
                  <a:gd name="T9" fmla="*/ 60 h 60"/>
                  <a:gd name="T10" fmla="*/ 0 60000 65536"/>
                  <a:gd name="T11" fmla="*/ 0 60000 65536"/>
                  <a:gd name="T12" fmla="*/ 0 60000 65536"/>
                  <a:gd name="T13" fmla="*/ 0 60000 65536"/>
                  <a:gd name="T14" fmla="*/ 0 60000 65536"/>
                  <a:gd name="T15" fmla="*/ 0 w 16"/>
                  <a:gd name="T16" fmla="*/ 0 h 60"/>
                  <a:gd name="T17" fmla="*/ 16 w 16"/>
                  <a:gd name="T18" fmla="*/ 60 h 60"/>
                </a:gdLst>
                <a:ahLst/>
                <a:cxnLst>
                  <a:cxn ang="T10">
                    <a:pos x="T0" y="T1"/>
                  </a:cxn>
                  <a:cxn ang="T11">
                    <a:pos x="T2" y="T3"/>
                  </a:cxn>
                  <a:cxn ang="T12">
                    <a:pos x="T4" y="T5"/>
                  </a:cxn>
                  <a:cxn ang="T13">
                    <a:pos x="T6" y="T7"/>
                  </a:cxn>
                  <a:cxn ang="T14">
                    <a:pos x="T8" y="T9"/>
                  </a:cxn>
                </a:cxnLst>
                <a:rect l="T15" t="T16" r="T17" b="T18"/>
                <a:pathLst>
                  <a:path w="16" h="60">
                    <a:moveTo>
                      <a:pt x="0" y="60"/>
                    </a:moveTo>
                    <a:lnTo>
                      <a:pt x="16" y="54"/>
                    </a:lnTo>
                    <a:lnTo>
                      <a:pt x="16" y="0"/>
                    </a:lnTo>
                    <a:lnTo>
                      <a:pt x="0" y="4"/>
                    </a:lnTo>
                    <a:lnTo>
                      <a:pt x="0" y="60"/>
                    </a:lnTo>
                    <a:close/>
                  </a:path>
                </a:pathLst>
              </a:custGeom>
              <a:solidFill>
                <a:srgbClr val="FFFFFF"/>
              </a:solidFill>
              <a:ln w="9525">
                <a:noFill/>
                <a:round/>
                <a:headEnd/>
                <a:tailEnd/>
              </a:ln>
            </p:spPr>
            <p:txBody>
              <a:bodyPr/>
              <a:lstStyle/>
              <a:p>
                <a:pPr algn="ctr"/>
                <a:endParaRPr lang="ru-RU"/>
              </a:p>
            </p:txBody>
          </p:sp>
          <p:sp>
            <p:nvSpPr>
              <p:cNvPr id="456825" name="Freeform 162"/>
              <p:cNvSpPr>
                <a:spLocks/>
              </p:cNvSpPr>
              <p:nvPr/>
            </p:nvSpPr>
            <p:spPr bwMode="auto">
              <a:xfrm>
                <a:off x="7431" y="4785"/>
                <a:ext cx="12" cy="58"/>
              </a:xfrm>
              <a:custGeom>
                <a:avLst/>
                <a:gdLst>
                  <a:gd name="T0" fmla="*/ 0 w 12"/>
                  <a:gd name="T1" fmla="*/ 58 h 58"/>
                  <a:gd name="T2" fmla="*/ 8 w 12"/>
                  <a:gd name="T3" fmla="*/ 56 h 58"/>
                  <a:gd name="T4" fmla="*/ 12 w 12"/>
                  <a:gd name="T5" fmla="*/ 56 h 58"/>
                  <a:gd name="T6" fmla="*/ 12 w 12"/>
                  <a:gd name="T7" fmla="*/ 0 h 58"/>
                  <a:gd name="T8" fmla="*/ 10 w 12"/>
                  <a:gd name="T9" fmla="*/ 0 h 58"/>
                  <a:gd name="T10" fmla="*/ 0 w 12"/>
                  <a:gd name="T11" fmla="*/ 2 h 58"/>
                  <a:gd name="T12" fmla="*/ 0 w 12"/>
                  <a:gd name="T13" fmla="*/ 58 h 58"/>
                  <a:gd name="T14" fmla="*/ 0 60000 65536"/>
                  <a:gd name="T15" fmla="*/ 0 60000 65536"/>
                  <a:gd name="T16" fmla="*/ 0 60000 65536"/>
                  <a:gd name="T17" fmla="*/ 0 60000 65536"/>
                  <a:gd name="T18" fmla="*/ 0 60000 65536"/>
                  <a:gd name="T19" fmla="*/ 0 60000 65536"/>
                  <a:gd name="T20" fmla="*/ 0 60000 65536"/>
                  <a:gd name="T21" fmla="*/ 0 w 12"/>
                  <a:gd name="T22" fmla="*/ 0 h 58"/>
                  <a:gd name="T23" fmla="*/ 12 w 1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58">
                    <a:moveTo>
                      <a:pt x="0" y="58"/>
                    </a:moveTo>
                    <a:lnTo>
                      <a:pt x="8" y="56"/>
                    </a:lnTo>
                    <a:lnTo>
                      <a:pt x="12" y="56"/>
                    </a:lnTo>
                    <a:lnTo>
                      <a:pt x="12" y="0"/>
                    </a:lnTo>
                    <a:lnTo>
                      <a:pt x="10" y="0"/>
                    </a:lnTo>
                    <a:lnTo>
                      <a:pt x="0" y="2"/>
                    </a:lnTo>
                    <a:lnTo>
                      <a:pt x="0" y="58"/>
                    </a:lnTo>
                    <a:close/>
                  </a:path>
                </a:pathLst>
              </a:custGeom>
              <a:solidFill>
                <a:srgbClr val="E6E6E6"/>
              </a:solidFill>
              <a:ln w="9525">
                <a:noFill/>
                <a:round/>
                <a:headEnd/>
                <a:tailEnd/>
              </a:ln>
            </p:spPr>
            <p:txBody>
              <a:bodyPr/>
              <a:lstStyle/>
              <a:p>
                <a:pPr algn="ctr"/>
                <a:endParaRPr lang="ru-RU"/>
              </a:p>
            </p:txBody>
          </p:sp>
          <p:sp>
            <p:nvSpPr>
              <p:cNvPr id="456826" name="Rectangle 163"/>
              <p:cNvSpPr>
                <a:spLocks noChangeArrowheads="1"/>
              </p:cNvSpPr>
              <p:nvPr/>
            </p:nvSpPr>
            <p:spPr bwMode="auto">
              <a:xfrm>
                <a:off x="7423" y="4787"/>
                <a:ext cx="8" cy="56"/>
              </a:xfrm>
              <a:prstGeom prst="rect">
                <a:avLst/>
              </a:prstGeom>
              <a:solidFill>
                <a:srgbClr val="CCCCCC"/>
              </a:solidFill>
              <a:ln w="9525">
                <a:noFill/>
                <a:miter lim="800000"/>
                <a:headEnd/>
                <a:tailEnd/>
              </a:ln>
            </p:spPr>
            <p:txBody>
              <a:bodyPr/>
              <a:lstStyle/>
              <a:p>
                <a:pPr algn="ctr"/>
                <a:endParaRPr lang="ru-RU"/>
              </a:p>
            </p:txBody>
          </p:sp>
          <p:sp>
            <p:nvSpPr>
              <p:cNvPr id="456827" name="Freeform 164"/>
              <p:cNvSpPr>
                <a:spLocks/>
              </p:cNvSpPr>
              <p:nvPr/>
            </p:nvSpPr>
            <p:spPr bwMode="auto">
              <a:xfrm>
                <a:off x="7411" y="4785"/>
                <a:ext cx="12" cy="58"/>
              </a:xfrm>
              <a:custGeom>
                <a:avLst/>
                <a:gdLst>
                  <a:gd name="T0" fmla="*/ 0 w 12"/>
                  <a:gd name="T1" fmla="*/ 56 h 58"/>
                  <a:gd name="T2" fmla="*/ 12 w 12"/>
                  <a:gd name="T3" fmla="*/ 58 h 58"/>
                  <a:gd name="T4" fmla="*/ 12 w 12"/>
                  <a:gd name="T5" fmla="*/ 2 h 58"/>
                  <a:gd name="T6" fmla="*/ 0 w 12"/>
                  <a:gd name="T7" fmla="*/ 0 h 58"/>
                  <a:gd name="T8" fmla="*/ 0 w 12"/>
                  <a:gd name="T9" fmla="*/ 56 h 58"/>
                  <a:gd name="T10" fmla="*/ 0 60000 65536"/>
                  <a:gd name="T11" fmla="*/ 0 60000 65536"/>
                  <a:gd name="T12" fmla="*/ 0 60000 65536"/>
                  <a:gd name="T13" fmla="*/ 0 60000 65536"/>
                  <a:gd name="T14" fmla="*/ 0 60000 65536"/>
                  <a:gd name="T15" fmla="*/ 0 w 12"/>
                  <a:gd name="T16" fmla="*/ 0 h 58"/>
                  <a:gd name="T17" fmla="*/ 12 w 12"/>
                  <a:gd name="T18" fmla="*/ 58 h 58"/>
                </a:gdLst>
                <a:ahLst/>
                <a:cxnLst>
                  <a:cxn ang="T10">
                    <a:pos x="T0" y="T1"/>
                  </a:cxn>
                  <a:cxn ang="T11">
                    <a:pos x="T2" y="T3"/>
                  </a:cxn>
                  <a:cxn ang="T12">
                    <a:pos x="T4" y="T5"/>
                  </a:cxn>
                  <a:cxn ang="T13">
                    <a:pos x="T6" y="T7"/>
                  </a:cxn>
                  <a:cxn ang="T14">
                    <a:pos x="T8" y="T9"/>
                  </a:cxn>
                </a:cxnLst>
                <a:rect l="T15" t="T16" r="T17" b="T18"/>
                <a:pathLst>
                  <a:path w="12" h="58">
                    <a:moveTo>
                      <a:pt x="0" y="56"/>
                    </a:moveTo>
                    <a:lnTo>
                      <a:pt x="12" y="58"/>
                    </a:lnTo>
                    <a:lnTo>
                      <a:pt x="12" y="2"/>
                    </a:lnTo>
                    <a:lnTo>
                      <a:pt x="0" y="0"/>
                    </a:lnTo>
                    <a:lnTo>
                      <a:pt x="0" y="56"/>
                    </a:lnTo>
                    <a:close/>
                  </a:path>
                </a:pathLst>
              </a:custGeom>
              <a:solidFill>
                <a:srgbClr val="B3B3B3"/>
              </a:solidFill>
              <a:ln w="9525">
                <a:noFill/>
                <a:round/>
                <a:headEnd/>
                <a:tailEnd/>
              </a:ln>
            </p:spPr>
            <p:txBody>
              <a:bodyPr/>
              <a:lstStyle/>
              <a:p>
                <a:pPr algn="ctr"/>
                <a:endParaRPr lang="ru-RU"/>
              </a:p>
            </p:txBody>
          </p:sp>
          <p:sp>
            <p:nvSpPr>
              <p:cNvPr id="456828" name="Freeform 165"/>
              <p:cNvSpPr>
                <a:spLocks/>
              </p:cNvSpPr>
              <p:nvPr/>
            </p:nvSpPr>
            <p:spPr bwMode="auto">
              <a:xfrm>
                <a:off x="7395" y="4781"/>
                <a:ext cx="16" cy="60"/>
              </a:xfrm>
              <a:custGeom>
                <a:avLst/>
                <a:gdLst>
                  <a:gd name="T0" fmla="*/ 0 w 16"/>
                  <a:gd name="T1" fmla="*/ 54 h 60"/>
                  <a:gd name="T2" fmla="*/ 16 w 16"/>
                  <a:gd name="T3" fmla="*/ 60 h 60"/>
                  <a:gd name="T4" fmla="*/ 16 w 16"/>
                  <a:gd name="T5" fmla="*/ 4 h 60"/>
                  <a:gd name="T6" fmla="*/ 0 w 16"/>
                  <a:gd name="T7" fmla="*/ 0 h 60"/>
                  <a:gd name="T8" fmla="*/ 0 w 16"/>
                  <a:gd name="T9" fmla="*/ 54 h 60"/>
                  <a:gd name="T10" fmla="*/ 0 60000 65536"/>
                  <a:gd name="T11" fmla="*/ 0 60000 65536"/>
                  <a:gd name="T12" fmla="*/ 0 60000 65536"/>
                  <a:gd name="T13" fmla="*/ 0 60000 65536"/>
                  <a:gd name="T14" fmla="*/ 0 60000 65536"/>
                  <a:gd name="T15" fmla="*/ 0 w 16"/>
                  <a:gd name="T16" fmla="*/ 0 h 60"/>
                  <a:gd name="T17" fmla="*/ 16 w 16"/>
                  <a:gd name="T18" fmla="*/ 60 h 60"/>
                </a:gdLst>
                <a:ahLst/>
                <a:cxnLst>
                  <a:cxn ang="T10">
                    <a:pos x="T0" y="T1"/>
                  </a:cxn>
                  <a:cxn ang="T11">
                    <a:pos x="T2" y="T3"/>
                  </a:cxn>
                  <a:cxn ang="T12">
                    <a:pos x="T4" y="T5"/>
                  </a:cxn>
                  <a:cxn ang="T13">
                    <a:pos x="T6" y="T7"/>
                  </a:cxn>
                  <a:cxn ang="T14">
                    <a:pos x="T8" y="T9"/>
                  </a:cxn>
                </a:cxnLst>
                <a:rect l="T15" t="T16" r="T17" b="T18"/>
                <a:pathLst>
                  <a:path w="16" h="60">
                    <a:moveTo>
                      <a:pt x="0" y="54"/>
                    </a:moveTo>
                    <a:lnTo>
                      <a:pt x="16" y="60"/>
                    </a:lnTo>
                    <a:lnTo>
                      <a:pt x="16" y="4"/>
                    </a:lnTo>
                    <a:lnTo>
                      <a:pt x="0" y="0"/>
                    </a:lnTo>
                    <a:lnTo>
                      <a:pt x="0" y="54"/>
                    </a:lnTo>
                    <a:close/>
                  </a:path>
                </a:pathLst>
              </a:custGeom>
              <a:solidFill>
                <a:srgbClr val="999999"/>
              </a:solidFill>
              <a:ln w="9525">
                <a:noFill/>
                <a:round/>
                <a:headEnd/>
                <a:tailEnd/>
              </a:ln>
            </p:spPr>
            <p:txBody>
              <a:bodyPr/>
              <a:lstStyle/>
              <a:p>
                <a:pPr algn="ctr"/>
                <a:endParaRPr lang="ru-RU"/>
              </a:p>
            </p:txBody>
          </p:sp>
          <p:sp>
            <p:nvSpPr>
              <p:cNvPr id="456829" name="Freeform 166"/>
              <p:cNvSpPr>
                <a:spLocks/>
              </p:cNvSpPr>
              <p:nvPr/>
            </p:nvSpPr>
            <p:spPr bwMode="auto">
              <a:xfrm>
                <a:off x="7377" y="4765"/>
                <a:ext cx="18" cy="70"/>
              </a:xfrm>
              <a:custGeom>
                <a:avLst/>
                <a:gdLst>
                  <a:gd name="T0" fmla="*/ 18 w 18"/>
                  <a:gd name="T1" fmla="*/ 16 h 70"/>
                  <a:gd name="T2" fmla="*/ 8 w 18"/>
                  <a:gd name="T3" fmla="*/ 8 h 70"/>
                  <a:gd name="T4" fmla="*/ 0 w 18"/>
                  <a:gd name="T5" fmla="*/ 0 h 70"/>
                  <a:gd name="T6" fmla="*/ 0 w 18"/>
                  <a:gd name="T7" fmla="*/ 50 h 70"/>
                  <a:gd name="T8" fmla="*/ 2 w 18"/>
                  <a:gd name="T9" fmla="*/ 58 h 70"/>
                  <a:gd name="T10" fmla="*/ 8 w 18"/>
                  <a:gd name="T11" fmla="*/ 64 h 70"/>
                  <a:gd name="T12" fmla="*/ 18 w 18"/>
                  <a:gd name="T13" fmla="*/ 70 h 70"/>
                  <a:gd name="T14" fmla="*/ 18 w 18"/>
                  <a:gd name="T15" fmla="*/ 16 h 70"/>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70"/>
                  <a:gd name="T26" fmla="*/ 18 w 18"/>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70">
                    <a:moveTo>
                      <a:pt x="18" y="16"/>
                    </a:moveTo>
                    <a:lnTo>
                      <a:pt x="8" y="8"/>
                    </a:lnTo>
                    <a:lnTo>
                      <a:pt x="0" y="0"/>
                    </a:lnTo>
                    <a:lnTo>
                      <a:pt x="0" y="50"/>
                    </a:lnTo>
                    <a:lnTo>
                      <a:pt x="2" y="58"/>
                    </a:lnTo>
                    <a:lnTo>
                      <a:pt x="8" y="64"/>
                    </a:lnTo>
                    <a:lnTo>
                      <a:pt x="18" y="70"/>
                    </a:lnTo>
                    <a:lnTo>
                      <a:pt x="18" y="16"/>
                    </a:lnTo>
                    <a:close/>
                  </a:path>
                </a:pathLst>
              </a:custGeom>
              <a:solidFill>
                <a:srgbClr val="7F7F7F"/>
              </a:solidFill>
              <a:ln w="9525">
                <a:noFill/>
                <a:round/>
                <a:headEnd/>
                <a:tailEnd/>
              </a:ln>
            </p:spPr>
            <p:txBody>
              <a:bodyPr/>
              <a:lstStyle/>
              <a:p>
                <a:pPr algn="ctr"/>
                <a:endParaRPr lang="ru-RU"/>
              </a:p>
            </p:txBody>
          </p:sp>
          <p:sp>
            <p:nvSpPr>
              <p:cNvPr id="456830" name="Freeform 167"/>
              <p:cNvSpPr>
                <a:spLocks/>
              </p:cNvSpPr>
              <p:nvPr/>
            </p:nvSpPr>
            <p:spPr bwMode="auto">
              <a:xfrm>
                <a:off x="7517" y="4807"/>
                <a:ext cx="107" cy="124"/>
              </a:xfrm>
              <a:custGeom>
                <a:avLst/>
                <a:gdLst>
                  <a:gd name="T0" fmla="*/ 40 w 107"/>
                  <a:gd name="T1" fmla="*/ 2 h 124"/>
                  <a:gd name="T2" fmla="*/ 34 w 107"/>
                  <a:gd name="T3" fmla="*/ 2 h 124"/>
                  <a:gd name="T4" fmla="*/ 28 w 107"/>
                  <a:gd name="T5" fmla="*/ 4 h 124"/>
                  <a:gd name="T6" fmla="*/ 24 w 107"/>
                  <a:gd name="T7" fmla="*/ 6 h 124"/>
                  <a:gd name="T8" fmla="*/ 22 w 107"/>
                  <a:gd name="T9" fmla="*/ 6 h 124"/>
                  <a:gd name="T10" fmla="*/ 18 w 107"/>
                  <a:gd name="T11" fmla="*/ 8 h 124"/>
                  <a:gd name="T12" fmla="*/ 16 w 107"/>
                  <a:gd name="T13" fmla="*/ 10 h 124"/>
                  <a:gd name="T14" fmla="*/ 14 w 107"/>
                  <a:gd name="T15" fmla="*/ 12 h 124"/>
                  <a:gd name="T16" fmla="*/ 12 w 107"/>
                  <a:gd name="T17" fmla="*/ 12 h 124"/>
                  <a:gd name="T18" fmla="*/ 10 w 107"/>
                  <a:gd name="T19" fmla="*/ 14 h 124"/>
                  <a:gd name="T20" fmla="*/ 8 w 107"/>
                  <a:gd name="T21" fmla="*/ 16 h 124"/>
                  <a:gd name="T22" fmla="*/ 6 w 107"/>
                  <a:gd name="T23" fmla="*/ 18 h 124"/>
                  <a:gd name="T24" fmla="*/ 6 w 107"/>
                  <a:gd name="T25" fmla="*/ 20 h 124"/>
                  <a:gd name="T26" fmla="*/ 4 w 107"/>
                  <a:gd name="T27" fmla="*/ 22 h 124"/>
                  <a:gd name="T28" fmla="*/ 2 w 107"/>
                  <a:gd name="T29" fmla="*/ 24 h 124"/>
                  <a:gd name="T30" fmla="*/ 2 w 107"/>
                  <a:gd name="T31" fmla="*/ 28 h 124"/>
                  <a:gd name="T32" fmla="*/ 0 w 107"/>
                  <a:gd name="T33" fmla="*/ 32 h 124"/>
                  <a:gd name="T34" fmla="*/ 0 w 107"/>
                  <a:gd name="T35" fmla="*/ 92 h 124"/>
                  <a:gd name="T36" fmla="*/ 2 w 107"/>
                  <a:gd name="T37" fmla="*/ 100 h 124"/>
                  <a:gd name="T38" fmla="*/ 6 w 107"/>
                  <a:gd name="T39" fmla="*/ 106 h 124"/>
                  <a:gd name="T40" fmla="*/ 12 w 107"/>
                  <a:gd name="T41" fmla="*/ 112 h 124"/>
                  <a:gd name="T42" fmla="*/ 18 w 107"/>
                  <a:gd name="T43" fmla="*/ 116 h 124"/>
                  <a:gd name="T44" fmla="*/ 28 w 107"/>
                  <a:gd name="T45" fmla="*/ 120 h 124"/>
                  <a:gd name="T46" fmla="*/ 36 w 107"/>
                  <a:gd name="T47" fmla="*/ 122 h 124"/>
                  <a:gd name="T48" fmla="*/ 46 w 107"/>
                  <a:gd name="T49" fmla="*/ 124 h 124"/>
                  <a:gd name="T50" fmla="*/ 58 w 107"/>
                  <a:gd name="T51" fmla="*/ 124 h 124"/>
                  <a:gd name="T52" fmla="*/ 68 w 107"/>
                  <a:gd name="T53" fmla="*/ 122 h 124"/>
                  <a:gd name="T54" fmla="*/ 83 w 107"/>
                  <a:gd name="T55" fmla="*/ 118 h 124"/>
                  <a:gd name="T56" fmla="*/ 95 w 107"/>
                  <a:gd name="T57" fmla="*/ 112 h 124"/>
                  <a:gd name="T58" fmla="*/ 101 w 107"/>
                  <a:gd name="T59" fmla="*/ 106 h 124"/>
                  <a:gd name="T60" fmla="*/ 105 w 107"/>
                  <a:gd name="T61" fmla="*/ 102 h 124"/>
                  <a:gd name="T62" fmla="*/ 107 w 107"/>
                  <a:gd name="T63" fmla="*/ 96 h 124"/>
                  <a:gd name="T64" fmla="*/ 107 w 107"/>
                  <a:gd name="T65" fmla="*/ 92 h 124"/>
                  <a:gd name="T66" fmla="*/ 107 w 107"/>
                  <a:gd name="T67" fmla="*/ 32 h 124"/>
                  <a:gd name="T68" fmla="*/ 105 w 107"/>
                  <a:gd name="T69" fmla="*/ 24 h 124"/>
                  <a:gd name="T70" fmla="*/ 101 w 107"/>
                  <a:gd name="T71" fmla="*/ 18 h 124"/>
                  <a:gd name="T72" fmla="*/ 95 w 107"/>
                  <a:gd name="T73" fmla="*/ 12 h 124"/>
                  <a:gd name="T74" fmla="*/ 89 w 107"/>
                  <a:gd name="T75" fmla="*/ 8 h 124"/>
                  <a:gd name="T76" fmla="*/ 80 w 107"/>
                  <a:gd name="T77" fmla="*/ 4 h 124"/>
                  <a:gd name="T78" fmla="*/ 72 w 107"/>
                  <a:gd name="T79" fmla="*/ 2 h 124"/>
                  <a:gd name="T80" fmla="*/ 62 w 107"/>
                  <a:gd name="T81" fmla="*/ 0 h 124"/>
                  <a:gd name="T82" fmla="*/ 52 w 107"/>
                  <a:gd name="T83" fmla="*/ 0 h 124"/>
                  <a:gd name="T84" fmla="*/ 40 w 107"/>
                  <a:gd name="T85" fmla="*/ 2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
                  <a:gd name="T130" fmla="*/ 0 h 124"/>
                  <a:gd name="T131" fmla="*/ 107 w 107"/>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 h="124">
                    <a:moveTo>
                      <a:pt x="40" y="2"/>
                    </a:moveTo>
                    <a:lnTo>
                      <a:pt x="34" y="2"/>
                    </a:lnTo>
                    <a:lnTo>
                      <a:pt x="28" y="4"/>
                    </a:lnTo>
                    <a:lnTo>
                      <a:pt x="24" y="6"/>
                    </a:lnTo>
                    <a:lnTo>
                      <a:pt x="22" y="6"/>
                    </a:lnTo>
                    <a:lnTo>
                      <a:pt x="18" y="8"/>
                    </a:lnTo>
                    <a:lnTo>
                      <a:pt x="16" y="10"/>
                    </a:lnTo>
                    <a:lnTo>
                      <a:pt x="14" y="12"/>
                    </a:lnTo>
                    <a:lnTo>
                      <a:pt x="12" y="12"/>
                    </a:lnTo>
                    <a:lnTo>
                      <a:pt x="10" y="14"/>
                    </a:lnTo>
                    <a:lnTo>
                      <a:pt x="8" y="16"/>
                    </a:lnTo>
                    <a:lnTo>
                      <a:pt x="6" y="18"/>
                    </a:lnTo>
                    <a:lnTo>
                      <a:pt x="6" y="20"/>
                    </a:lnTo>
                    <a:lnTo>
                      <a:pt x="4" y="22"/>
                    </a:lnTo>
                    <a:lnTo>
                      <a:pt x="2" y="24"/>
                    </a:lnTo>
                    <a:lnTo>
                      <a:pt x="2" y="28"/>
                    </a:lnTo>
                    <a:lnTo>
                      <a:pt x="0" y="32"/>
                    </a:lnTo>
                    <a:lnTo>
                      <a:pt x="0" y="92"/>
                    </a:lnTo>
                    <a:lnTo>
                      <a:pt x="2" y="100"/>
                    </a:lnTo>
                    <a:lnTo>
                      <a:pt x="6" y="106"/>
                    </a:lnTo>
                    <a:lnTo>
                      <a:pt x="12" y="112"/>
                    </a:lnTo>
                    <a:lnTo>
                      <a:pt x="18" y="116"/>
                    </a:lnTo>
                    <a:lnTo>
                      <a:pt x="28" y="120"/>
                    </a:lnTo>
                    <a:lnTo>
                      <a:pt x="36" y="122"/>
                    </a:lnTo>
                    <a:lnTo>
                      <a:pt x="46" y="124"/>
                    </a:lnTo>
                    <a:lnTo>
                      <a:pt x="58" y="124"/>
                    </a:lnTo>
                    <a:lnTo>
                      <a:pt x="68" y="122"/>
                    </a:lnTo>
                    <a:lnTo>
                      <a:pt x="83" y="118"/>
                    </a:lnTo>
                    <a:lnTo>
                      <a:pt x="95" y="112"/>
                    </a:lnTo>
                    <a:lnTo>
                      <a:pt x="101" y="106"/>
                    </a:lnTo>
                    <a:lnTo>
                      <a:pt x="105" y="102"/>
                    </a:lnTo>
                    <a:lnTo>
                      <a:pt x="107" y="96"/>
                    </a:lnTo>
                    <a:lnTo>
                      <a:pt x="107" y="92"/>
                    </a:lnTo>
                    <a:lnTo>
                      <a:pt x="107" y="32"/>
                    </a:lnTo>
                    <a:lnTo>
                      <a:pt x="105" y="24"/>
                    </a:lnTo>
                    <a:lnTo>
                      <a:pt x="101" y="18"/>
                    </a:lnTo>
                    <a:lnTo>
                      <a:pt x="95" y="12"/>
                    </a:lnTo>
                    <a:lnTo>
                      <a:pt x="89" y="8"/>
                    </a:lnTo>
                    <a:lnTo>
                      <a:pt x="80" y="4"/>
                    </a:lnTo>
                    <a:lnTo>
                      <a:pt x="72" y="2"/>
                    </a:lnTo>
                    <a:lnTo>
                      <a:pt x="62" y="0"/>
                    </a:lnTo>
                    <a:lnTo>
                      <a:pt x="52" y="0"/>
                    </a:lnTo>
                    <a:lnTo>
                      <a:pt x="40" y="2"/>
                    </a:lnTo>
                    <a:close/>
                  </a:path>
                </a:pathLst>
              </a:custGeom>
              <a:solidFill>
                <a:srgbClr val="000000"/>
              </a:solidFill>
              <a:ln w="9525">
                <a:noFill/>
                <a:round/>
                <a:headEnd/>
                <a:tailEnd/>
              </a:ln>
            </p:spPr>
            <p:txBody>
              <a:bodyPr/>
              <a:lstStyle/>
              <a:p>
                <a:pPr algn="ctr"/>
                <a:endParaRPr lang="ru-RU"/>
              </a:p>
            </p:txBody>
          </p:sp>
          <p:sp>
            <p:nvSpPr>
              <p:cNvPr id="456831" name="Freeform 168"/>
              <p:cNvSpPr>
                <a:spLocks/>
              </p:cNvSpPr>
              <p:nvPr/>
            </p:nvSpPr>
            <p:spPr bwMode="auto">
              <a:xfrm>
                <a:off x="7620" y="4831"/>
                <a:ext cx="0" cy="4"/>
              </a:xfrm>
              <a:custGeom>
                <a:avLst/>
                <a:gdLst>
                  <a:gd name="T0" fmla="*/ 0 h 4"/>
                  <a:gd name="T1" fmla="*/ 4 h 4"/>
                  <a:gd name="T2" fmla="*/ 0 h 4"/>
                  <a:gd name="T3" fmla="*/ 0 60000 65536"/>
                  <a:gd name="T4" fmla="*/ 0 60000 65536"/>
                  <a:gd name="T5" fmla="*/ 0 60000 65536"/>
                  <a:gd name="T6" fmla="*/ 0 h 4"/>
                  <a:gd name="T7" fmla="*/ 4 h 4"/>
                </a:gdLst>
                <a:ahLst/>
                <a:cxnLst>
                  <a:cxn ang="T3">
                    <a:pos x="0" y="T0"/>
                  </a:cxn>
                  <a:cxn ang="T4">
                    <a:pos x="0" y="T1"/>
                  </a:cxn>
                  <a:cxn ang="T5">
                    <a:pos x="0" y="T2"/>
                  </a:cxn>
                </a:cxnLst>
                <a:rect l="0" t="T6" r="0" b="T7"/>
                <a:pathLst>
                  <a:path h="4">
                    <a:moveTo>
                      <a:pt x="0" y="0"/>
                    </a:moveTo>
                    <a:lnTo>
                      <a:pt x="0" y="4"/>
                    </a:lnTo>
                    <a:lnTo>
                      <a:pt x="0" y="0"/>
                    </a:lnTo>
                    <a:close/>
                  </a:path>
                </a:pathLst>
              </a:custGeom>
              <a:solidFill>
                <a:srgbClr val="000000"/>
              </a:solidFill>
              <a:ln w="9525">
                <a:noFill/>
                <a:round/>
                <a:headEnd/>
                <a:tailEnd/>
              </a:ln>
            </p:spPr>
            <p:txBody>
              <a:bodyPr/>
              <a:lstStyle/>
              <a:p>
                <a:pPr algn="ctr"/>
                <a:endParaRPr lang="ru-RU"/>
              </a:p>
            </p:txBody>
          </p:sp>
          <p:sp>
            <p:nvSpPr>
              <p:cNvPr id="456832" name="Freeform 169"/>
              <p:cNvSpPr>
                <a:spLocks/>
              </p:cNvSpPr>
              <p:nvPr/>
            </p:nvSpPr>
            <p:spPr bwMode="auto">
              <a:xfrm>
                <a:off x="7521" y="4813"/>
                <a:ext cx="99" cy="54"/>
              </a:xfrm>
              <a:custGeom>
                <a:avLst/>
                <a:gdLst>
                  <a:gd name="T0" fmla="*/ 97 w 99"/>
                  <a:gd name="T1" fmla="*/ 20 h 54"/>
                  <a:gd name="T2" fmla="*/ 99 w 99"/>
                  <a:gd name="T3" fmla="*/ 24 h 54"/>
                  <a:gd name="T4" fmla="*/ 99 w 99"/>
                  <a:gd name="T5" fmla="*/ 30 h 54"/>
                  <a:gd name="T6" fmla="*/ 97 w 99"/>
                  <a:gd name="T7" fmla="*/ 34 h 54"/>
                  <a:gd name="T8" fmla="*/ 91 w 99"/>
                  <a:gd name="T9" fmla="*/ 42 h 54"/>
                  <a:gd name="T10" fmla="*/ 83 w 99"/>
                  <a:gd name="T11" fmla="*/ 46 h 54"/>
                  <a:gd name="T12" fmla="*/ 74 w 99"/>
                  <a:gd name="T13" fmla="*/ 50 h 54"/>
                  <a:gd name="T14" fmla="*/ 64 w 99"/>
                  <a:gd name="T15" fmla="*/ 54 h 54"/>
                  <a:gd name="T16" fmla="*/ 44 w 99"/>
                  <a:gd name="T17" fmla="*/ 54 h 54"/>
                  <a:gd name="T18" fmla="*/ 26 w 99"/>
                  <a:gd name="T19" fmla="*/ 50 h 54"/>
                  <a:gd name="T20" fmla="*/ 18 w 99"/>
                  <a:gd name="T21" fmla="*/ 48 h 54"/>
                  <a:gd name="T22" fmla="*/ 12 w 99"/>
                  <a:gd name="T23" fmla="*/ 44 h 54"/>
                  <a:gd name="T24" fmla="*/ 6 w 99"/>
                  <a:gd name="T25" fmla="*/ 40 h 54"/>
                  <a:gd name="T26" fmla="*/ 2 w 99"/>
                  <a:gd name="T27" fmla="*/ 34 h 54"/>
                  <a:gd name="T28" fmla="*/ 0 w 99"/>
                  <a:gd name="T29" fmla="*/ 26 h 54"/>
                  <a:gd name="T30" fmla="*/ 2 w 99"/>
                  <a:gd name="T31" fmla="*/ 22 h 54"/>
                  <a:gd name="T32" fmla="*/ 2 w 99"/>
                  <a:gd name="T33" fmla="*/ 18 h 54"/>
                  <a:gd name="T34" fmla="*/ 4 w 99"/>
                  <a:gd name="T35" fmla="*/ 18 h 54"/>
                  <a:gd name="T36" fmla="*/ 8 w 99"/>
                  <a:gd name="T37" fmla="*/ 12 h 54"/>
                  <a:gd name="T38" fmla="*/ 12 w 99"/>
                  <a:gd name="T39" fmla="*/ 10 h 54"/>
                  <a:gd name="T40" fmla="*/ 12 w 99"/>
                  <a:gd name="T41" fmla="*/ 8 h 54"/>
                  <a:gd name="T42" fmla="*/ 14 w 99"/>
                  <a:gd name="T43" fmla="*/ 8 h 54"/>
                  <a:gd name="T44" fmla="*/ 16 w 99"/>
                  <a:gd name="T45" fmla="*/ 6 h 54"/>
                  <a:gd name="T46" fmla="*/ 20 w 99"/>
                  <a:gd name="T47" fmla="*/ 4 h 54"/>
                  <a:gd name="T48" fmla="*/ 22 w 99"/>
                  <a:gd name="T49" fmla="*/ 4 h 54"/>
                  <a:gd name="T50" fmla="*/ 24 w 99"/>
                  <a:gd name="T51" fmla="*/ 2 h 54"/>
                  <a:gd name="T52" fmla="*/ 26 w 99"/>
                  <a:gd name="T53" fmla="*/ 2 h 54"/>
                  <a:gd name="T54" fmla="*/ 30 w 99"/>
                  <a:gd name="T55" fmla="*/ 2 h 54"/>
                  <a:gd name="T56" fmla="*/ 32 w 99"/>
                  <a:gd name="T57" fmla="*/ 0 h 54"/>
                  <a:gd name="T58" fmla="*/ 38 w 99"/>
                  <a:gd name="T59" fmla="*/ 0 h 54"/>
                  <a:gd name="T60" fmla="*/ 56 w 99"/>
                  <a:gd name="T61" fmla="*/ 0 h 54"/>
                  <a:gd name="T62" fmla="*/ 74 w 99"/>
                  <a:gd name="T63" fmla="*/ 2 h 54"/>
                  <a:gd name="T64" fmla="*/ 81 w 99"/>
                  <a:gd name="T65" fmla="*/ 6 h 54"/>
                  <a:gd name="T66" fmla="*/ 89 w 99"/>
                  <a:gd name="T67" fmla="*/ 10 h 54"/>
                  <a:gd name="T68" fmla="*/ 93 w 99"/>
                  <a:gd name="T69" fmla="*/ 14 h 54"/>
                  <a:gd name="T70" fmla="*/ 97 w 99"/>
                  <a:gd name="T71" fmla="*/ 2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54"/>
                  <a:gd name="T110" fmla="*/ 99 w 99"/>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54">
                    <a:moveTo>
                      <a:pt x="97" y="20"/>
                    </a:moveTo>
                    <a:lnTo>
                      <a:pt x="99" y="24"/>
                    </a:lnTo>
                    <a:lnTo>
                      <a:pt x="99" y="30"/>
                    </a:lnTo>
                    <a:lnTo>
                      <a:pt x="97" y="34"/>
                    </a:lnTo>
                    <a:lnTo>
                      <a:pt x="91" y="42"/>
                    </a:lnTo>
                    <a:lnTo>
                      <a:pt x="83" y="46"/>
                    </a:lnTo>
                    <a:lnTo>
                      <a:pt x="74" y="50"/>
                    </a:lnTo>
                    <a:lnTo>
                      <a:pt x="64" y="54"/>
                    </a:lnTo>
                    <a:lnTo>
                      <a:pt x="44" y="54"/>
                    </a:lnTo>
                    <a:lnTo>
                      <a:pt x="26" y="50"/>
                    </a:lnTo>
                    <a:lnTo>
                      <a:pt x="18" y="48"/>
                    </a:lnTo>
                    <a:lnTo>
                      <a:pt x="12" y="44"/>
                    </a:lnTo>
                    <a:lnTo>
                      <a:pt x="6" y="40"/>
                    </a:lnTo>
                    <a:lnTo>
                      <a:pt x="2" y="34"/>
                    </a:lnTo>
                    <a:lnTo>
                      <a:pt x="0" y="26"/>
                    </a:lnTo>
                    <a:lnTo>
                      <a:pt x="2" y="22"/>
                    </a:lnTo>
                    <a:lnTo>
                      <a:pt x="2" y="18"/>
                    </a:lnTo>
                    <a:lnTo>
                      <a:pt x="4" y="18"/>
                    </a:lnTo>
                    <a:lnTo>
                      <a:pt x="8" y="12"/>
                    </a:lnTo>
                    <a:lnTo>
                      <a:pt x="12" y="10"/>
                    </a:lnTo>
                    <a:lnTo>
                      <a:pt x="12" y="8"/>
                    </a:lnTo>
                    <a:lnTo>
                      <a:pt x="14" y="8"/>
                    </a:lnTo>
                    <a:lnTo>
                      <a:pt x="16" y="6"/>
                    </a:lnTo>
                    <a:lnTo>
                      <a:pt x="20" y="4"/>
                    </a:lnTo>
                    <a:lnTo>
                      <a:pt x="22" y="4"/>
                    </a:lnTo>
                    <a:lnTo>
                      <a:pt x="24" y="2"/>
                    </a:lnTo>
                    <a:lnTo>
                      <a:pt x="26" y="2"/>
                    </a:lnTo>
                    <a:lnTo>
                      <a:pt x="30" y="2"/>
                    </a:lnTo>
                    <a:lnTo>
                      <a:pt x="32" y="0"/>
                    </a:lnTo>
                    <a:lnTo>
                      <a:pt x="38" y="0"/>
                    </a:lnTo>
                    <a:lnTo>
                      <a:pt x="56" y="0"/>
                    </a:lnTo>
                    <a:lnTo>
                      <a:pt x="74" y="2"/>
                    </a:lnTo>
                    <a:lnTo>
                      <a:pt x="81" y="6"/>
                    </a:lnTo>
                    <a:lnTo>
                      <a:pt x="89" y="10"/>
                    </a:lnTo>
                    <a:lnTo>
                      <a:pt x="93" y="14"/>
                    </a:lnTo>
                    <a:lnTo>
                      <a:pt x="97" y="20"/>
                    </a:lnTo>
                    <a:close/>
                  </a:path>
                </a:pathLst>
              </a:custGeom>
              <a:solidFill>
                <a:srgbClr val="E3E3E2"/>
              </a:solidFill>
              <a:ln w="9525">
                <a:noFill/>
                <a:round/>
                <a:headEnd/>
                <a:tailEnd/>
              </a:ln>
            </p:spPr>
            <p:txBody>
              <a:bodyPr/>
              <a:lstStyle/>
              <a:p>
                <a:pPr algn="ctr"/>
                <a:endParaRPr lang="ru-RU"/>
              </a:p>
            </p:txBody>
          </p:sp>
          <p:sp>
            <p:nvSpPr>
              <p:cNvPr id="456833" name="Freeform 170"/>
              <p:cNvSpPr>
                <a:spLocks/>
              </p:cNvSpPr>
              <p:nvPr/>
            </p:nvSpPr>
            <p:spPr bwMode="auto">
              <a:xfrm>
                <a:off x="7602" y="4849"/>
                <a:ext cx="18" cy="70"/>
              </a:xfrm>
              <a:custGeom>
                <a:avLst/>
                <a:gdLst>
                  <a:gd name="T0" fmla="*/ 0 w 18"/>
                  <a:gd name="T1" fmla="*/ 14 h 70"/>
                  <a:gd name="T2" fmla="*/ 0 w 18"/>
                  <a:gd name="T3" fmla="*/ 70 h 70"/>
                  <a:gd name="T4" fmla="*/ 8 w 18"/>
                  <a:gd name="T5" fmla="*/ 66 h 70"/>
                  <a:gd name="T6" fmla="*/ 12 w 18"/>
                  <a:gd name="T7" fmla="*/ 60 h 70"/>
                  <a:gd name="T8" fmla="*/ 16 w 18"/>
                  <a:gd name="T9" fmla="*/ 56 h 70"/>
                  <a:gd name="T10" fmla="*/ 18 w 18"/>
                  <a:gd name="T11" fmla="*/ 50 h 70"/>
                  <a:gd name="T12" fmla="*/ 18 w 18"/>
                  <a:gd name="T13" fmla="*/ 0 h 70"/>
                  <a:gd name="T14" fmla="*/ 10 w 18"/>
                  <a:gd name="T15" fmla="*/ 8 h 70"/>
                  <a:gd name="T16" fmla="*/ 0 w 18"/>
                  <a:gd name="T17" fmla="*/ 14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0"/>
                  <a:gd name="T29" fmla="*/ 18 w 1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0">
                    <a:moveTo>
                      <a:pt x="0" y="14"/>
                    </a:moveTo>
                    <a:lnTo>
                      <a:pt x="0" y="70"/>
                    </a:lnTo>
                    <a:lnTo>
                      <a:pt x="8" y="66"/>
                    </a:lnTo>
                    <a:lnTo>
                      <a:pt x="12" y="60"/>
                    </a:lnTo>
                    <a:lnTo>
                      <a:pt x="16" y="56"/>
                    </a:lnTo>
                    <a:lnTo>
                      <a:pt x="18" y="50"/>
                    </a:lnTo>
                    <a:lnTo>
                      <a:pt x="18" y="0"/>
                    </a:lnTo>
                    <a:lnTo>
                      <a:pt x="10" y="8"/>
                    </a:lnTo>
                    <a:lnTo>
                      <a:pt x="0" y="14"/>
                    </a:lnTo>
                    <a:close/>
                  </a:path>
                </a:pathLst>
              </a:custGeom>
              <a:solidFill>
                <a:srgbClr val="E6E6E6"/>
              </a:solidFill>
              <a:ln w="9525">
                <a:noFill/>
                <a:round/>
                <a:headEnd/>
                <a:tailEnd/>
              </a:ln>
            </p:spPr>
            <p:txBody>
              <a:bodyPr/>
              <a:lstStyle/>
              <a:p>
                <a:pPr algn="ctr"/>
                <a:endParaRPr lang="ru-RU"/>
              </a:p>
            </p:txBody>
          </p:sp>
          <p:sp>
            <p:nvSpPr>
              <p:cNvPr id="456834" name="Freeform 171"/>
              <p:cNvSpPr>
                <a:spLocks/>
              </p:cNvSpPr>
              <p:nvPr/>
            </p:nvSpPr>
            <p:spPr bwMode="auto">
              <a:xfrm>
                <a:off x="7589" y="4863"/>
                <a:ext cx="13" cy="62"/>
              </a:xfrm>
              <a:custGeom>
                <a:avLst/>
                <a:gdLst>
                  <a:gd name="T0" fmla="*/ 0 w 13"/>
                  <a:gd name="T1" fmla="*/ 62 h 62"/>
                  <a:gd name="T2" fmla="*/ 13 w 13"/>
                  <a:gd name="T3" fmla="*/ 56 h 62"/>
                  <a:gd name="T4" fmla="*/ 13 w 13"/>
                  <a:gd name="T5" fmla="*/ 0 h 62"/>
                  <a:gd name="T6" fmla="*/ 0 w 13"/>
                  <a:gd name="T7" fmla="*/ 6 h 62"/>
                  <a:gd name="T8" fmla="*/ 0 w 13"/>
                  <a:gd name="T9" fmla="*/ 62 h 62"/>
                  <a:gd name="T10" fmla="*/ 0 60000 65536"/>
                  <a:gd name="T11" fmla="*/ 0 60000 65536"/>
                  <a:gd name="T12" fmla="*/ 0 60000 65536"/>
                  <a:gd name="T13" fmla="*/ 0 60000 65536"/>
                  <a:gd name="T14" fmla="*/ 0 60000 65536"/>
                  <a:gd name="T15" fmla="*/ 0 w 13"/>
                  <a:gd name="T16" fmla="*/ 0 h 62"/>
                  <a:gd name="T17" fmla="*/ 13 w 13"/>
                  <a:gd name="T18" fmla="*/ 62 h 62"/>
                </a:gdLst>
                <a:ahLst/>
                <a:cxnLst>
                  <a:cxn ang="T10">
                    <a:pos x="T0" y="T1"/>
                  </a:cxn>
                  <a:cxn ang="T11">
                    <a:pos x="T2" y="T3"/>
                  </a:cxn>
                  <a:cxn ang="T12">
                    <a:pos x="T4" y="T5"/>
                  </a:cxn>
                  <a:cxn ang="T13">
                    <a:pos x="T6" y="T7"/>
                  </a:cxn>
                  <a:cxn ang="T14">
                    <a:pos x="T8" y="T9"/>
                  </a:cxn>
                </a:cxnLst>
                <a:rect l="T15" t="T16" r="T17" b="T18"/>
                <a:pathLst>
                  <a:path w="13" h="62">
                    <a:moveTo>
                      <a:pt x="0" y="62"/>
                    </a:moveTo>
                    <a:lnTo>
                      <a:pt x="13" y="56"/>
                    </a:lnTo>
                    <a:lnTo>
                      <a:pt x="13" y="0"/>
                    </a:lnTo>
                    <a:lnTo>
                      <a:pt x="0" y="6"/>
                    </a:lnTo>
                    <a:lnTo>
                      <a:pt x="0" y="62"/>
                    </a:lnTo>
                    <a:close/>
                  </a:path>
                </a:pathLst>
              </a:custGeom>
              <a:solidFill>
                <a:srgbClr val="FFFFFF"/>
              </a:solidFill>
              <a:ln w="9525">
                <a:noFill/>
                <a:round/>
                <a:headEnd/>
                <a:tailEnd/>
              </a:ln>
            </p:spPr>
            <p:txBody>
              <a:bodyPr/>
              <a:lstStyle/>
              <a:p>
                <a:pPr algn="ctr"/>
                <a:endParaRPr lang="ru-RU"/>
              </a:p>
            </p:txBody>
          </p:sp>
          <p:sp>
            <p:nvSpPr>
              <p:cNvPr id="456835" name="Freeform 172"/>
              <p:cNvSpPr>
                <a:spLocks/>
              </p:cNvSpPr>
              <p:nvPr/>
            </p:nvSpPr>
            <p:spPr bwMode="auto">
              <a:xfrm>
                <a:off x="7575" y="4869"/>
                <a:ext cx="14" cy="58"/>
              </a:xfrm>
              <a:custGeom>
                <a:avLst/>
                <a:gdLst>
                  <a:gd name="T0" fmla="*/ 0 w 14"/>
                  <a:gd name="T1" fmla="*/ 58 h 58"/>
                  <a:gd name="T2" fmla="*/ 10 w 14"/>
                  <a:gd name="T3" fmla="*/ 56 h 58"/>
                  <a:gd name="T4" fmla="*/ 14 w 14"/>
                  <a:gd name="T5" fmla="*/ 56 h 58"/>
                  <a:gd name="T6" fmla="*/ 14 w 14"/>
                  <a:gd name="T7" fmla="*/ 0 h 58"/>
                  <a:gd name="T8" fmla="*/ 10 w 14"/>
                  <a:gd name="T9" fmla="*/ 0 h 58"/>
                  <a:gd name="T10" fmla="*/ 0 w 14"/>
                  <a:gd name="T11" fmla="*/ 2 h 58"/>
                  <a:gd name="T12" fmla="*/ 0 w 14"/>
                  <a:gd name="T13" fmla="*/ 58 h 58"/>
                  <a:gd name="T14" fmla="*/ 0 60000 65536"/>
                  <a:gd name="T15" fmla="*/ 0 60000 65536"/>
                  <a:gd name="T16" fmla="*/ 0 60000 65536"/>
                  <a:gd name="T17" fmla="*/ 0 60000 65536"/>
                  <a:gd name="T18" fmla="*/ 0 60000 65536"/>
                  <a:gd name="T19" fmla="*/ 0 60000 65536"/>
                  <a:gd name="T20" fmla="*/ 0 60000 65536"/>
                  <a:gd name="T21" fmla="*/ 0 w 14"/>
                  <a:gd name="T22" fmla="*/ 0 h 58"/>
                  <a:gd name="T23" fmla="*/ 14 w 1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8">
                    <a:moveTo>
                      <a:pt x="0" y="58"/>
                    </a:moveTo>
                    <a:lnTo>
                      <a:pt x="10" y="56"/>
                    </a:lnTo>
                    <a:lnTo>
                      <a:pt x="14" y="56"/>
                    </a:lnTo>
                    <a:lnTo>
                      <a:pt x="14" y="0"/>
                    </a:lnTo>
                    <a:lnTo>
                      <a:pt x="10" y="0"/>
                    </a:lnTo>
                    <a:lnTo>
                      <a:pt x="0" y="2"/>
                    </a:lnTo>
                    <a:lnTo>
                      <a:pt x="0" y="58"/>
                    </a:lnTo>
                    <a:close/>
                  </a:path>
                </a:pathLst>
              </a:custGeom>
              <a:solidFill>
                <a:srgbClr val="E6E6E6"/>
              </a:solidFill>
              <a:ln w="9525">
                <a:noFill/>
                <a:round/>
                <a:headEnd/>
                <a:tailEnd/>
              </a:ln>
            </p:spPr>
            <p:txBody>
              <a:bodyPr/>
              <a:lstStyle/>
              <a:p>
                <a:pPr algn="ctr"/>
                <a:endParaRPr lang="ru-RU"/>
              </a:p>
            </p:txBody>
          </p:sp>
          <p:sp>
            <p:nvSpPr>
              <p:cNvPr id="456836" name="Rectangle 173"/>
              <p:cNvSpPr>
                <a:spLocks noChangeArrowheads="1"/>
              </p:cNvSpPr>
              <p:nvPr/>
            </p:nvSpPr>
            <p:spPr bwMode="auto">
              <a:xfrm>
                <a:off x="7567" y="4871"/>
                <a:ext cx="8" cy="56"/>
              </a:xfrm>
              <a:prstGeom prst="rect">
                <a:avLst/>
              </a:prstGeom>
              <a:solidFill>
                <a:srgbClr val="CCCCCC"/>
              </a:solidFill>
              <a:ln w="9525">
                <a:noFill/>
                <a:miter lim="800000"/>
                <a:headEnd/>
                <a:tailEnd/>
              </a:ln>
            </p:spPr>
            <p:txBody>
              <a:bodyPr/>
              <a:lstStyle/>
              <a:p>
                <a:pPr algn="ctr"/>
                <a:endParaRPr lang="ru-RU"/>
              </a:p>
            </p:txBody>
          </p:sp>
          <p:sp>
            <p:nvSpPr>
              <p:cNvPr id="456837" name="Freeform 174"/>
              <p:cNvSpPr>
                <a:spLocks/>
              </p:cNvSpPr>
              <p:nvPr/>
            </p:nvSpPr>
            <p:spPr bwMode="auto">
              <a:xfrm>
                <a:off x="7555" y="4869"/>
                <a:ext cx="12" cy="58"/>
              </a:xfrm>
              <a:custGeom>
                <a:avLst/>
                <a:gdLst>
                  <a:gd name="T0" fmla="*/ 0 w 12"/>
                  <a:gd name="T1" fmla="*/ 56 h 58"/>
                  <a:gd name="T2" fmla="*/ 12 w 12"/>
                  <a:gd name="T3" fmla="*/ 58 h 58"/>
                  <a:gd name="T4" fmla="*/ 12 w 12"/>
                  <a:gd name="T5" fmla="*/ 2 h 58"/>
                  <a:gd name="T6" fmla="*/ 0 w 12"/>
                  <a:gd name="T7" fmla="*/ 0 h 58"/>
                  <a:gd name="T8" fmla="*/ 0 w 12"/>
                  <a:gd name="T9" fmla="*/ 56 h 58"/>
                  <a:gd name="T10" fmla="*/ 0 60000 65536"/>
                  <a:gd name="T11" fmla="*/ 0 60000 65536"/>
                  <a:gd name="T12" fmla="*/ 0 60000 65536"/>
                  <a:gd name="T13" fmla="*/ 0 60000 65536"/>
                  <a:gd name="T14" fmla="*/ 0 60000 65536"/>
                  <a:gd name="T15" fmla="*/ 0 w 12"/>
                  <a:gd name="T16" fmla="*/ 0 h 58"/>
                  <a:gd name="T17" fmla="*/ 12 w 12"/>
                  <a:gd name="T18" fmla="*/ 58 h 58"/>
                </a:gdLst>
                <a:ahLst/>
                <a:cxnLst>
                  <a:cxn ang="T10">
                    <a:pos x="T0" y="T1"/>
                  </a:cxn>
                  <a:cxn ang="T11">
                    <a:pos x="T2" y="T3"/>
                  </a:cxn>
                  <a:cxn ang="T12">
                    <a:pos x="T4" y="T5"/>
                  </a:cxn>
                  <a:cxn ang="T13">
                    <a:pos x="T6" y="T7"/>
                  </a:cxn>
                  <a:cxn ang="T14">
                    <a:pos x="T8" y="T9"/>
                  </a:cxn>
                </a:cxnLst>
                <a:rect l="T15" t="T16" r="T17" b="T18"/>
                <a:pathLst>
                  <a:path w="12" h="58">
                    <a:moveTo>
                      <a:pt x="0" y="56"/>
                    </a:moveTo>
                    <a:lnTo>
                      <a:pt x="12" y="58"/>
                    </a:lnTo>
                    <a:lnTo>
                      <a:pt x="12" y="2"/>
                    </a:lnTo>
                    <a:lnTo>
                      <a:pt x="0" y="0"/>
                    </a:lnTo>
                    <a:lnTo>
                      <a:pt x="0" y="56"/>
                    </a:lnTo>
                    <a:close/>
                  </a:path>
                </a:pathLst>
              </a:custGeom>
              <a:solidFill>
                <a:srgbClr val="B3B3B3"/>
              </a:solidFill>
              <a:ln w="9525">
                <a:noFill/>
                <a:round/>
                <a:headEnd/>
                <a:tailEnd/>
              </a:ln>
            </p:spPr>
            <p:txBody>
              <a:bodyPr/>
              <a:lstStyle/>
              <a:p>
                <a:pPr algn="ctr"/>
                <a:endParaRPr lang="ru-RU"/>
              </a:p>
            </p:txBody>
          </p:sp>
          <p:sp>
            <p:nvSpPr>
              <p:cNvPr id="456838" name="Freeform 175"/>
              <p:cNvSpPr>
                <a:spLocks/>
              </p:cNvSpPr>
              <p:nvPr/>
            </p:nvSpPr>
            <p:spPr bwMode="auto">
              <a:xfrm>
                <a:off x="7539" y="4863"/>
                <a:ext cx="16" cy="62"/>
              </a:xfrm>
              <a:custGeom>
                <a:avLst/>
                <a:gdLst>
                  <a:gd name="T0" fmla="*/ 0 w 16"/>
                  <a:gd name="T1" fmla="*/ 56 h 62"/>
                  <a:gd name="T2" fmla="*/ 16 w 16"/>
                  <a:gd name="T3" fmla="*/ 62 h 62"/>
                  <a:gd name="T4" fmla="*/ 16 w 16"/>
                  <a:gd name="T5" fmla="*/ 6 h 62"/>
                  <a:gd name="T6" fmla="*/ 0 w 16"/>
                  <a:gd name="T7" fmla="*/ 0 h 62"/>
                  <a:gd name="T8" fmla="*/ 0 w 16"/>
                  <a:gd name="T9" fmla="*/ 56 h 62"/>
                  <a:gd name="T10" fmla="*/ 0 60000 65536"/>
                  <a:gd name="T11" fmla="*/ 0 60000 65536"/>
                  <a:gd name="T12" fmla="*/ 0 60000 65536"/>
                  <a:gd name="T13" fmla="*/ 0 60000 65536"/>
                  <a:gd name="T14" fmla="*/ 0 60000 65536"/>
                  <a:gd name="T15" fmla="*/ 0 w 16"/>
                  <a:gd name="T16" fmla="*/ 0 h 62"/>
                  <a:gd name="T17" fmla="*/ 16 w 16"/>
                  <a:gd name="T18" fmla="*/ 62 h 62"/>
                </a:gdLst>
                <a:ahLst/>
                <a:cxnLst>
                  <a:cxn ang="T10">
                    <a:pos x="T0" y="T1"/>
                  </a:cxn>
                  <a:cxn ang="T11">
                    <a:pos x="T2" y="T3"/>
                  </a:cxn>
                  <a:cxn ang="T12">
                    <a:pos x="T4" y="T5"/>
                  </a:cxn>
                  <a:cxn ang="T13">
                    <a:pos x="T6" y="T7"/>
                  </a:cxn>
                  <a:cxn ang="T14">
                    <a:pos x="T8" y="T9"/>
                  </a:cxn>
                </a:cxnLst>
                <a:rect l="T15" t="T16" r="T17" b="T18"/>
                <a:pathLst>
                  <a:path w="16" h="62">
                    <a:moveTo>
                      <a:pt x="0" y="56"/>
                    </a:moveTo>
                    <a:lnTo>
                      <a:pt x="16" y="62"/>
                    </a:lnTo>
                    <a:lnTo>
                      <a:pt x="16" y="6"/>
                    </a:lnTo>
                    <a:lnTo>
                      <a:pt x="0" y="0"/>
                    </a:lnTo>
                    <a:lnTo>
                      <a:pt x="0" y="56"/>
                    </a:lnTo>
                    <a:close/>
                  </a:path>
                </a:pathLst>
              </a:custGeom>
              <a:solidFill>
                <a:srgbClr val="999999"/>
              </a:solidFill>
              <a:ln w="9525">
                <a:noFill/>
                <a:round/>
                <a:headEnd/>
                <a:tailEnd/>
              </a:ln>
            </p:spPr>
            <p:txBody>
              <a:bodyPr/>
              <a:lstStyle/>
              <a:p>
                <a:pPr algn="ctr"/>
                <a:endParaRPr lang="ru-RU"/>
              </a:p>
            </p:txBody>
          </p:sp>
          <p:sp>
            <p:nvSpPr>
              <p:cNvPr id="456839" name="Freeform 176"/>
              <p:cNvSpPr>
                <a:spLocks/>
              </p:cNvSpPr>
              <p:nvPr/>
            </p:nvSpPr>
            <p:spPr bwMode="auto">
              <a:xfrm>
                <a:off x="7521" y="4849"/>
                <a:ext cx="18" cy="70"/>
              </a:xfrm>
              <a:custGeom>
                <a:avLst/>
                <a:gdLst>
                  <a:gd name="T0" fmla="*/ 18 w 18"/>
                  <a:gd name="T1" fmla="*/ 14 h 70"/>
                  <a:gd name="T2" fmla="*/ 8 w 18"/>
                  <a:gd name="T3" fmla="*/ 8 h 70"/>
                  <a:gd name="T4" fmla="*/ 0 w 18"/>
                  <a:gd name="T5" fmla="*/ 0 h 70"/>
                  <a:gd name="T6" fmla="*/ 0 w 18"/>
                  <a:gd name="T7" fmla="*/ 50 h 70"/>
                  <a:gd name="T8" fmla="*/ 2 w 18"/>
                  <a:gd name="T9" fmla="*/ 56 h 70"/>
                  <a:gd name="T10" fmla="*/ 8 w 18"/>
                  <a:gd name="T11" fmla="*/ 64 h 70"/>
                  <a:gd name="T12" fmla="*/ 18 w 18"/>
                  <a:gd name="T13" fmla="*/ 70 h 70"/>
                  <a:gd name="T14" fmla="*/ 18 w 18"/>
                  <a:gd name="T15" fmla="*/ 14 h 70"/>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70"/>
                  <a:gd name="T26" fmla="*/ 18 w 18"/>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70">
                    <a:moveTo>
                      <a:pt x="18" y="14"/>
                    </a:moveTo>
                    <a:lnTo>
                      <a:pt x="8" y="8"/>
                    </a:lnTo>
                    <a:lnTo>
                      <a:pt x="0" y="0"/>
                    </a:lnTo>
                    <a:lnTo>
                      <a:pt x="0" y="50"/>
                    </a:lnTo>
                    <a:lnTo>
                      <a:pt x="2" y="56"/>
                    </a:lnTo>
                    <a:lnTo>
                      <a:pt x="8" y="64"/>
                    </a:lnTo>
                    <a:lnTo>
                      <a:pt x="18" y="70"/>
                    </a:lnTo>
                    <a:lnTo>
                      <a:pt x="18" y="14"/>
                    </a:lnTo>
                    <a:close/>
                  </a:path>
                </a:pathLst>
              </a:custGeom>
              <a:solidFill>
                <a:srgbClr val="7F7F7F"/>
              </a:solidFill>
              <a:ln w="9525">
                <a:noFill/>
                <a:round/>
                <a:headEnd/>
                <a:tailEnd/>
              </a:ln>
            </p:spPr>
            <p:txBody>
              <a:bodyPr/>
              <a:lstStyle/>
              <a:p>
                <a:pPr algn="ctr"/>
                <a:endParaRPr lang="ru-RU"/>
              </a:p>
            </p:txBody>
          </p:sp>
          <p:sp>
            <p:nvSpPr>
              <p:cNvPr id="456840" name="Line 177"/>
              <p:cNvSpPr>
                <a:spLocks noChangeShapeType="1"/>
              </p:cNvSpPr>
              <p:nvPr/>
            </p:nvSpPr>
            <p:spPr bwMode="auto">
              <a:xfrm>
                <a:off x="7427" y="4757"/>
                <a:ext cx="0" cy="0"/>
              </a:xfrm>
              <a:prstGeom prst="line">
                <a:avLst/>
              </a:prstGeom>
              <a:noFill/>
              <a:ln w="3175">
                <a:solidFill>
                  <a:srgbClr val="000000"/>
                </a:solidFill>
                <a:round/>
                <a:headEnd/>
                <a:tailEnd/>
              </a:ln>
            </p:spPr>
            <p:txBody>
              <a:bodyPr/>
              <a:lstStyle/>
              <a:p>
                <a:endParaRPr lang="en-US"/>
              </a:p>
            </p:txBody>
          </p:sp>
          <p:sp>
            <p:nvSpPr>
              <p:cNvPr id="456841" name="Line 178"/>
              <p:cNvSpPr>
                <a:spLocks noChangeShapeType="1"/>
              </p:cNvSpPr>
              <p:nvPr/>
            </p:nvSpPr>
            <p:spPr bwMode="auto">
              <a:xfrm>
                <a:off x="7571" y="4839"/>
                <a:ext cx="0" cy="0"/>
              </a:xfrm>
              <a:prstGeom prst="line">
                <a:avLst/>
              </a:prstGeom>
              <a:noFill/>
              <a:ln w="3175">
                <a:solidFill>
                  <a:srgbClr val="000000"/>
                </a:solidFill>
                <a:round/>
                <a:headEnd/>
                <a:tailEnd/>
              </a:ln>
            </p:spPr>
            <p:txBody>
              <a:bodyPr/>
              <a:lstStyle/>
              <a:p>
                <a:endParaRPr lang="en-US"/>
              </a:p>
            </p:txBody>
          </p:sp>
          <p:sp>
            <p:nvSpPr>
              <p:cNvPr id="456842" name="Freeform 179"/>
              <p:cNvSpPr>
                <a:spLocks/>
              </p:cNvSpPr>
              <p:nvPr/>
            </p:nvSpPr>
            <p:spPr bwMode="auto">
              <a:xfrm>
                <a:off x="7567" y="4746"/>
                <a:ext cx="10" cy="102"/>
              </a:xfrm>
              <a:custGeom>
                <a:avLst/>
                <a:gdLst>
                  <a:gd name="T0" fmla="*/ 0 w 10"/>
                  <a:gd name="T1" fmla="*/ 4 h 102"/>
                  <a:gd name="T2" fmla="*/ 0 w 10"/>
                  <a:gd name="T3" fmla="*/ 96 h 102"/>
                  <a:gd name="T4" fmla="*/ 0 w 10"/>
                  <a:gd name="T5" fmla="*/ 100 h 102"/>
                  <a:gd name="T6" fmla="*/ 4 w 10"/>
                  <a:gd name="T7" fmla="*/ 102 h 102"/>
                  <a:gd name="T8" fmla="*/ 8 w 10"/>
                  <a:gd name="T9" fmla="*/ 100 h 102"/>
                  <a:gd name="T10" fmla="*/ 10 w 10"/>
                  <a:gd name="T11" fmla="*/ 96 h 102"/>
                  <a:gd name="T12" fmla="*/ 10 w 10"/>
                  <a:gd name="T13" fmla="*/ 4 h 102"/>
                  <a:gd name="T14" fmla="*/ 8 w 10"/>
                  <a:gd name="T15" fmla="*/ 0 h 102"/>
                  <a:gd name="T16" fmla="*/ 4 w 10"/>
                  <a:gd name="T17" fmla="*/ 0 h 102"/>
                  <a:gd name="T18" fmla="*/ 0 w 10"/>
                  <a:gd name="T19" fmla="*/ 0 h 102"/>
                  <a:gd name="T20" fmla="*/ 0 w 10"/>
                  <a:gd name="T21" fmla="*/ 4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2"/>
                  <a:gd name="T35" fmla="*/ 10 w 10"/>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2">
                    <a:moveTo>
                      <a:pt x="0" y="4"/>
                    </a:moveTo>
                    <a:lnTo>
                      <a:pt x="0" y="96"/>
                    </a:lnTo>
                    <a:lnTo>
                      <a:pt x="0" y="100"/>
                    </a:lnTo>
                    <a:lnTo>
                      <a:pt x="4" y="102"/>
                    </a:lnTo>
                    <a:lnTo>
                      <a:pt x="8" y="100"/>
                    </a:lnTo>
                    <a:lnTo>
                      <a:pt x="10" y="96"/>
                    </a:lnTo>
                    <a:lnTo>
                      <a:pt x="10" y="4"/>
                    </a:lnTo>
                    <a:lnTo>
                      <a:pt x="8" y="0"/>
                    </a:lnTo>
                    <a:lnTo>
                      <a:pt x="4" y="0"/>
                    </a:lnTo>
                    <a:lnTo>
                      <a:pt x="0" y="0"/>
                    </a:lnTo>
                    <a:lnTo>
                      <a:pt x="0" y="4"/>
                    </a:lnTo>
                    <a:close/>
                  </a:path>
                </a:pathLst>
              </a:custGeom>
              <a:solidFill>
                <a:srgbClr val="333333"/>
              </a:solidFill>
              <a:ln w="9525">
                <a:noFill/>
                <a:round/>
                <a:headEnd/>
                <a:tailEnd/>
              </a:ln>
            </p:spPr>
            <p:txBody>
              <a:bodyPr/>
              <a:lstStyle/>
              <a:p>
                <a:pPr algn="ctr"/>
                <a:endParaRPr lang="ru-RU"/>
              </a:p>
            </p:txBody>
          </p:sp>
          <p:sp>
            <p:nvSpPr>
              <p:cNvPr id="456843" name="Line 180"/>
              <p:cNvSpPr>
                <a:spLocks noChangeShapeType="1"/>
              </p:cNvSpPr>
              <p:nvPr/>
            </p:nvSpPr>
            <p:spPr bwMode="auto">
              <a:xfrm>
                <a:off x="7714" y="4923"/>
                <a:ext cx="0" cy="0"/>
              </a:xfrm>
              <a:prstGeom prst="line">
                <a:avLst/>
              </a:prstGeom>
              <a:noFill/>
              <a:ln w="3175">
                <a:solidFill>
                  <a:srgbClr val="000000"/>
                </a:solidFill>
                <a:round/>
                <a:headEnd/>
                <a:tailEnd/>
              </a:ln>
            </p:spPr>
            <p:txBody>
              <a:bodyPr/>
              <a:lstStyle/>
              <a:p>
                <a:endParaRPr lang="en-US"/>
              </a:p>
            </p:txBody>
          </p:sp>
          <p:sp>
            <p:nvSpPr>
              <p:cNvPr id="456844" name="Freeform 181"/>
              <p:cNvSpPr>
                <a:spLocks/>
              </p:cNvSpPr>
              <p:nvPr/>
            </p:nvSpPr>
            <p:spPr bwMode="auto">
              <a:xfrm>
                <a:off x="7428" y="4671"/>
                <a:ext cx="285" cy="243"/>
              </a:xfrm>
              <a:custGeom>
                <a:avLst/>
                <a:gdLst>
                  <a:gd name="T0" fmla="*/ 0 w 285"/>
                  <a:gd name="T1" fmla="*/ 81 h 243"/>
                  <a:gd name="T2" fmla="*/ 0 w 285"/>
                  <a:gd name="T3" fmla="*/ 0 h 243"/>
                  <a:gd name="T4" fmla="*/ 285 w 285"/>
                  <a:gd name="T5" fmla="*/ 156 h 243"/>
                  <a:gd name="T6" fmla="*/ 285 w 285"/>
                  <a:gd name="T7" fmla="*/ 243 h 243"/>
                  <a:gd name="T8" fmla="*/ 0 60000 65536"/>
                  <a:gd name="T9" fmla="*/ 0 60000 65536"/>
                  <a:gd name="T10" fmla="*/ 0 60000 65536"/>
                  <a:gd name="T11" fmla="*/ 0 60000 65536"/>
                  <a:gd name="T12" fmla="*/ 0 w 285"/>
                  <a:gd name="T13" fmla="*/ 0 h 243"/>
                  <a:gd name="T14" fmla="*/ 285 w 285"/>
                  <a:gd name="T15" fmla="*/ 243 h 243"/>
                </a:gdLst>
                <a:ahLst/>
                <a:cxnLst>
                  <a:cxn ang="T8">
                    <a:pos x="T0" y="T1"/>
                  </a:cxn>
                  <a:cxn ang="T9">
                    <a:pos x="T2" y="T3"/>
                  </a:cxn>
                  <a:cxn ang="T10">
                    <a:pos x="T4" y="T5"/>
                  </a:cxn>
                  <a:cxn ang="T11">
                    <a:pos x="T6" y="T7"/>
                  </a:cxn>
                </a:cxnLst>
                <a:rect l="T12" t="T13" r="T14" b="T15"/>
                <a:pathLst>
                  <a:path w="285" h="243">
                    <a:moveTo>
                      <a:pt x="0" y="81"/>
                    </a:moveTo>
                    <a:lnTo>
                      <a:pt x="0" y="0"/>
                    </a:lnTo>
                    <a:lnTo>
                      <a:pt x="285" y="156"/>
                    </a:lnTo>
                    <a:lnTo>
                      <a:pt x="285" y="243"/>
                    </a:lnTo>
                  </a:path>
                </a:pathLst>
              </a:custGeom>
              <a:noFill/>
              <a:ln w="12700">
                <a:solidFill>
                  <a:schemeClr val="tx1"/>
                </a:solidFill>
                <a:round/>
                <a:headEnd/>
                <a:tailEnd/>
              </a:ln>
            </p:spPr>
            <p:txBody>
              <a:bodyPr anchor="ctr"/>
              <a:lstStyle/>
              <a:p>
                <a:pPr algn="ctr"/>
                <a:endParaRPr lang="ru-RU"/>
              </a:p>
            </p:txBody>
          </p:sp>
        </p:grpSp>
        <p:sp>
          <p:nvSpPr>
            <p:cNvPr id="243" name="Oval 182"/>
            <p:cNvSpPr>
              <a:spLocks noChangeArrowheads="1"/>
            </p:cNvSpPr>
            <p:nvPr/>
          </p:nvSpPr>
          <p:spPr bwMode="auto">
            <a:xfrm>
              <a:off x="3284537" y="4787900"/>
              <a:ext cx="546100" cy="225425"/>
            </a:xfrm>
            <a:prstGeom prst="ellipse">
              <a:avLst/>
            </a:prstGeom>
            <a:gradFill rotWithShape="1">
              <a:gsLst>
                <a:gs pos="0">
                  <a:schemeClr val="bg1">
                    <a:alpha val="62000"/>
                  </a:schemeClr>
                </a:gs>
                <a:gs pos="100000">
                  <a:schemeClr val="bg1">
                    <a:gamma/>
                    <a:shade val="95294"/>
                    <a:invGamma/>
                    <a:alpha val="0"/>
                  </a:schemeClr>
                </a:gs>
              </a:gsLst>
              <a:lin ang="5400000" scaled="1"/>
            </a:gradFill>
            <a:ln w="12700" algn="ctr">
              <a:noFill/>
              <a:round/>
              <a:headEnd/>
              <a:tailEnd/>
            </a:ln>
            <a:effectLst/>
          </p:spPr>
          <p:txBody>
            <a:bodyPr wrap="none" anchor="ctr"/>
            <a:lstStyle/>
            <a:p>
              <a:pPr algn="ctr">
                <a:defRPr/>
              </a:pPr>
              <a:endParaRPr lang="en-US">
                <a:cs typeface="+mn-cs"/>
              </a:endParaRPr>
            </a:p>
          </p:txBody>
        </p:sp>
      </p:grpSp>
      <p:grpSp>
        <p:nvGrpSpPr>
          <p:cNvPr id="456721" name="Group 91"/>
          <p:cNvGrpSpPr>
            <a:grpSpLocks/>
          </p:cNvGrpSpPr>
          <p:nvPr/>
        </p:nvGrpSpPr>
        <p:grpSpPr bwMode="auto">
          <a:xfrm>
            <a:off x="6524625" y="2965450"/>
            <a:ext cx="1152525" cy="1163638"/>
            <a:chOff x="1860" y="1871"/>
            <a:chExt cx="726" cy="733"/>
          </a:xfrm>
        </p:grpSpPr>
        <p:sp>
          <p:nvSpPr>
            <p:cNvPr id="318" name="Oval 92"/>
            <p:cNvSpPr>
              <a:spLocks noChangeArrowheads="1"/>
            </p:cNvSpPr>
            <p:nvPr/>
          </p:nvSpPr>
          <p:spPr bwMode="auto">
            <a:xfrm>
              <a:off x="1860" y="2241"/>
              <a:ext cx="726" cy="363"/>
            </a:xfrm>
            <a:prstGeom prst="ellipse">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algn="ctr">
                <a:defRPr/>
              </a:pPr>
              <a:endParaRPr lang="en-US">
                <a:cs typeface="+mn-cs"/>
              </a:endParaRPr>
            </a:p>
          </p:txBody>
        </p:sp>
        <p:grpSp>
          <p:nvGrpSpPr>
            <p:cNvPr id="456757" name="Group 93"/>
            <p:cNvGrpSpPr>
              <a:grpSpLocks noChangeAspect="1"/>
            </p:cNvGrpSpPr>
            <p:nvPr/>
          </p:nvGrpSpPr>
          <p:grpSpPr bwMode="auto">
            <a:xfrm>
              <a:off x="2045" y="1871"/>
              <a:ext cx="447" cy="641"/>
              <a:chOff x="4493" y="1677"/>
              <a:chExt cx="574" cy="822"/>
            </a:xfrm>
          </p:grpSpPr>
          <p:sp>
            <p:nvSpPr>
              <p:cNvPr id="456758" name="AutoShape 94"/>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endParaRPr lang="en-US"/>
              </a:p>
            </p:txBody>
          </p:sp>
          <p:sp>
            <p:nvSpPr>
              <p:cNvPr id="456759" name="Freeform 95"/>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pPr algn="ctr"/>
                <a:endParaRPr lang="ru-RU"/>
              </a:p>
            </p:txBody>
          </p:sp>
          <p:sp>
            <p:nvSpPr>
              <p:cNvPr id="456760" name="Freeform 96"/>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pPr algn="ctr"/>
                <a:endParaRPr lang="ru-RU"/>
              </a:p>
            </p:txBody>
          </p:sp>
          <p:sp>
            <p:nvSpPr>
              <p:cNvPr id="456761" name="Freeform 97"/>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pPr algn="ctr"/>
                <a:endParaRPr lang="ru-RU"/>
              </a:p>
            </p:txBody>
          </p:sp>
          <p:sp>
            <p:nvSpPr>
              <p:cNvPr id="456762" name="Freeform 98"/>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pPr algn="ctr"/>
                <a:endParaRPr lang="ru-RU"/>
              </a:p>
            </p:txBody>
          </p:sp>
          <p:sp>
            <p:nvSpPr>
              <p:cNvPr id="456763" name="Line 99"/>
              <p:cNvSpPr>
                <a:spLocks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456764" name="Line 100"/>
              <p:cNvSpPr>
                <a:spLocks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456765" name="Line 101"/>
              <p:cNvSpPr>
                <a:spLocks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456766" name="Freeform 102"/>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pPr algn="ctr"/>
                <a:endParaRPr lang="ru-RU"/>
              </a:p>
            </p:txBody>
          </p:sp>
          <p:sp>
            <p:nvSpPr>
              <p:cNvPr id="456767" name="Freeform 103"/>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pPr algn="ctr"/>
                <a:endParaRPr lang="ru-RU"/>
              </a:p>
            </p:txBody>
          </p:sp>
          <p:sp>
            <p:nvSpPr>
              <p:cNvPr id="456768" name="Freeform 104"/>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pPr algn="ctr"/>
                <a:endParaRPr lang="ru-RU"/>
              </a:p>
            </p:txBody>
          </p:sp>
        </p:grpSp>
      </p:grpSp>
      <p:grpSp>
        <p:nvGrpSpPr>
          <p:cNvPr id="456722" name="Group 70"/>
          <p:cNvGrpSpPr>
            <a:grpSpLocks/>
          </p:cNvGrpSpPr>
          <p:nvPr/>
        </p:nvGrpSpPr>
        <p:grpSpPr bwMode="auto">
          <a:xfrm>
            <a:off x="7205663" y="3708400"/>
            <a:ext cx="322262" cy="306388"/>
            <a:chOff x="6705" y="-39"/>
            <a:chExt cx="1090" cy="1034"/>
          </a:xfrm>
        </p:grpSpPr>
        <p:sp>
          <p:nvSpPr>
            <p:cNvPr id="456746" name="Freeform 71"/>
            <p:cNvSpPr>
              <a:spLocks/>
            </p:cNvSpPr>
            <p:nvPr/>
          </p:nvSpPr>
          <p:spPr bwMode="auto">
            <a:xfrm>
              <a:off x="7207" y="251"/>
              <a:ext cx="574" cy="736"/>
            </a:xfrm>
            <a:custGeom>
              <a:avLst/>
              <a:gdLst>
                <a:gd name="T0" fmla="*/ 0 w 147"/>
                <a:gd name="T1" fmla="*/ 2147483647 h 188"/>
                <a:gd name="T2" fmla="*/ 2147483647 w 147"/>
                <a:gd name="T3" fmla="*/ 2147483647 h 188"/>
                <a:gd name="T4" fmla="*/ 2147483647 w 147"/>
                <a:gd name="T5" fmla="*/ 0 h 188"/>
                <a:gd name="T6" fmla="*/ 0 w 147"/>
                <a:gd name="T7" fmla="*/ 2147483647 h 188"/>
                <a:gd name="T8" fmla="*/ 0 w 147"/>
                <a:gd name="T9" fmla="*/ 2147483647 h 188"/>
                <a:gd name="T10" fmla="*/ 0 60000 65536"/>
                <a:gd name="T11" fmla="*/ 0 60000 65536"/>
                <a:gd name="T12" fmla="*/ 0 60000 65536"/>
                <a:gd name="T13" fmla="*/ 0 60000 65536"/>
                <a:gd name="T14" fmla="*/ 0 60000 65536"/>
                <a:gd name="T15" fmla="*/ 0 w 147"/>
                <a:gd name="T16" fmla="*/ 0 h 188"/>
                <a:gd name="T17" fmla="*/ 147 w 147"/>
                <a:gd name="T18" fmla="*/ 188 h 188"/>
              </a:gdLst>
              <a:ahLst/>
              <a:cxnLst>
                <a:cxn ang="T10">
                  <a:pos x="T0" y="T1"/>
                </a:cxn>
                <a:cxn ang="T11">
                  <a:pos x="T2" y="T3"/>
                </a:cxn>
                <a:cxn ang="T12">
                  <a:pos x="T4" y="T5"/>
                </a:cxn>
                <a:cxn ang="T13">
                  <a:pos x="T6" y="T7"/>
                </a:cxn>
                <a:cxn ang="T14">
                  <a:pos x="T8" y="T9"/>
                </a:cxn>
              </a:cxnLst>
              <a:rect l="T15" t="T16" r="T17" b="T18"/>
              <a:pathLst>
                <a:path w="147" h="188">
                  <a:moveTo>
                    <a:pt x="0" y="188"/>
                  </a:moveTo>
                  <a:lnTo>
                    <a:pt x="147" y="102"/>
                  </a:lnTo>
                  <a:lnTo>
                    <a:pt x="147" y="0"/>
                  </a:lnTo>
                  <a:lnTo>
                    <a:pt x="0" y="86"/>
                  </a:lnTo>
                  <a:lnTo>
                    <a:pt x="0" y="188"/>
                  </a:lnTo>
                  <a:close/>
                </a:path>
              </a:pathLst>
            </a:custGeom>
            <a:solidFill>
              <a:srgbClr val="666666"/>
            </a:solidFill>
            <a:ln w="9525">
              <a:noFill/>
              <a:round/>
              <a:headEnd/>
              <a:tailEnd/>
            </a:ln>
          </p:spPr>
          <p:txBody>
            <a:bodyPr/>
            <a:lstStyle/>
            <a:p>
              <a:pPr algn="ctr"/>
              <a:endParaRPr lang="ru-RU"/>
            </a:p>
          </p:txBody>
        </p:sp>
        <p:sp>
          <p:nvSpPr>
            <p:cNvPr id="456747" name="Freeform 72"/>
            <p:cNvSpPr>
              <a:spLocks/>
            </p:cNvSpPr>
            <p:nvPr/>
          </p:nvSpPr>
          <p:spPr bwMode="auto">
            <a:xfrm>
              <a:off x="6707" y="-30"/>
              <a:ext cx="1075" cy="619"/>
            </a:xfrm>
            <a:custGeom>
              <a:avLst/>
              <a:gdLst>
                <a:gd name="T0" fmla="*/ 2147483647 w 275"/>
                <a:gd name="T1" fmla="*/ 2147483647 h 158"/>
                <a:gd name="T2" fmla="*/ 2147483647 w 275"/>
                <a:gd name="T3" fmla="*/ 0 h 158"/>
                <a:gd name="T4" fmla="*/ 0 w 275"/>
                <a:gd name="T5" fmla="*/ 2147483647 h 158"/>
                <a:gd name="T6" fmla="*/ 2147483647 w 275"/>
                <a:gd name="T7" fmla="*/ 2147483647 h 158"/>
                <a:gd name="T8" fmla="*/ 2147483647 w 275"/>
                <a:gd name="T9" fmla="*/ 2147483647 h 158"/>
                <a:gd name="T10" fmla="*/ 0 60000 65536"/>
                <a:gd name="T11" fmla="*/ 0 60000 65536"/>
                <a:gd name="T12" fmla="*/ 0 60000 65536"/>
                <a:gd name="T13" fmla="*/ 0 60000 65536"/>
                <a:gd name="T14" fmla="*/ 0 60000 65536"/>
                <a:gd name="T15" fmla="*/ 0 w 275"/>
                <a:gd name="T16" fmla="*/ 0 h 158"/>
                <a:gd name="T17" fmla="*/ 275 w 275"/>
                <a:gd name="T18" fmla="*/ 158 h 158"/>
              </a:gdLst>
              <a:ahLst/>
              <a:cxnLst>
                <a:cxn ang="T10">
                  <a:pos x="T0" y="T1"/>
                </a:cxn>
                <a:cxn ang="T11">
                  <a:pos x="T2" y="T3"/>
                </a:cxn>
                <a:cxn ang="T12">
                  <a:pos x="T4" y="T5"/>
                </a:cxn>
                <a:cxn ang="T13">
                  <a:pos x="T6" y="T7"/>
                </a:cxn>
                <a:cxn ang="T14">
                  <a:pos x="T8" y="T9"/>
                </a:cxn>
              </a:cxnLst>
              <a:rect l="T15" t="T16" r="T17" b="T18"/>
              <a:pathLst>
                <a:path w="275" h="158">
                  <a:moveTo>
                    <a:pt x="275" y="72"/>
                  </a:moveTo>
                  <a:lnTo>
                    <a:pt x="148" y="0"/>
                  </a:lnTo>
                  <a:lnTo>
                    <a:pt x="0" y="86"/>
                  </a:lnTo>
                  <a:lnTo>
                    <a:pt x="128" y="158"/>
                  </a:lnTo>
                  <a:lnTo>
                    <a:pt x="275" y="72"/>
                  </a:lnTo>
                  <a:close/>
                </a:path>
              </a:pathLst>
            </a:custGeom>
            <a:solidFill>
              <a:srgbClr val="E3E3E2"/>
            </a:solidFill>
            <a:ln w="9525">
              <a:noFill/>
              <a:round/>
              <a:headEnd/>
              <a:tailEnd/>
            </a:ln>
          </p:spPr>
          <p:txBody>
            <a:bodyPr/>
            <a:lstStyle/>
            <a:p>
              <a:pPr algn="ctr"/>
              <a:endParaRPr lang="ru-RU"/>
            </a:p>
          </p:txBody>
        </p:sp>
        <p:sp>
          <p:nvSpPr>
            <p:cNvPr id="456748" name="Freeform 73"/>
            <p:cNvSpPr>
              <a:spLocks/>
            </p:cNvSpPr>
            <p:nvPr/>
          </p:nvSpPr>
          <p:spPr bwMode="auto">
            <a:xfrm>
              <a:off x="6710" y="306"/>
              <a:ext cx="501" cy="681"/>
            </a:xfrm>
            <a:custGeom>
              <a:avLst/>
              <a:gdLst>
                <a:gd name="T0" fmla="*/ 2147483647 w 128"/>
                <a:gd name="T1" fmla="*/ 2147483647 h 174"/>
                <a:gd name="T2" fmla="*/ 0 w 128"/>
                <a:gd name="T3" fmla="*/ 0 h 174"/>
                <a:gd name="T4" fmla="*/ 0 w 128"/>
                <a:gd name="T5" fmla="*/ 2147483647 h 174"/>
                <a:gd name="T6" fmla="*/ 2147483647 w 128"/>
                <a:gd name="T7" fmla="*/ 2147483647 h 174"/>
                <a:gd name="T8" fmla="*/ 2147483647 w 128"/>
                <a:gd name="T9" fmla="*/ 2147483647 h 174"/>
                <a:gd name="T10" fmla="*/ 0 60000 65536"/>
                <a:gd name="T11" fmla="*/ 0 60000 65536"/>
                <a:gd name="T12" fmla="*/ 0 60000 65536"/>
                <a:gd name="T13" fmla="*/ 0 60000 65536"/>
                <a:gd name="T14" fmla="*/ 0 60000 65536"/>
                <a:gd name="T15" fmla="*/ 0 w 128"/>
                <a:gd name="T16" fmla="*/ 0 h 174"/>
                <a:gd name="T17" fmla="*/ 128 w 128"/>
                <a:gd name="T18" fmla="*/ 174 h 174"/>
              </a:gdLst>
              <a:ahLst/>
              <a:cxnLst>
                <a:cxn ang="T10">
                  <a:pos x="T0" y="T1"/>
                </a:cxn>
                <a:cxn ang="T11">
                  <a:pos x="T2" y="T3"/>
                </a:cxn>
                <a:cxn ang="T12">
                  <a:pos x="T4" y="T5"/>
                </a:cxn>
                <a:cxn ang="T13">
                  <a:pos x="T6" y="T7"/>
                </a:cxn>
                <a:cxn ang="T14">
                  <a:pos x="T8" y="T9"/>
                </a:cxn>
              </a:cxnLst>
              <a:rect l="T15" t="T16" r="T17" b="T18"/>
              <a:pathLst>
                <a:path w="128" h="174">
                  <a:moveTo>
                    <a:pt x="128" y="72"/>
                  </a:moveTo>
                  <a:lnTo>
                    <a:pt x="0" y="0"/>
                  </a:lnTo>
                  <a:lnTo>
                    <a:pt x="0" y="100"/>
                  </a:lnTo>
                  <a:lnTo>
                    <a:pt x="128" y="174"/>
                  </a:lnTo>
                  <a:lnTo>
                    <a:pt x="128" y="72"/>
                  </a:lnTo>
                  <a:close/>
                </a:path>
              </a:pathLst>
            </a:custGeom>
            <a:solidFill>
              <a:srgbClr val="CCCCCC"/>
            </a:solidFill>
            <a:ln w="9525">
              <a:noFill/>
              <a:round/>
              <a:headEnd/>
              <a:tailEnd/>
            </a:ln>
          </p:spPr>
          <p:txBody>
            <a:bodyPr/>
            <a:lstStyle/>
            <a:p>
              <a:pPr algn="ctr"/>
              <a:endParaRPr lang="ru-RU"/>
            </a:p>
          </p:txBody>
        </p:sp>
        <p:sp>
          <p:nvSpPr>
            <p:cNvPr id="456749" name="Freeform 74"/>
            <p:cNvSpPr>
              <a:spLocks/>
            </p:cNvSpPr>
            <p:nvPr/>
          </p:nvSpPr>
          <p:spPr bwMode="auto">
            <a:xfrm>
              <a:off x="6775" y="384"/>
              <a:ext cx="375" cy="478"/>
            </a:xfrm>
            <a:custGeom>
              <a:avLst/>
              <a:gdLst>
                <a:gd name="T0" fmla="*/ 2147483647 w 96"/>
                <a:gd name="T1" fmla="*/ 2147483647 h 122"/>
                <a:gd name="T2" fmla="*/ 0 w 96"/>
                <a:gd name="T3" fmla="*/ 0 h 122"/>
                <a:gd name="T4" fmla="*/ 0 w 96"/>
                <a:gd name="T5" fmla="*/ 2147483647 h 122"/>
                <a:gd name="T6" fmla="*/ 2147483647 w 96"/>
                <a:gd name="T7" fmla="*/ 2147483647 h 122"/>
                <a:gd name="T8" fmla="*/ 2147483647 w 96"/>
                <a:gd name="T9" fmla="*/ 2147483647 h 122"/>
                <a:gd name="T10" fmla="*/ 0 60000 65536"/>
                <a:gd name="T11" fmla="*/ 0 60000 65536"/>
                <a:gd name="T12" fmla="*/ 0 60000 65536"/>
                <a:gd name="T13" fmla="*/ 0 60000 65536"/>
                <a:gd name="T14" fmla="*/ 0 60000 65536"/>
                <a:gd name="T15" fmla="*/ 0 w 96"/>
                <a:gd name="T16" fmla="*/ 0 h 122"/>
                <a:gd name="T17" fmla="*/ 96 w 96"/>
                <a:gd name="T18" fmla="*/ 122 h 122"/>
              </a:gdLst>
              <a:ahLst/>
              <a:cxnLst>
                <a:cxn ang="T10">
                  <a:pos x="T0" y="T1"/>
                </a:cxn>
                <a:cxn ang="T11">
                  <a:pos x="T2" y="T3"/>
                </a:cxn>
                <a:cxn ang="T12">
                  <a:pos x="T4" y="T5"/>
                </a:cxn>
                <a:cxn ang="T13">
                  <a:pos x="T6" y="T7"/>
                </a:cxn>
                <a:cxn ang="T14">
                  <a:pos x="T8" y="T9"/>
                </a:cxn>
              </a:cxnLst>
              <a:rect l="T15" t="T16" r="T17" b="T18"/>
              <a:pathLst>
                <a:path w="96" h="122">
                  <a:moveTo>
                    <a:pt x="96" y="56"/>
                  </a:moveTo>
                  <a:lnTo>
                    <a:pt x="0" y="0"/>
                  </a:lnTo>
                  <a:lnTo>
                    <a:pt x="0" y="64"/>
                  </a:lnTo>
                  <a:lnTo>
                    <a:pt x="96" y="122"/>
                  </a:lnTo>
                  <a:lnTo>
                    <a:pt x="96" y="56"/>
                  </a:lnTo>
                  <a:close/>
                </a:path>
              </a:pathLst>
            </a:custGeom>
            <a:solidFill>
              <a:srgbClr val="5C6169"/>
            </a:solidFill>
            <a:ln w="9525">
              <a:noFill/>
              <a:round/>
              <a:headEnd/>
              <a:tailEnd/>
            </a:ln>
          </p:spPr>
          <p:txBody>
            <a:bodyPr/>
            <a:lstStyle/>
            <a:p>
              <a:pPr algn="ctr"/>
              <a:endParaRPr lang="ru-RU"/>
            </a:p>
          </p:txBody>
        </p:sp>
        <p:sp>
          <p:nvSpPr>
            <p:cNvPr id="456750" name="Freeform 75"/>
            <p:cNvSpPr>
              <a:spLocks/>
            </p:cNvSpPr>
            <p:nvPr/>
          </p:nvSpPr>
          <p:spPr bwMode="auto">
            <a:xfrm>
              <a:off x="6783" y="423"/>
              <a:ext cx="23" cy="16"/>
            </a:xfrm>
            <a:custGeom>
              <a:avLst/>
              <a:gdLst>
                <a:gd name="T0" fmla="*/ 2147483647 w 6"/>
                <a:gd name="T1" fmla="*/ 2147483647 h 4"/>
                <a:gd name="T2" fmla="*/ 2147483647 w 6"/>
                <a:gd name="T3" fmla="*/ 0 h 4"/>
                <a:gd name="T4" fmla="*/ 2147483647 w 6"/>
                <a:gd name="T5" fmla="*/ 0 h 4"/>
                <a:gd name="T6" fmla="*/ 0 w 6"/>
                <a:gd name="T7" fmla="*/ 0 h 4"/>
                <a:gd name="T8" fmla="*/ 2147483647 w 6"/>
                <a:gd name="T9" fmla="*/ 2147483647 h 4"/>
                <a:gd name="T10" fmla="*/ 2147483647 w 6"/>
                <a:gd name="T11" fmla="*/ 2147483647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6" y="4"/>
                  </a:moveTo>
                  <a:lnTo>
                    <a:pt x="4" y="0"/>
                  </a:lnTo>
                  <a:lnTo>
                    <a:pt x="2" y="0"/>
                  </a:lnTo>
                  <a:lnTo>
                    <a:pt x="0" y="0"/>
                  </a:lnTo>
                  <a:lnTo>
                    <a:pt x="4" y="4"/>
                  </a:lnTo>
                  <a:lnTo>
                    <a:pt x="6" y="4"/>
                  </a:lnTo>
                  <a:close/>
                </a:path>
              </a:pathLst>
            </a:custGeom>
            <a:solidFill>
              <a:srgbClr val="333333"/>
            </a:solidFill>
            <a:ln w="9525">
              <a:noFill/>
              <a:round/>
              <a:headEnd/>
              <a:tailEnd/>
            </a:ln>
          </p:spPr>
          <p:txBody>
            <a:bodyPr/>
            <a:lstStyle/>
            <a:p>
              <a:pPr algn="ctr"/>
              <a:endParaRPr lang="ru-RU"/>
            </a:p>
          </p:txBody>
        </p:sp>
        <p:sp>
          <p:nvSpPr>
            <p:cNvPr id="456751" name="Freeform 76"/>
            <p:cNvSpPr>
              <a:spLocks/>
            </p:cNvSpPr>
            <p:nvPr/>
          </p:nvSpPr>
          <p:spPr bwMode="auto">
            <a:xfrm>
              <a:off x="6783" y="455"/>
              <a:ext cx="23" cy="23"/>
            </a:xfrm>
            <a:custGeom>
              <a:avLst/>
              <a:gdLst>
                <a:gd name="T0" fmla="*/ 2147483647 w 6"/>
                <a:gd name="T1" fmla="*/ 2147483647 h 6"/>
                <a:gd name="T2" fmla="*/ 2147483647 w 6"/>
                <a:gd name="T3" fmla="*/ 0 h 6"/>
                <a:gd name="T4" fmla="*/ 2147483647 w 6"/>
                <a:gd name="T5" fmla="*/ 0 h 6"/>
                <a:gd name="T6" fmla="*/ 0 w 6"/>
                <a:gd name="T7" fmla="*/ 2147483647 h 6"/>
                <a:gd name="T8" fmla="*/ 2147483647 w 6"/>
                <a:gd name="T9" fmla="*/ 2147483647 h 6"/>
                <a:gd name="T10" fmla="*/ 2147483647 w 6"/>
                <a:gd name="T11" fmla="*/ 2147483647 h 6"/>
                <a:gd name="T12" fmla="*/ 2147483647 w 6"/>
                <a:gd name="T13" fmla="*/ 2147483647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6" y="4"/>
                  </a:moveTo>
                  <a:lnTo>
                    <a:pt x="4" y="0"/>
                  </a:lnTo>
                  <a:lnTo>
                    <a:pt x="2" y="0"/>
                  </a:lnTo>
                  <a:lnTo>
                    <a:pt x="0" y="2"/>
                  </a:lnTo>
                  <a:lnTo>
                    <a:pt x="4" y="4"/>
                  </a:lnTo>
                  <a:lnTo>
                    <a:pt x="4" y="6"/>
                  </a:lnTo>
                  <a:lnTo>
                    <a:pt x="6" y="4"/>
                  </a:lnTo>
                  <a:close/>
                </a:path>
              </a:pathLst>
            </a:custGeom>
            <a:solidFill>
              <a:srgbClr val="333333"/>
            </a:solidFill>
            <a:ln w="9525">
              <a:noFill/>
              <a:round/>
              <a:headEnd/>
              <a:tailEnd/>
            </a:ln>
          </p:spPr>
          <p:txBody>
            <a:bodyPr/>
            <a:lstStyle/>
            <a:p>
              <a:pPr algn="ctr"/>
              <a:endParaRPr lang="ru-RU"/>
            </a:p>
          </p:txBody>
        </p:sp>
        <p:sp>
          <p:nvSpPr>
            <p:cNvPr id="456752" name="Freeform 77"/>
            <p:cNvSpPr>
              <a:spLocks/>
            </p:cNvSpPr>
            <p:nvPr/>
          </p:nvSpPr>
          <p:spPr bwMode="auto">
            <a:xfrm>
              <a:off x="6783" y="486"/>
              <a:ext cx="23" cy="23"/>
            </a:xfrm>
            <a:custGeom>
              <a:avLst/>
              <a:gdLst>
                <a:gd name="T0" fmla="*/ 2147483647 w 6"/>
                <a:gd name="T1" fmla="*/ 2147483647 h 6"/>
                <a:gd name="T2" fmla="*/ 2147483647 w 6"/>
                <a:gd name="T3" fmla="*/ 0 h 6"/>
                <a:gd name="T4" fmla="*/ 2147483647 w 6"/>
                <a:gd name="T5" fmla="*/ 0 h 6"/>
                <a:gd name="T6" fmla="*/ 0 w 6"/>
                <a:gd name="T7" fmla="*/ 2147483647 h 6"/>
                <a:gd name="T8" fmla="*/ 2147483647 w 6"/>
                <a:gd name="T9" fmla="*/ 2147483647 h 6"/>
                <a:gd name="T10" fmla="*/ 2147483647 w 6"/>
                <a:gd name="T11" fmla="*/ 2147483647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4"/>
                  </a:moveTo>
                  <a:lnTo>
                    <a:pt x="4" y="0"/>
                  </a:lnTo>
                  <a:lnTo>
                    <a:pt x="2" y="0"/>
                  </a:lnTo>
                  <a:lnTo>
                    <a:pt x="0" y="2"/>
                  </a:lnTo>
                  <a:lnTo>
                    <a:pt x="4" y="6"/>
                  </a:lnTo>
                  <a:lnTo>
                    <a:pt x="6" y="4"/>
                  </a:lnTo>
                  <a:close/>
                </a:path>
              </a:pathLst>
            </a:custGeom>
            <a:solidFill>
              <a:srgbClr val="333333"/>
            </a:solidFill>
            <a:ln w="9525">
              <a:noFill/>
              <a:round/>
              <a:headEnd/>
              <a:tailEnd/>
            </a:ln>
          </p:spPr>
          <p:txBody>
            <a:bodyPr/>
            <a:lstStyle/>
            <a:p>
              <a:pPr algn="ctr"/>
              <a:endParaRPr lang="ru-RU"/>
            </a:p>
          </p:txBody>
        </p:sp>
        <p:sp>
          <p:nvSpPr>
            <p:cNvPr id="456753" name="Freeform 78"/>
            <p:cNvSpPr>
              <a:spLocks/>
            </p:cNvSpPr>
            <p:nvPr/>
          </p:nvSpPr>
          <p:spPr bwMode="auto">
            <a:xfrm>
              <a:off x="6822" y="439"/>
              <a:ext cx="289" cy="274"/>
            </a:xfrm>
            <a:custGeom>
              <a:avLst/>
              <a:gdLst>
                <a:gd name="T0" fmla="*/ 2147483647 w 74"/>
                <a:gd name="T1" fmla="*/ 2147483647 h 70"/>
                <a:gd name="T2" fmla="*/ 0 w 74"/>
                <a:gd name="T3" fmla="*/ 0 h 70"/>
                <a:gd name="T4" fmla="*/ 0 w 74"/>
                <a:gd name="T5" fmla="*/ 2147483647 h 70"/>
                <a:gd name="T6" fmla="*/ 2147483647 w 74"/>
                <a:gd name="T7" fmla="*/ 2147483647 h 70"/>
                <a:gd name="T8" fmla="*/ 2147483647 w 74"/>
                <a:gd name="T9" fmla="*/ 2147483647 h 70"/>
                <a:gd name="T10" fmla="*/ 0 60000 65536"/>
                <a:gd name="T11" fmla="*/ 0 60000 65536"/>
                <a:gd name="T12" fmla="*/ 0 60000 65536"/>
                <a:gd name="T13" fmla="*/ 0 60000 65536"/>
                <a:gd name="T14" fmla="*/ 0 60000 65536"/>
                <a:gd name="T15" fmla="*/ 0 w 74"/>
                <a:gd name="T16" fmla="*/ 0 h 70"/>
                <a:gd name="T17" fmla="*/ 74 w 74"/>
                <a:gd name="T18" fmla="*/ 70 h 70"/>
              </a:gdLst>
              <a:ahLst/>
              <a:cxnLst>
                <a:cxn ang="T10">
                  <a:pos x="T0" y="T1"/>
                </a:cxn>
                <a:cxn ang="T11">
                  <a:pos x="T2" y="T3"/>
                </a:cxn>
                <a:cxn ang="T12">
                  <a:pos x="T4" y="T5"/>
                </a:cxn>
                <a:cxn ang="T13">
                  <a:pos x="T6" y="T7"/>
                </a:cxn>
                <a:cxn ang="T14">
                  <a:pos x="T8" y="T9"/>
                </a:cxn>
              </a:cxnLst>
              <a:rect l="T15" t="T16" r="T17" b="T18"/>
              <a:pathLst>
                <a:path w="74" h="70">
                  <a:moveTo>
                    <a:pt x="74" y="42"/>
                  </a:moveTo>
                  <a:lnTo>
                    <a:pt x="0" y="0"/>
                  </a:lnTo>
                  <a:lnTo>
                    <a:pt x="0" y="28"/>
                  </a:lnTo>
                  <a:lnTo>
                    <a:pt x="74" y="70"/>
                  </a:lnTo>
                  <a:lnTo>
                    <a:pt x="74" y="42"/>
                  </a:lnTo>
                  <a:close/>
                </a:path>
              </a:pathLst>
            </a:custGeom>
            <a:solidFill>
              <a:srgbClr val="FFFFFF"/>
            </a:solidFill>
            <a:ln w="9525">
              <a:noFill/>
              <a:round/>
              <a:headEnd/>
              <a:tailEnd/>
            </a:ln>
          </p:spPr>
          <p:txBody>
            <a:bodyPr/>
            <a:lstStyle/>
            <a:p>
              <a:pPr algn="ctr"/>
              <a:endParaRPr lang="ru-RU"/>
            </a:p>
          </p:txBody>
        </p:sp>
        <p:sp>
          <p:nvSpPr>
            <p:cNvPr id="456754" name="Freeform 79"/>
            <p:cNvSpPr>
              <a:spLocks/>
            </p:cNvSpPr>
            <p:nvPr/>
          </p:nvSpPr>
          <p:spPr bwMode="auto">
            <a:xfrm>
              <a:off x="6705" y="-39"/>
              <a:ext cx="1090" cy="1034"/>
            </a:xfrm>
            <a:custGeom>
              <a:avLst/>
              <a:gdLst>
                <a:gd name="T0" fmla="*/ 2147483647 w 279"/>
                <a:gd name="T1" fmla="*/ 0 h 264"/>
                <a:gd name="T2" fmla="*/ 0 w 279"/>
                <a:gd name="T3" fmla="*/ 2147483647 h 264"/>
                <a:gd name="T4" fmla="*/ 0 w 279"/>
                <a:gd name="T5" fmla="*/ 2147483647 h 264"/>
                <a:gd name="T6" fmla="*/ 2147483647 w 279"/>
                <a:gd name="T7" fmla="*/ 2147483647 h 264"/>
                <a:gd name="T8" fmla="*/ 2147483647 w 279"/>
                <a:gd name="T9" fmla="*/ 2147483647 h 264"/>
                <a:gd name="T10" fmla="*/ 2147483647 w 279"/>
                <a:gd name="T11" fmla="*/ 2147483647 h 264"/>
                <a:gd name="T12" fmla="*/ 2147483647 w 279"/>
                <a:gd name="T13" fmla="*/ 0 h 264"/>
                <a:gd name="T14" fmla="*/ 2147483647 w 279"/>
                <a:gd name="T15" fmla="*/ 2147483647 h 264"/>
                <a:gd name="T16" fmla="*/ 2147483647 w 279"/>
                <a:gd name="T17" fmla="*/ 2147483647 h 264"/>
                <a:gd name="T18" fmla="*/ 2147483647 w 279"/>
                <a:gd name="T19" fmla="*/ 2147483647 h 264"/>
                <a:gd name="T20" fmla="*/ 2147483647 w 279"/>
                <a:gd name="T21" fmla="*/ 2147483647 h 264"/>
                <a:gd name="T22" fmla="*/ 2147483647 w 279"/>
                <a:gd name="T23" fmla="*/ 2147483647 h 264"/>
                <a:gd name="T24" fmla="*/ 2147483647 w 279"/>
                <a:gd name="T25" fmla="*/ 2147483647 h 264"/>
                <a:gd name="T26" fmla="*/ 2147483647 w 279"/>
                <a:gd name="T27" fmla="*/ 2147483647 h 264"/>
                <a:gd name="T28" fmla="*/ 2147483647 w 279"/>
                <a:gd name="T29" fmla="*/ 0 h 2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9"/>
                <a:gd name="T46" fmla="*/ 0 h 264"/>
                <a:gd name="T47" fmla="*/ 279 w 279"/>
                <a:gd name="T48" fmla="*/ 264 h 2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9" h="264">
                  <a:moveTo>
                    <a:pt x="150" y="0"/>
                  </a:moveTo>
                  <a:lnTo>
                    <a:pt x="0" y="86"/>
                  </a:lnTo>
                  <a:lnTo>
                    <a:pt x="0" y="190"/>
                  </a:lnTo>
                  <a:lnTo>
                    <a:pt x="130" y="264"/>
                  </a:lnTo>
                  <a:lnTo>
                    <a:pt x="279" y="178"/>
                  </a:lnTo>
                  <a:lnTo>
                    <a:pt x="279" y="74"/>
                  </a:lnTo>
                  <a:lnTo>
                    <a:pt x="150" y="0"/>
                  </a:lnTo>
                  <a:lnTo>
                    <a:pt x="150" y="4"/>
                  </a:lnTo>
                  <a:lnTo>
                    <a:pt x="275" y="76"/>
                  </a:lnTo>
                  <a:lnTo>
                    <a:pt x="275" y="176"/>
                  </a:lnTo>
                  <a:lnTo>
                    <a:pt x="130" y="260"/>
                  </a:lnTo>
                  <a:lnTo>
                    <a:pt x="4" y="188"/>
                  </a:lnTo>
                  <a:lnTo>
                    <a:pt x="4" y="88"/>
                  </a:lnTo>
                  <a:lnTo>
                    <a:pt x="150" y="4"/>
                  </a:lnTo>
                  <a:lnTo>
                    <a:pt x="150" y="0"/>
                  </a:lnTo>
                  <a:close/>
                </a:path>
              </a:pathLst>
            </a:custGeom>
            <a:solidFill>
              <a:srgbClr val="525151"/>
            </a:solidFill>
            <a:ln w="9525">
              <a:noFill/>
              <a:round/>
              <a:headEnd/>
              <a:tailEnd/>
            </a:ln>
          </p:spPr>
          <p:txBody>
            <a:bodyPr/>
            <a:lstStyle/>
            <a:p>
              <a:pPr algn="ctr"/>
              <a:endParaRPr lang="ru-RU"/>
            </a:p>
          </p:txBody>
        </p:sp>
        <p:sp>
          <p:nvSpPr>
            <p:cNvPr id="456755" name="Freeform 80"/>
            <p:cNvSpPr>
              <a:spLocks/>
            </p:cNvSpPr>
            <p:nvPr/>
          </p:nvSpPr>
          <p:spPr bwMode="auto">
            <a:xfrm>
              <a:off x="6843" y="455"/>
              <a:ext cx="266" cy="219"/>
            </a:xfrm>
            <a:custGeom>
              <a:avLst/>
              <a:gdLst>
                <a:gd name="T0" fmla="*/ 0 w 68"/>
                <a:gd name="T1" fmla="*/ 0 h 56"/>
                <a:gd name="T2" fmla="*/ 0 w 68"/>
                <a:gd name="T3" fmla="*/ 2147483647 h 56"/>
                <a:gd name="T4" fmla="*/ 2147483647 w 68"/>
                <a:gd name="T5" fmla="*/ 2147483647 h 56"/>
                <a:gd name="T6" fmla="*/ 2147483647 w 68"/>
                <a:gd name="T7" fmla="*/ 2147483647 h 56"/>
                <a:gd name="T8" fmla="*/ 2147483647 w 68"/>
                <a:gd name="T9" fmla="*/ 2147483647 h 56"/>
                <a:gd name="T10" fmla="*/ 2147483647 w 68"/>
                <a:gd name="T11" fmla="*/ 2147483647 h 56"/>
                <a:gd name="T12" fmla="*/ 0 w 68"/>
                <a:gd name="T13" fmla="*/ 0 h 56"/>
                <a:gd name="T14" fmla="*/ 0 60000 65536"/>
                <a:gd name="T15" fmla="*/ 0 60000 65536"/>
                <a:gd name="T16" fmla="*/ 0 60000 65536"/>
                <a:gd name="T17" fmla="*/ 0 60000 65536"/>
                <a:gd name="T18" fmla="*/ 0 60000 65536"/>
                <a:gd name="T19" fmla="*/ 0 60000 65536"/>
                <a:gd name="T20" fmla="*/ 0 60000 65536"/>
                <a:gd name="T21" fmla="*/ 0 w 68"/>
                <a:gd name="T22" fmla="*/ 0 h 56"/>
                <a:gd name="T23" fmla="*/ 68 w 68"/>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56">
                  <a:moveTo>
                    <a:pt x="0" y="0"/>
                  </a:moveTo>
                  <a:lnTo>
                    <a:pt x="0" y="20"/>
                  </a:lnTo>
                  <a:lnTo>
                    <a:pt x="62" y="56"/>
                  </a:lnTo>
                  <a:lnTo>
                    <a:pt x="62" y="52"/>
                  </a:lnTo>
                  <a:lnTo>
                    <a:pt x="68" y="54"/>
                  </a:lnTo>
                  <a:lnTo>
                    <a:pt x="68" y="38"/>
                  </a:lnTo>
                  <a:lnTo>
                    <a:pt x="0" y="0"/>
                  </a:lnTo>
                  <a:close/>
                </a:path>
              </a:pathLst>
            </a:custGeom>
            <a:solidFill>
              <a:srgbClr val="000000"/>
            </a:solidFill>
            <a:ln w="9525">
              <a:noFill/>
              <a:round/>
              <a:headEnd/>
              <a:tailEnd/>
            </a:ln>
          </p:spPr>
          <p:txBody>
            <a:bodyPr/>
            <a:lstStyle/>
            <a:p>
              <a:pPr algn="ctr"/>
              <a:endParaRPr lang="ru-RU"/>
            </a:p>
          </p:txBody>
        </p:sp>
      </p:grpSp>
      <p:grpSp>
        <p:nvGrpSpPr>
          <p:cNvPr id="456723" name="Group 70"/>
          <p:cNvGrpSpPr>
            <a:grpSpLocks/>
          </p:cNvGrpSpPr>
          <p:nvPr/>
        </p:nvGrpSpPr>
        <p:grpSpPr bwMode="auto">
          <a:xfrm>
            <a:off x="7519988" y="3721100"/>
            <a:ext cx="322262" cy="306388"/>
            <a:chOff x="6705" y="-39"/>
            <a:chExt cx="1090" cy="1034"/>
          </a:xfrm>
        </p:grpSpPr>
        <p:sp>
          <p:nvSpPr>
            <p:cNvPr id="456736" name="Freeform 71"/>
            <p:cNvSpPr>
              <a:spLocks/>
            </p:cNvSpPr>
            <p:nvPr/>
          </p:nvSpPr>
          <p:spPr bwMode="auto">
            <a:xfrm>
              <a:off x="7207" y="251"/>
              <a:ext cx="574" cy="736"/>
            </a:xfrm>
            <a:custGeom>
              <a:avLst/>
              <a:gdLst>
                <a:gd name="T0" fmla="*/ 0 w 147"/>
                <a:gd name="T1" fmla="*/ 2147483647 h 188"/>
                <a:gd name="T2" fmla="*/ 2147483647 w 147"/>
                <a:gd name="T3" fmla="*/ 2147483647 h 188"/>
                <a:gd name="T4" fmla="*/ 2147483647 w 147"/>
                <a:gd name="T5" fmla="*/ 0 h 188"/>
                <a:gd name="T6" fmla="*/ 0 w 147"/>
                <a:gd name="T7" fmla="*/ 2147483647 h 188"/>
                <a:gd name="T8" fmla="*/ 0 w 147"/>
                <a:gd name="T9" fmla="*/ 2147483647 h 188"/>
                <a:gd name="T10" fmla="*/ 0 60000 65536"/>
                <a:gd name="T11" fmla="*/ 0 60000 65536"/>
                <a:gd name="T12" fmla="*/ 0 60000 65536"/>
                <a:gd name="T13" fmla="*/ 0 60000 65536"/>
                <a:gd name="T14" fmla="*/ 0 60000 65536"/>
                <a:gd name="T15" fmla="*/ 0 w 147"/>
                <a:gd name="T16" fmla="*/ 0 h 188"/>
                <a:gd name="T17" fmla="*/ 147 w 147"/>
                <a:gd name="T18" fmla="*/ 188 h 188"/>
              </a:gdLst>
              <a:ahLst/>
              <a:cxnLst>
                <a:cxn ang="T10">
                  <a:pos x="T0" y="T1"/>
                </a:cxn>
                <a:cxn ang="T11">
                  <a:pos x="T2" y="T3"/>
                </a:cxn>
                <a:cxn ang="T12">
                  <a:pos x="T4" y="T5"/>
                </a:cxn>
                <a:cxn ang="T13">
                  <a:pos x="T6" y="T7"/>
                </a:cxn>
                <a:cxn ang="T14">
                  <a:pos x="T8" y="T9"/>
                </a:cxn>
              </a:cxnLst>
              <a:rect l="T15" t="T16" r="T17" b="T18"/>
              <a:pathLst>
                <a:path w="147" h="188">
                  <a:moveTo>
                    <a:pt x="0" y="188"/>
                  </a:moveTo>
                  <a:lnTo>
                    <a:pt x="147" y="102"/>
                  </a:lnTo>
                  <a:lnTo>
                    <a:pt x="147" y="0"/>
                  </a:lnTo>
                  <a:lnTo>
                    <a:pt x="0" y="86"/>
                  </a:lnTo>
                  <a:lnTo>
                    <a:pt x="0" y="188"/>
                  </a:lnTo>
                  <a:close/>
                </a:path>
              </a:pathLst>
            </a:custGeom>
            <a:solidFill>
              <a:srgbClr val="666666"/>
            </a:solidFill>
            <a:ln w="9525">
              <a:noFill/>
              <a:round/>
              <a:headEnd/>
              <a:tailEnd/>
            </a:ln>
          </p:spPr>
          <p:txBody>
            <a:bodyPr/>
            <a:lstStyle/>
            <a:p>
              <a:pPr algn="ctr"/>
              <a:endParaRPr lang="ru-RU"/>
            </a:p>
          </p:txBody>
        </p:sp>
        <p:sp>
          <p:nvSpPr>
            <p:cNvPr id="456737" name="Freeform 72"/>
            <p:cNvSpPr>
              <a:spLocks/>
            </p:cNvSpPr>
            <p:nvPr/>
          </p:nvSpPr>
          <p:spPr bwMode="auto">
            <a:xfrm>
              <a:off x="6707" y="-30"/>
              <a:ext cx="1075" cy="619"/>
            </a:xfrm>
            <a:custGeom>
              <a:avLst/>
              <a:gdLst>
                <a:gd name="T0" fmla="*/ 2147483647 w 275"/>
                <a:gd name="T1" fmla="*/ 2147483647 h 158"/>
                <a:gd name="T2" fmla="*/ 2147483647 w 275"/>
                <a:gd name="T3" fmla="*/ 0 h 158"/>
                <a:gd name="T4" fmla="*/ 0 w 275"/>
                <a:gd name="T5" fmla="*/ 2147483647 h 158"/>
                <a:gd name="T6" fmla="*/ 2147483647 w 275"/>
                <a:gd name="T7" fmla="*/ 2147483647 h 158"/>
                <a:gd name="T8" fmla="*/ 2147483647 w 275"/>
                <a:gd name="T9" fmla="*/ 2147483647 h 158"/>
                <a:gd name="T10" fmla="*/ 0 60000 65536"/>
                <a:gd name="T11" fmla="*/ 0 60000 65536"/>
                <a:gd name="T12" fmla="*/ 0 60000 65536"/>
                <a:gd name="T13" fmla="*/ 0 60000 65536"/>
                <a:gd name="T14" fmla="*/ 0 60000 65536"/>
                <a:gd name="T15" fmla="*/ 0 w 275"/>
                <a:gd name="T16" fmla="*/ 0 h 158"/>
                <a:gd name="T17" fmla="*/ 275 w 275"/>
                <a:gd name="T18" fmla="*/ 158 h 158"/>
              </a:gdLst>
              <a:ahLst/>
              <a:cxnLst>
                <a:cxn ang="T10">
                  <a:pos x="T0" y="T1"/>
                </a:cxn>
                <a:cxn ang="T11">
                  <a:pos x="T2" y="T3"/>
                </a:cxn>
                <a:cxn ang="T12">
                  <a:pos x="T4" y="T5"/>
                </a:cxn>
                <a:cxn ang="T13">
                  <a:pos x="T6" y="T7"/>
                </a:cxn>
                <a:cxn ang="T14">
                  <a:pos x="T8" y="T9"/>
                </a:cxn>
              </a:cxnLst>
              <a:rect l="T15" t="T16" r="T17" b="T18"/>
              <a:pathLst>
                <a:path w="275" h="158">
                  <a:moveTo>
                    <a:pt x="275" y="72"/>
                  </a:moveTo>
                  <a:lnTo>
                    <a:pt x="148" y="0"/>
                  </a:lnTo>
                  <a:lnTo>
                    <a:pt x="0" y="86"/>
                  </a:lnTo>
                  <a:lnTo>
                    <a:pt x="128" y="158"/>
                  </a:lnTo>
                  <a:lnTo>
                    <a:pt x="275" y="72"/>
                  </a:lnTo>
                  <a:close/>
                </a:path>
              </a:pathLst>
            </a:custGeom>
            <a:solidFill>
              <a:srgbClr val="E3E3E2"/>
            </a:solidFill>
            <a:ln w="9525">
              <a:noFill/>
              <a:round/>
              <a:headEnd/>
              <a:tailEnd/>
            </a:ln>
          </p:spPr>
          <p:txBody>
            <a:bodyPr/>
            <a:lstStyle/>
            <a:p>
              <a:pPr algn="ctr"/>
              <a:endParaRPr lang="ru-RU"/>
            </a:p>
          </p:txBody>
        </p:sp>
        <p:sp>
          <p:nvSpPr>
            <p:cNvPr id="456738" name="Freeform 73"/>
            <p:cNvSpPr>
              <a:spLocks/>
            </p:cNvSpPr>
            <p:nvPr/>
          </p:nvSpPr>
          <p:spPr bwMode="auto">
            <a:xfrm>
              <a:off x="6710" y="306"/>
              <a:ext cx="501" cy="681"/>
            </a:xfrm>
            <a:custGeom>
              <a:avLst/>
              <a:gdLst>
                <a:gd name="T0" fmla="*/ 2147483647 w 128"/>
                <a:gd name="T1" fmla="*/ 2147483647 h 174"/>
                <a:gd name="T2" fmla="*/ 0 w 128"/>
                <a:gd name="T3" fmla="*/ 0 h 174"/>
                <a:gd name="T4" fmla="*/ 0 w 128"/>
                <a:gd name="T5" fmla="*/ 2147483647 h 174"/>
                <a:gd name="T6" fmla="*/ 2147483647 w 128"/>
                <a:gd name="T7" fmla="*/ 2147483647 h 174"/>
                <a:gd name="T8" fmla="*/ 2147483647 w 128"/>
                <a:gd name="T9" fmla="*/ 2147483647 h 174"/>
                <a:gd name="T10" fmla="*/ 0 60000 65536"/>
                <a:gd name="T11" fmla="*/ 0 60000 65536"/>
                <a:gd name="T12" fmla="*/ 0 60000 65536"/>
                <a:gd name="T13" fmla="*/ 0 60000 65536"/>
                <a:gd name="T14" fmla="*/ 0 60000 65536"/>
                <a:gd name="T15" fmla="*/ 0 w 128"/>
                <a:gd name="T16" fmla="*/ 0 h 174"/>
                <a:gd name="T17" fmla="*/ 128 w 128"/>
                <a:gd name="T18" fmla="*/ 174 h 174"/>
              </a:gdLst>
              <a:ahLst/>
              <a:cxnLst>
                <a:cxn ang="T10">
                  <a:pos x="T0" y="T1"/>
                </a:cxn>
                <a:cxn ang="T11">
                  <a:pos x="T2" y="T3"/>
                </a:cxn>
                <a:cxn ang="T12">
                  <a:pos x="T4" y="T5"/>
                </a:cxn>
                <a:cxn ang="T13">
                  <a:pos x="T6" y="T7"/>
                </a:cxn>
                <a:cxn ang="T14">
                  <a:pos x="T8" y="T9"/>
                </a:cxn>
              </a:cxnLst>
              <a:rect l="T15" t="T16" r="T17" b="T18"/>
              <a:pathLst>
                <a:path w="128" h="174">
                  <a:moveTo>
                    <a:pt x="128" y="72"/>
                  </a:moveTo>
                  <a:lnTo>
                    <a:pt x="0" y="0"/>
                  </a:lnTo>
                  <a:lnTo>
                    <a:pt x="0" y="100"/>
                  </a:lnTo>
                  <a:lnTo>
                    <a:pt x="128" y="174"/>
                  </a:lnTo>
                  <a:lnTo>
                    <a:pt x="128" y="72"/>
                  </a:lnTo>
                  <a:close/>
                </a:path>
              </a:pathLst>
            </a:custGeom>
            <a:solidFill>
              <a:srgbClr val="CCCCCC"/>
            </a:solidFill>
            <a:ln w="9525">
              <a:noFill/>
              <a:round/>
              <a:headEnd/>
              <a:tailEnd/>
            </a:ln>
          </p:spPr>
          <p:txBody>
            <a:bodyPr/>
            <a:lstStyle/>
            <a:p>
              <a:pPr algn="ctr"/>
              <a:endParaRPr lang="ru-RU"/>
            </a:p>
          </p:txBody>
        </p:sp>
        <p:sp>
          <p:nvSpPr>
            <p:cNvPr id="456739" name="Freeform 74"/>
            <p:cNvSpPr>
              <a:spLocks/>
            </p:cNvSpPr>
            <p:nvPr/>
          </p:nvSpPr>
          <p:spPr bwMode="auto">
            <a:xfrm>
              <a:off x="6775" y="384"/>
              <a:ext cx="375" cy="478"/>
            </a:xfrm>
            <a:custGeom>
              <a:avLst/>
              <a:gdLst>
                <a:gd name="T0" fmla="*/ 2147483647 w 96"/>
                <a:gd name="T1" fmla="*/ 2147483647 h 122"/>
                <a:gd name="T2" fmla="*/ 0 w 96"/>
                <a:gd name="T3" fmla="*/ 0 h 122"/>
                <a:gd name="T4" fmla="*/ 0 w 96"/>
                <a:gd name="T5" fmla="*/ 2147483647 h 122"/>
                <a:gd name="T6" fmla="*/ 2147483647 w 96"/>
                <a:gd name="T7" fmla="*/ 2147483647 h 122"/>
                <a:gd name="T8" fmla="*/ 2147483647 w 96"/>
                <a:gd name="T9" fmla="*/ 2147483647 h 122"/>
                <a:gd name="T10" fmla="*/ 0 60000 65536"/>
                <a:gd name="T11" fmla="*/ 0 60000 65536"/>
                <a:gd name="T12" fmla="*/ 0 60000 65536"/>
                <a:gd name="T13" fmla="*/ 0 60000 65536"/>
                <a:gd name="T14" fmla="*/ 0 60000 65536"/>
                <a:gd name="T15" fmla="*/ 0 w 96"/>
                <a:gd name="T16" fmla="*/ 0 h 122"/>
                <a:gd name="T17" fmla="*/ 96 w 96"/>
                <a:gd name="T18" fmla="*/ 122 h 122"/>
              </a:gdLst>
              <a:ahLst/>
              <a:cxnLst>
                <a:cxn ang="T10">
                  <a:pos x="T0" y="T1"/>
                </a:cxn>
                <a:cxn ang="T11">
                  <a:pos x="T2" y="T3"/>
                </a:cxn>
                <a:cxn ang="T12">
                  <a:pos x="T4" y="T5"/>
                </a:cxn>
                <a:cxn ang="T13">
                  <a:pos x="T6" y="T7"/>
                </a:cxn>
                <a:cxn ang="T14">
                  <a:pos x="T8" y="T9"/>
                </a:cxn>
              </a:cxnLst>
              <a:rect l="T15" t="T16" r="T17" b="T18"/>
              <a:pathLst>
                <a:path w="96" h="122">
                  <a:moveTo>
                    <a:pt x="96" y="56"/>
                  </a:moveTo>
                  <a:lnTo>
                    <a:pt x="0" y="0"/>
                  </a:lnTo>
                  <a:lnTo>
                    <a:pt x="0" y="64"/>
                  </a:lnTo>
                  <a:lnTo>
                    <a:pt x="96" y="122"/>
                  </a:lnTo>
                  <a:lnTo>
                    <a:pt x="96" y="56"/>
                  </a:lnTo>
                  <a:close/>
                </a:path>
              </a:pathLst>
            </a:custGeom>
            <a:solidFill>
              <a:srgbClr val="5C6169"/>
            </a:solidFill>
            <a:ln w="9525">
              <a:noFill/>
              <a:round/>
              <a:headEnd/>
              <a:tailEnd/>
            </a:ln>
          </p:spPr>
          <p:txBody>
            <a:bodyPr/>
            <a:lstStyle/>
            <a:p>
              <a:pPr algn="ctr"/>
              <a:endParaRPr lang="ru-RU"/>
            </a:p>
          </p:txBody>
        </p:sp>
        <p:sp>
          <p:nvSpPr>
            <p:cNvPr id="456740" name="Freeform 75"/>
            <p:cNvSpPr>
              <a:spLocks/>
            </p:cNvSpPr>
            <p:nvPr/>
          </p:nvSpPr>
          <p:spPr bwMode="auto">
            <a:xfrm>
              <a:off x="6783" y="423"/>
              <a:ext cx="23" cy="16"/>
            </a:xfrm>
            <a:custGeom>
              <a:avLst/>
              <a:gdLst>
                <a:gd name="T0" fmla="*/ 2147483647 w 6"/>
                <a:gd name="T1" fmla="*/ 2147483647 h 4"/>
                <a:gd name="T2" fmla="*/ 2147483647 w 6"/>
                <a:gd name="T3" fmla="*/ 0 h 4"/>
                <a:gd name="T4" fmla="*/ 2147483647 w 6"/>
                <a:gd name="T5" fmla="*/ 0 h 4"/>
                <a:gd name="T6" fmla="*/ 0 w 6"/>
                <a:gd name="T7" fmla="*/ 0 h 4"/>
                <a:gd name="T8" fmla="*/ 2147483647 w 6"/>
                <a:gd name="T9" fmla="*/ 2147483647 h 4"/>
                <a:gd name="T10" fmla="*/ 2147483647 w 6"/>
                <a:gd name="T11" fmla="*/ 2147483647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6" y="4"/>
                  </a:moveTo>
                  <a:lnTo>
                    <a:pt x="4" y="0"/>
                  </a:lnTo>
                  <a:lnTo>
                    <a:pt x="2" y="0"/>
                  </a:lnTo>
                  <a:lnTo>
                    <a:pt x="0" y="0"/>
                  </a:lnTo>
                  <a:lnTo>
                    <a:pt x="4" y="4"/>
                  </a:lnTo>
                  <a:lnTo>
                    <a:pt x="6" y="4"/>
                  </a:lnTo>
                  <a:close/>
                </a:path>
              </a:pathLst>
            </a:custGeom>
            <a:solidFill>
              <a:srgbClr val="333333"/>
            </a:solidFill>
            <a:ln w="9525">
              <a:noFill/>
              <a:round/>
              <a:headEnd/>
              <a:tailEnd/>
            </a:ln>
          </p:spPr>
          <p:txBody>
            <a:bodyPr/>
            <a:lstStyle/>
            <a:p>
              <a:pPr algn="ctr"/>
              <a:endParaRPr lang="ru-RU"/>
            </a:p>
          </p:txBody>
        </p:sp>
        <p:sp>
          <p:nvSpPr>
            <p:cNvPr id="456741" name="Freeform 76"/>
            <p:cNvSpPr>
              <a:spLocks/>
            </p:cNvSpPr>
            <p:nvPr/>
          </p:nvSpPr>
          <p:spPr bwMode="auto">
            <a:xfrm>
              <a:off x="6783" y="455"/>
              <a:ext cx="23" cy="23"/>
            </a:xfrm>
            <a:custGeom>
              <a:avLst/>
              <a:gdLst>
                <a:gd name="T0" fmla="*/ 2147483647 w 6"/>
                <a:gd name="T1" fmla="*/ 2147483647 h 6"/>
                <a:gd name="T2" fmla="*/ 2147483647 w 6"/>
                <a:gd name="T3" fmla="*/ 0 h 6"/>
                <a:gd name="T4" fmla="*/ 2147483647 w 6"/>
                <a:gd name="T5" fmla="*/ 0 h 6"/>
                <a:gd name="T6" fmla="*/ 0 w 6"/>
                <a:gd name="T7" fmla="*/ 2147483647 h 6"/>
                <a:gd name="T8" fmla="*/ 2147483647 w 6"/>
                <a:gd name="T9" fmla="*/ 2147483647 h 6"/>
                <a:gd name="T10" fmla="*/ 2147483647 w 6"/>
                <a:gd name="T11" fmla="*/ 2147483647 h 6"/>
                <a:gd name="T12" fmla="*/ 2147483647 w 6"/>
                <a:gd name="T13" fmla="*/ 2147483647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6" y="4"/>
                  </a:moveTo>
                  <a:lnTo>
                    <a:pt x="4" y="0"/>
                  </a:lnTo>
                  <a:lnTo>
                    <a:pt x="2" y="0"/>
                  </a:lnTo>
                  <a:lnTo>
                    <a:pt x="0" y="2"/>
                  </a:lnTo>
                  <a:lnTo>
                    <a:pt x="4" y="4"/>
                  </a:lnTo>
                  <a:lnTo>
                    <a:pt x="4" y="6"/>
                  </a:lnTo>
                  <a:lnTo>
                    <a:pt x="6" y="4"/>
                  </a:lnTo>
                  <a:close/>
                </a:path>
              </a:pathLst>
            </a:custGeom>
            <a:solidFill>
              <a:srgbClr val="333333"/>
            </a:solidFill>
            <a:ln w="9525">
              <a:noFill/>
              <a:round/>
              <a:headEnd/>
              <a:tailEnd/>
            </a:ln>
          </p:spPr>
          <p:txBody>
            <a:bodyPr/>
            <a:lstStyle/>
            <a:p>
              <a:pPr algn="ctr"/>
              <a:endParaRPr lang="ru-RU"/>
            </a:p>
          </p:txBody>
        </p:sp>
        <p:sp>
          <p:nvSpPr>
            <p:cNvPr id="456742" name="Freeform 77"/>
            <p:cNvSpPr>
              <a:spLocks/>
            </p:cNvSpPr>
            <p:nvPr/>
          </p:nvSpPr>
          <p:spPr bwMode="auto">
            <a:xfrm>
              <a:off x="6783" y="486"/>
              <a:ext cx="23" cy="23"/>
            </a:xfrm>
            <a:custGeom>
              <a:avLst/>
              <a:gdLst>
                <a:gd name="T0" fmla="*/ 2147483647 w 6"/>
                <a:gd name="T1" fmla="*/ 2147483647 h 6"/>
                <a:gd name="T2" fmla="*/ 2147483647 w 6"/>
                <a:gd name="T3" fmla="*/ 0 h 6"/>
                <a:gd name="T4" fmla="*/ 2147483647 w 6"/>
                <a:gd name="T5" fmla="*/ 0 h 6"/>
                <a:gd name="T6" fmla="*/ 0 w 6"/>
                <a:gd name="T7" fmla="*/ 2147483647 h 6"/>
                <a:gd name="T8" fmla="*/ 2147483647 w 6"/>
                <a:gd name="T9" fmla="*/ 2147483647 h 6"/>
                <a:gd name="T10" fmla="*/ 2147483647 w 6"/>
                <a:gd name="T11" fmla="*/ 2147483647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4"/>
                  </a:moveTo>
                  <a:lnTo>
                    <a:pt x="4" y="0"/>
                  </a:lnTo>
                  <a:lnTo>
                    <a:pt x="2" y="0"/>
                  </a:lnTo>
                  <a:lnTo>
                    <a:pt x="0" y="2"/>
                  </a:lnTo>
                  <a:lnTo>
                    <a:pt x="4" y="6"/>
                  </a:lnTo>
                  <a:lnTo>
                    <a:pt x="6" y="4"/>
                  </a:lnTo>
                  <a:close/>
                </a:path>
              </a:pathLst>
            </a:custGeom>
            <a:solidFill>
              <a:srgbClr val="333333"/>
            </a:solidFill>
            <a:ln w="9525">
              <a:noFill/>
              <a:round/>
              <a:headEnd/>
              <a:tailEnd/>
            </a:ln>
          </p:spPr>
          <p:txBody>
            <a:bodyPr/>
            <a:lstStyle/>
            <a:p>
              <a:pPr algn="ctr"/>
              <a:endParaRPr lang="ru-RU"/>
            </a:p>
          </p:txBody>
        </p:sp>
        <p:sp>
          <p:nvSpPr>
            <p:cNvPr id="456743" name="Freeform 78"/>
            <p:cNvSpPr>
              <a:spLocks/>
            </p:cNvSpPr>
            <p:nvPr/>
          </p:nvSpPr>
          <p:spPr bwMode="auto">
            <a:xfrm>
              <a:off x="6822" y="439"/>
              <a:ext cx="289" cy="274"/>
            </a:xfrm>
            <a:custGeom>
              <a:avLst/>
              <a:gdLst>
                <a:gd name="T0" fmla="*/ 2147483647 w 74"/>
                <a:gd name="T1" fmla="*/ 2147483647 h 70"/>
                <a:gd name="T2" fmla="*/ 0 w 74"/>
                <a:gd name="T3" fmla="*/ 0 h 70"/>
                <a:gd name="T4" fmla="*/ 0 w 74"/>
                <a:gd name="T5" fmla="*/ 2147483647 h 70"/>
                <a:gd name="T6" fmla="*/ 2147483647 w 74"/>
                <a:gd name="T7" fmla="*/ 2147483647 h 70"/>
                <a:gd name="T8" fmla="*/ 2147483647 w 74"/>
                <a:gd name="T9" fmla="*/ 2147483647 h 70"/>
                <a:gd name="T10" fmla="*/ 0 60000 65536"/>
                <a:gd name="T11" fmla="*/ 0 60000 65536"/>
                <a:gd name="T12" fmla="*/ 0 60000 65536"/>
                <a:gd name="T13" fmla="*/ 0 60000 65536"/>
                <a:gd name="T14" fmla="*/ 0 60000 65536"/>
                <a:gd name="T15" fmla="*/ 0 w 74"/>
                <a:gd name="T16" fmla="*/ 0 h 70"/>
                <a:gd name="T17" fmla="*/ 74 w 74"/>
                <a:gd name="T18" fmla="*/ 70 h 70"/>
              </a:gdLst>
              <a:ahLst/>
              <a:cxnLst>
                <a:cxn ang="T10">
                  <a:pos x="T0" y="T1"/>
                </a:cxn>
                <a:cxn ang="T11">
                  <a:pos x="T2" y="T3"/>
                </a:cxn>
                <a:cxn ang="T12">
                  <a:pos x="T4" y="T5"/>
                </a:cxn>
                <a:cxn ang="T13">
                  <a:pos x="T6" y="T7"/>
                </a:cxn>
                <a:cxn ang="T14">
                  <a:pos x="T8" y="T9"/>
                </a:cxn>
              </a:cxnLst>
              <a:rect l="T15" t="T16" r="T17" b="T18"/>
              <a:pathLst>
                <a:path w="74" h="70">
                  <a:moveTo>
                    <a:pt x="74" y="42"/>
                  </a:moveTo>
                  <a:lnTo>
                    <a:pt x="0" y="0"/>
                  </a:lnTo>
                  <a:lnTo>
                    <a:pt x="0" y="28"/>
                  </a:lnTo>
                  <a:lnTo>
                    <a:pt x="74" y="70"/>
                  </a:lnTo>
                  <a:lnTo>
                    <a:pt x="74" y="42"/>
                  </a:lnTo>
                  <a:close/>
                </a:path>
              </a:pathLst>
            </a:custGeom>
            <a:solidFill>
              <a:srgbClr val="FFFFFF"/>
            </a:solidFill>
            <a:ln w="9525">
              <a:noFill/>
              <a:round/>
              <a:headEnd/>
              <a:tailEnd/>
            </a:ln>
          </p:spPr>
          <p:txBody>
            <a:bodyPr/>
            <a:lstStyle/>
            <a:p>
              <a:pPr algn="ctr"/>
              <a:endParaRPr lang="ru-RU"/>
            </a:p>
          </p:txBody>
        </p:sp>
        <p:sp>
          <p:nvSpPr>
            <p:cNvPr id="456744" name="Freeform 79"/>
            <p:cNvSpPr>
              <a:spLocks/>
            </p:cNvSpPr>
            <p:nvPr/>
          </p:nvSpPr>
          <p:spPr bwMode="auto">
            <a:xfrm>
              <a:off x="6705" y="-39"/>
              <a:ext cx="1090" cy="1034"/>
            </a:xfrm>
            <a:custGeom>
              <a:avLst/>
              <a:gdLst>
                <a:gd name="T0" fmla="*/ 2147483647 w 279"/>
                <a:gd name="T1" fmla="*/ 0 h 264"/>
                <a:gd name="T2" fmla="*/ 0 w 279"/>
                <a:gd name="T3" fmla="*/ 2147483647 h 264"/>
                <a:gd name="T4" fmla="*/ 0 w 279"/>
                <a:gd name="T5" fmla="*/ 2147483647 h 264"/>
                <a:gd name="T6" fmla="*/ 2147483647 w 279"/>
                <a:gd name="T7" fmla="*/ 2147483647 h 264"/>
                <a:gd name="T8" fmla="*/ 2147483647 w 279"/>
                <a:gd name="T9" fmla="*/ 2147483647 h 264"/>
                <a:gd name="T10" fmla="*/ 2147483647 w 279"/>
                <a:gd name="T11" fmla="*/ 2147483647 h 264"/>
                <a:gd name="T12" fmla="*/ 2147483647 w 279"/>
                <a:gd name="T13" fmla="*/ 0 h 264"/>
                <a:gd name="T14" fmla="*/ 2147483647 w 279"/>
                <a:gd name="T15" fmla="*/ 2147483647 h 264"/>
                <a:gd name="T16" fmla="*/ 2147483647 w 279"/>
                <a:gd name="T17" fmla="*/ 2147483647 h 264"/>
                <a:gd name="T18" fmla="*/ 2147483647 w 279"/>
                <a:gd name="T19" fmla="*/ 2147483647 h 264"/>
                <a:gd name="T20" fmla="*/ 2147483647 w 279"/>
                <a:gd name="T21" fmla="*/ 2147483647 h 264"/>
                <a:gd name="T22" fmla="*/ 2147483647 w 279"/>
                <a:gd name="T23" fmla="*/ 2147483647 h 264"/>
                <a:gd name="T24" fmla="*/ 2147483647 w 279"/>
                <a:gd name="T25" fmla="*/ 2147483647 h 264"/>
                <a:gd name="T26" fmla="*/ 2147483647 w 279"/>
                <a:gd name="T27" fmla="*/ 2147483647 h 264"/>
                <a:gd name="T28" fmla="*/ 2147483647 w 279"/>
                <a:gd name="T29" fmla="*/ 0 h 2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9"/>
                <a:gd name="T46" fmla="*/ 0 h 264"/>
                <a:gd name="T47" fmla="*/ 279 w 279"/>
                <a:gd name="T48" fmla="*/ 264 h 2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9" h="264">
                  <a:moveTo>
                    <a:pt x="150" y="0"/>
                  </a:moveTo>
                  <a:lnTo>
                    <a:pt x="0" y="86"/>
                  </a:lnTo>
                  <a:lnTo>
                    <a:pt x="0" y="190"/>
                  </a:lnTo>
                  <a:lnTo>
                    <a:pt x="130" y="264"/>
                  </a:lnTo>
                  <a:lnTo>
                    <a:pt x="279" y="178"/>
                  </a:lnTo>
                  <a:lnTo>
                    <a:pt x="279" y="74"/>
                  </a:lnTo>
                  <a:lnTo>
                    <a:pt x="150" y="0"/>
                  </a:lnTo>
                  <a:lnTo>
                    <a:pt x="150" y="4"/>
                  </a:lnTo>
                  <a:lnTo>
                    <a:pt x="275" y="76"/>
                  </a:lnTo>
                  <a:lnTo>
                    <a:pt x="275" y="176"/>
                  </a:lnTo>
                  <a:lnTo>
                    <a:pt x="130" y="260"/>
                  </a:lnTo>
                  <a:lnTo>
                    <a:pt x="4" y="188"/>
                  </a:lnTo>
                  <a:lnTo>
                    <a:pt x="4" y="88"/>
                  </a:lnTo>
                  <a:lnTo>
                    <a:pt x="150" y="4"/>
                  </a:lnTo>
                  <a:lnTo>
                    <a:pt x="150" y="0"/>
                  </a:lnTo>
                  <a:close/>
                </a:path>
              </a:pathLst>
            </a:custGeom>
            <a:solidFill>
              <a:srgbClr val="525151"/>
            </a:solidFill>
            <a:ln w="9525">
              <a:noFill/>
              <a:round/>
              <a:headEnd/>
              <a:tailEnd/>
            </a:ln>
          </p:spPr>
          <p:txBody>
            <a:bodyPr/>
            <a:lstStyle/>
            <a:p>
              <a:pPr algn="ctr"/>
              <a:endParaRPr lang="ru-RU"/>
            </a:p>
          </p:txBody>
        </p:sp>
        <p:sp>
          <p:nvSpPr>
            <p:cNvPr id="456745" name="Freeform 80"/>
            <p:cNvSpPr>
              <a:spLocks/>
            </p:cNvSpPr>
            <p:nvPr/>
          </p:nvSpPr>
          <p:spPr bwMode="auto">
            <a:xfrm>
              <a:off x="6843" y="455"/>
              <a:ext cx="266" cy="219"/>
            </a:xfrm>
            <a:custGeom>
              <a:avLst/>
              <a:gdLst>
                <a:gd name="T0" fmla="*/ 0 w 68"/>
                <a:gd name="T1" fmla="*/ 0 h 56"/>
                <a:gd name="T2" fmla="*/ 0 w 68"/>
                <a:gd name="T3" fmla="*/ 2147483647 h 56"/>
                <a:gd name="T4" fmla="*/ 2147483647 w 68"/>
                <a:gd name="T5" fmla="*/ 2147483647 h 56"/>
                <a:gd name="T6" fmla="*/ 2147483647 w 68"/>
                <a:gd name="T7" fmla="*/ 2147483647 h 56"/>
                <a:gd name="T8" fmla="*/ 2147483647 w 68"/>
                <a:gd name="T9" fmla="*/ 2147483647 h 56"/>
                <a:gd name="T10" fmla="*/ 2147483647 w 68"/>
                <a:gd name="T11" fmla="*/ 2147483647 h 56"/>
                <a:gd name="T12" fmla="*/ 0 w 68"/>
                <a:gd name="T13" fmla="*/ 0 h 56"/>
                <a:gd name="T14" fmla="*/ 0 60000 65536"/>
                <a:gd name="T15" fmla="*/ 0 60000 65536"/>
                <a:gd name="T16" fmla="*/ 0 60000 65536"/>
                <a:gd name="T17" fmla="*/ 0 60000 65536"/>
                <a:gd name="T18" fmla="*/ 0 60000 65536"/>
                <a:gd name="T19" fmla="*/ 0 60000 65536"/>
                <a:gd name="T20" fmla="*/ 0 60000 65536"/>
                <a:gd name="T21" fmla="*/ 0 w 68"/>
                <a:gd name="T22" fmla="*/ 0 h 56"/>
                <a:gd name="T23" fmla="*/ 68 w 68"/>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56">
                  <a:moveTo>
                    <a:pt x="0" y="0"/>
                  </a:moveTo>
                  <a:lnTo>
                    <a:pt x="0" y="20"/>
                  </a:lnTo>
                  <a:lnTo>
                    <a:pt x="62" y="56"/>
                  </a:lnTo>
                  <a:lnTo>
                    <a:pt x="62" y="52"/>
                  </a:lnTo>
                  <a:lnTo>
                    <a:pt x="68" y="54"/>
                  </a:lnTo>
                  <a:lnTo>
                    <a:pt x="68" y="38"/>
                  </a:lnTo>
                  <a:lnTo>
                    <a:pt x="0" y="0"/>
                  </a:lnTo>
                  <a:close/>
                </a:path>
              </a:pathLst>
            </a:custGeom>
            <a:solidFill>
              <a:srgbClr val="000000"/>
            </a:solidFill>
            <a:ln w="9525">
              <a:noFill/>
              <a:round/>
              <a:headEnd/>
              <a:tailEnd/>
            </a:ln>
          </p:spPr>
          <p:txBody>
            <a:bodyPr/>
            <a:lstStyle/>
            <a:p>
              <a:pPr algn="ctr"/>
              <a:endParaRPr lang="ru-RU"/>
            </a:p>
          </p:txBody>
        </p:sp>
      </p:grpSp>
      <p:sp>
        <p:nvSpPr>
          <p:cNvPr id="356" name="Rectangle 13"/>
          <p:cNvSpPr>
            <a:spLocks noChangeArrowheads="1"/>
          </p:cNvSpPr>
          <p:nvPr/>
        </p:nvSpPr>
        <p:spPr bwMode="auto">
          <a:xfrm>
            <a:off x="1255713" y="1289050"/>
            <a:ext cx="1554162" cy="639763"/>
          </a:xfrm>
          <a:prstGeom prst="rect">
            <a:avLst/>
          </a:prstGeom>
          <a:ln>
            <a:noFill/>
            <a:headEnd/>
            <a:tailEnd/>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r>
              <a:rPr lang="ru-RU" sz="1200" dirty="0">
                <a:solidFill>
                  <a:schemeClr val="tx1"/>
                </a:solidFill>
                <a:cs typeface="Arial" pitchFamily="34" charset="0"/>
              </a:rPr>
              <a:t>Пользователи</a:t>
            </a:r>
            <a:endParaRPr lang="en-US" sz="1200" dirty="0">
              <a:solidFill>
                <a:schemeClr val="tx1"/>
              </a:solidFill>
              <a:cs typeface="Arial" pitchFamily="34" charset="0"/>
            </a:endParaRPr>
          </a:p>
        </p:txBody>
      </p:sp>
      <p:sp>
        <p:nvSpPr>
          <p:cNvPr id="357" name="Rectangle 13"/>
          <p:cNvSpPr>
            <a:spLocks noChangeArrowheads="1"/>
          </p:cNvSpPr>
          <p:nvPr/>
        </p:nvSpPr>
        <p:spPr bwMode="auto">
          <a:xfrm>
            <a:off x="2962275" y="1289050"/>
            <a:ext cx="1554163" cy="639763"/>
          </a:xfrm>
          <a:prstGeom prst="rect">
            <a:avLst/>
          </a:prstGeom>
          <a:ln>
            <a:noFill/>
            <a:headEnd/>
            <a:tailEnd/>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r>
              <a:rPr lang="ru-RU" sz="1200" dirty="0">
                <a:solidFill>
                  <a:schemeClr val="tx1"/>
                </a:solidFill>
                <a:cs typeface="Arial" pitchFamily="34" charset="0"/>
              </a:rPr>
              <a:t>Почтовые и файловые сервера</a:t>
            </a:r>
            <a:endParaRPr lang="en-US" sz="1200" dirty="0">
              <a:solidFill>
                <a:schemeClr val="tx1"/>
              </a:solidFill>
              <a:cs typeface="Arial" pitchFamily="34" charset="0"/>
            </a:endParaRPr>
          </a:p>
        </p:txBody>
      </p:sp>
      <p:sp>
        <p:nvSpPr>
          <p:cNvPr id="358" name="Rectangle 13"/>
          <p:cNvSpPr>
            <a:spLocks noChangeArrowheads="1"/>
          </p:cNvSpPr>
          <p:nvPr/>
        </p:nvSpPr>
        <p:spPr bwMode="auto">
          <a:xfrm>
            <a:off x="4668838" y="1289050"/>
            <a:ext cx="1554162" cy="639763"/>
          </a:xfrm>
          <a:prstGeom prst="rect">
            <a:avLst/>
          </a:prstGeom>
          <a:ln>
            <a:noFill/>
            <a:headEnd/>
            <a:tailEnd/>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r>
              <a:rPr lang="ru-RU" sz="1200" dirty="0">
                <a:solidFill>
                  <a:schemeClr val="tx1"/>
                </a:solidFill>
                <a:cs typeface="Arial" pitchFamily="34" charset="0"/>
              </a:rPr>
              <a:t>Архив</a:t>
            </a:r>
            <a:endParaRPr lang="en-US" sz="1200" dirty="0">
              <a:solidFill>
                <a:schemeClr val="tx1"/>
              </a:solidFill>
              <a:cs typeface="Arial" pitchFamily="34" charset="0"/>
            </a:endParaRPr>
          </a:p>
        </p:txBody>
      </p:sp>
      <p:sp>
        <p:nvSpPr>
          <p:cNvPr id="359" name="Rectangle 13"/>
          <p:cNvSpPr>
            <a:spLocks noChangeArrowheads="1"/>
          </p:cNvSpPr>
          <p:nvPr/>
        </p:nvSpPr>
        <p:spPr bwMode="auto">
          <a:xfrm>
            <a:off x="6375400" y="1289050"/>
            <a:ext cx="1554163" cy="639763"/>
          </a:xfrm>
          <a:prstGeom prst="rect">
            <a:avLst/>
          </a:prstGeom>
          <a:ln>
            <a:noFill/>
            <a:headEnd/>
            <a:tailEnd/>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r>
              <a:rPr lang="ru-RU" sz="1200" dirty="0">
                <a:solidFill>
                  <a:schemeClr val="tx1"/>
                </a:solidFill>
                <a:cs typeface="Arial" pitchFamily="34" charset="0"/>
              </a:rPr>
              <a:t>Лента</a:t>
            </a:r>
            <a:endParaRPr lang="en-US" sz="1200" dirty="0">
              <a:solidFill>
                <a:schemeClr val="tx1"/>
              </a:solidFill>
              <a:cs typeface="Arial" pitchFamily="34" charset="0"/>
            </a:endParaRPr>
          </a:p>
        </p:txBody>
      </p:sp>
      <p:sp>
        <p:nvSpPr>
          <p:cNvPr id="456728" name="TextBox 359"/>
          <p:cNvSpPr txBox="1">
            <a:spLocks noChangeArrowheads="1"/>
          </p:cNvSpPr>
          <p:nvPr/>
        </p:nvSpPr>
        <p:spPr bwMode="auto">
          <a:xfrm>
            <a:off x="3424238" y="3994150"/>
            <a:ext cx="612775" cy="400050"/>
          </a:xfrm>
          <a:prstGeom prst="rect">
            <a:avLst/>
          </a:prstGeom>
          <a:noFill/>
          <a:ln w="9525">
            <a:noFill/>
            <a:miter lim="800000"/>
            <a:headEnd/>
            <a:tailEnd/>
          </a:ln>
        </p:spPr>
        <p:txBody>
          <a:bodyPr wrap="none">
            <a:spAutoFit/>
          </a:bodyPr>
          <a:lstStyle/>
          <a:p>
            <a:r>
              <a:rPr lang="en-US" sz="2000">
                <a:solidFill>
                  <a:schemeClr val="bg1"/>
                </a:solidFill>
              </a:rPr>
              <a:t>$$$</a:t>
            </a:r>
          </a:p>
        </p:txBody>
      </p:sp>
      <p:sp>
        <p:nvSpPr>
          <p:cNvPr id="456729" name="TextBox 360"/>
          <p:cNvSpPr txBox="1">
            <a:spLocks noChangeArrowheads="1"/>
          </p:cNvSpPr>
          <p:nvPr/>
        </p:nvSpPr>
        <p:spPr bwMode="auto">
          <a:xfrm>
            <a:off x="5226050" y="4046538"/>
            <a:ext cx="469900" cy="400050"/>
          </a:xfrm>
          <a:prstGeom prst="rect">
            <a:avLst/>
          </a:prstGeom>
          <a:noFill/>
          <a:ln w="9525">
            <a:noFill/>
            <a:miter lim="800000"/>
            <a:headEnd/>
            <a:tailEnd/>
          </a:ln>
        </p:spPr>
        <p:txBody>
          <a:bodyPr wrap="none">
            <a:spAutoFit/>
          </a:bodyPr>
          <a:lstStyle/>
          <a:p>
            <a:r>
              <a:rPr lang="en-US" sz="2000">
                <a:solidFill>
                  <a:schemeClr val="bg1"/>
                </a:solidFill>
              </a:rPr>
              <a:t>$$</a:t>
            </a:r>
          </a:p>
        </p:txBody>
      </p:sp>
      <p:sp>
        <p:nvSpPr>
          <p:cNvPr id="456730" name="TextBox 361"/>
          <p:cNvSpPr txBox="1">
            <a:spLocks noChangeArrowheads="1"/>
          </p:cNvSpPr>
          <p:nvPr/>
        </p:nvSpPr>
        <p:spPr bwMode="auto">
          <a:xfrm>
            <a:off x="6997700" y="4046538"/>
            <a:ext cx="327025" cy="400050"/>
          </a:xfrm>
          <a:prstGeom prst="rect">
            <a:avLst/>
          </a:prstGeom>
          <a:noFill/>
          <a:ln w="9525">
            <a:noFill/>
            <a:miter lim="800000"/>
            <a:headEnd/>
            <a:tailEnd/>
          </a:ln>
        </p:spPr>
        <p:txBody>
          <a:bodyPr wrap="none">
            <a:spAutoFit/>
          </a:bodyPr>
          <a:lstStyle/>
          <a:p>
            <a:r>
              <a:rPr lang="en-US" sz="2000">
                <a:solidFill>
                  <a:schemeClr val="bg1"/>
                </a:solidFill>
              </a:rPr>
              <a:t>$</a:t>
            </a:r>
          </a:p>
        </p:txBody>
      </p:sp>
      <p:pic>
        <p:nvPicPr>
          <p:cNvPr id="456731" name="Picture 90" descr="ExchangeServer-2000"/>
          <p:cNvPicPr>
            <a:picLocks noChangeAspect="1" noChangeArrowheads="1"/>
          </p:cNvPicPr>
          <p:nvPr/>
        </p:nvPicPr>
        <p:blipFill>
          <a:blip r:embed="rId4"/>
          <a:srcRect/>
          <a:stretch>
            <a:fillRect/>
          </a:stretch>
        </p:blipFill>
        <p:spPr bwMode="auto">
          <a:xfrm>
            <a:off x="3441700" y="2217738"/>
            <a:ext cx="595313" cy="703262"/>
          </a:xfrm>
          <a:prstGeom prst="rect">
            <a:avLst/>
          </a:prstGeom>
          <a:noFill/>
          <a:ln w="12700">
            <a:solidFill>
              <a:srgbClr val="B2B2B2"/>
            </a:solidFill>
            <a:miter lim="800000"/>
            <a:headEnd/>
            <a:tailEnd/>
          </a:ln>
        </p:spPr>
      </p:pic>
      <p:sp>
        <p:nvSpPr>
          <p:cNvPr id="364" name="Rounded Rectangle 363"/>
          <p:cNvSpPr/>
          <p:nvPr/>
        </p:nvSpPr>
        <p:spPr bwMode="auto">
          <a:xfrm>
            <a:off x="4733925" y="1914525"/>
            <a:ext cx="3108325" cy="654050"/>
          </a:xfrm>
          <a:prstGeom prst="roundRect">
            <a:avLst/>
          </a:prstGeom>
          <a:solidFill>
            <a:schemeClr val="accent2">
              <a:lumMod val="60000"/>
              <a:lumOff val="40000"/>
              <a:alpha val="49000"/>
            </a:schemeClr>
          </a:solidFill>
          <a:ln w="12700" cap="flat" cmpd="sng" algn="ctr">
            <a:solidFill>
              <a:schemeClr val="bg2"/>
            </a:solidFill>
            <a:prstDash val="solid"/>
            <a:round/>
            <a:headEnd type="none" w="med" len="med"/>
            <a:tailEnd type="none" w="med" len="med"/>
          </a:ln>
          <a:effectLst/>
        </p:spPr>
        <p:txBody>
          <a:bodyPr anchor="ctr"/>
          <a:lstStyle/>
          <a:p>
            <a:pPr algn="ctr">
              <a:defRPr/>
            </a:pPr>
            <a:endParaRPr lang="en-US">
              <a:cs typeface="+mn-cs"/>
            </a:endParaRPr>
          </a:p>
        </p:txBody>
      </p:sp>
      <p:pic>
        <p:nvPicPr>
          <p:cNvPr id="365" name="Picture 29" descr="Figure_6_cropped"/>
          <p:cNvPicPr>
            <a:picLocks noChangeAspect="1" noChangeArrowheads="1"/>
          </p:cNvPicPr>
          <p:nvPr/>
        </p:nvPicPr>
        <p:blipFill>
          <a:blip r:embed="rId5" cstate="print"/>
          <a:srcRect t="995" b="11029"/>
          <a:stretch>
            <a:fillRect/>
          </a:stretch>
        </p:blipFill>
        <p:spPr bwMode="auto">
          <a:xfrm>
            <a:off x="5658299" y="1990914"/>
            <a:ext cx="775798" cy="484535"/>
          </a:xfrm>
          <a:prstGeom prst="roundRect">
            <a:avLst>
              <a:gd name="adj" fmla="val 8594"/>
            </a:avLst>
          </a:prstGeom>
          <a:solidFill>
            <a:srgbClr val="FFFFFF">
              <a:shade val="85000"/>
            </a:srgbClr>
          </a:solidFill>
          <a:ln>
            <a:noFill/>
          </a:ln>
          <a:effectLst>
            <a:glow rad="101600">
              <a:schemeClr val="accent2">
                <a:satMod val="175000"/>
                <a:alpha val="40000"/>
              </a:schemeClr>
            </a:glow>
            <a:reflection blurRad="12700" stA="38000" endPos="28000" dist="5000" dir="5400000" sy="-100000" algn="bl" rotWithShape="0"/>
          </a:effectLst>
        </p:spPr>
      </p:pic>
      <p:pic>
        <p:nvPicPr>
          <p:cNvPr id="366" name="Picture 2"/>
          <p:cNvPicPr>
            <a:picLocks noChangeAspect="1" noChangeArrowheads="1"/>
          </p:cNvPicPr>
          <p:nvPr/>
        </p:nvPicPr>
        <p:blipFill>
          <a:blip r:embed="rId6"/>
          <a:srcRect t="10042" b="8782"/>
          <a:stretch>
            <a:fillRect/>
          </a:stretch>
        </p:blipFill>
        <p:spPr bwMode="auto">
          <a:xfrm>
            <a:off x="6321864" y="1954249"/>
            <a:ext cx="675681" cy="557865"/>
          </a:xfrm>
          <a:prstGeom prst="roundRect">
            <a:avLst>
              <a:gd name="adj" fmla="val 8594"/>
            </a:avLst>
          </a:prstGeom>
          <a:solidFill>
            <a:srgbClr val="FFFFFF">
              <a:shade val="85000"/>
            </a:srgbClr>
          </a:solidFill>
          <a:ln>
            <a:noFill/>
          </a:ln>
          <a:effectLst>
            <a:glow rad="101600">
              <a:schemeClr val="accent2">
                <a:satMod val="175000"/>
                <a:alpha val="40000"/>
              </a:schemeClr>
            </a:glow>
            <a:reflection blurRad="12700" stA="38000" endPos="28000" dist="5000" dir="5400000" sy="-100000" algn="bl" rotWithShape="0"/>
          </a:effectLst>
        </p:spPr>
      </p:pic>
      <p:sp>
        <p:nvSpPr>
          <p:cNvPr id="456735" name="TextBox 366"/>
          <p:cNvSpPr txBox="1">
            <a:spLocks noChangeArrowheads="1"/>
          </p:cNvSpPr>
          <p:nvPr/>
        </p:nvSpPr>
        <p:spPr bwMode="auto">
          <a:xfrm>
            <a:off x="541338" y="4589463"/>
            <a:ext cx="8074025" cy="1739900"/>
          </a:xfrm>
          <a:prstGeom prst="rect">
            <a:avLst/>
          </a:prstGeom>
          <a:noFill/>
          <a:ln w="9525">
            <a:noFill/>
            <a:miter lim="800000"/>
            <a:headEnd/>
            <a:tailEnd/>
          </a:ln>
        </p:spPr>
        <p:txBody>
          <a:bodyPr>
            <a:spAutoFit/>
          </a:bodyPr>
          <a:lstStyle/>
          <a:p>
            <a:pPr marL="342900" indent="-342900">
              <a:buFont typeface="Arial" charset="0"/>
              <a:buAutoNum type="arabicPeriod"/>
            </a:pPr>
            <a:r>
              <a:rPr lang="ru-RU" sz="1800"/>
              <a:t>Перемещение данных с более дорогих носителей на менее дорогие (в том числе на ленту)</a:t>
            </a:r>
          </a:p>
          <a:p>
            <a:pPr marL="342900" indent="-342900">
              <a:buFont typeface="Arial" charset="0"/>
              <a:buAutoNum type="arabicPeriod"/>
            </a:pPr>
            <a:r>
              <a:rPr lang="ru-RU" sz="1800"/>
              <a:t>Дедупликация данных в электронной почте</a:t>
            </a:r>
          </a:p>
          <a:p>
            <a:pPr marL="342900" indent="-342900">
              <a:buFont typeface="Arial" charset="0"/>
              <a:buAutoNum type="arabicPeriod"/>
            </a:pPr>
            <a:r>
              <a:rPr lang="ru-RU" sz="1800"/>
              <a:t>Архивирование и сжатие данных из дисковых файловых хранилищ (в том числе на ленту)</a:t>
            </a:r>
          </a:p>
          <a:p>
            <a:pPr marL="342900" indent="-342900">
              <a:buFont typeface="Arial" charset="0"/>
              <a:buAutoNum type="arabicPeriod"/>
            </a:pPr>
            <a:r>
              <a:rPr lang="ru-RU" sz="1800"/>
              <a:t>Сокращение объемов данных для резервного копирования</a:t>
            </a: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fade">
                                      <p:cBhvr>
                                        <p:cTn id="7" dur="1000"/>
                                        <p:tgtEl>
                                          <p:spTgt spid="364"/>
                                        </p:tgtEl>
                                      </p:cBhvr>
                                    </p:animEffect>
                                  </p:childTnLst>
                                </p:cTn>
                              </p:par>
                              <p:par>
                                <p:cTn id="8" presetID="10" presetClass="entr" presetSubtype="0" fill="hold" nodeType="withEffect">
                                  <p:stCondLst>
                                    <p:cond delay="0"/>
                                  </p:stCondLst>
                                  <p:childTnLst>
                                    <p:set>
                                      <p:cBhvr>
                                        <p:cTn id="9" dur="1" fill="hold">
                                          <p:stCondLst>
                                            <p:cond delay="0"/>
                                          </p:stCondLst>
                                        </p:cTn>
                                        <p:tgtEl>
                                          <p:spTgt spid="366"/>
                                        </p:tgtEl>
                                        <p:attrNameLst>
                                          <p:attrName>style.visibility</p:attrName>
                                        </p:attrNameLst>
                                      </p:cBhvr>
                                      <p:to>
                                        <p:strVal val="visible"/>
                                      </p:to>
                                    </p:set>
                                    <p:animEffect transition="in" filter="fade">
                                      <p:cBhvr>
                                        <p:cTn id="10" dur="1000"/>
                                        <p:tgtEl>
                                          <p:spTgt spid="366"/>
                                        </p:tgtEl>
                                      </p:cBhvr>
                                    </p:animEffect>
                                  </p:childTnLst>
                                </p:cTn>
                              </p:par>
                              <p:par>
                                <p:cTn id="11" presetID="10" presetClass="entr" presetSubtype="0" fill="hold" nodeType="withEffect">
                                  <p:stCondLst>
                                    <p:cond delay="0"/>
                                  </p:stCondLst>
                                  <p:childTnLst>
                                    <p:set>
                                      <p:cBhvr>
                                        <p:cTn id="12" dur="1" fill="hold">
                                          <p:stCondLst>
                                            <p:cond delay="0"/>
                                          </p:stCondLst>
                                        </p:cTn>
                                        <p:tgtEl>
                                          <p:spTgt spid="365"/>
                                        </p:tgtEl>
                                        <p:attrNameLst>
                                          <p:attrName>style.visibility</p:attrName>
                                        </p:attrNameLst>
                                      </p:cBhvr>
                                      <p:to>
                                        <p:strVal val="visible"/>
                                      </p:to>
                                    </p:set>
                                    <p:animEffect transition="in" filter="fade">
                                      <p:cBhvr>
                                        <p:cTn id="13" dur="10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Title 5"/>
          <p:cNvSpPr>
            <a:spLocks noGrp="1"/>
          </p:cNvSpPr>
          <p:nvPr>
            <p:ph type="title" idx="4294967295"/>
          </p:nvPr>
        </p:nvSpPr>
        <p:spPr/>
        <p:txBody>
          <a:bodyPr lIns="91440" tIns="45720" rIns="91440" bIns="45720" anchor="ctr"/>
          <a:lstStyle/>
          <a:p>
            <a:r>
              <a:rPr lang="en-US" sz="2500" smtClean="0"/>
              <a:t>NetBackup PureDisk – </a:t>
            </a:r>
            <a:br>
              <a:rPr lang="en-US" sz="2500" smtClean="0"/>
            </a:br>
            <a:r>
              <a:rPr lang="ru-RU" sz="2500" smtClean="0"/>
              <a:t>сокращение объемов резервных копий</a:t>
            </a:r>
            <a:endParaRPr lang="en-US" sz="2500" smtClean="0"/>
          </a:p>
        </p:txBody>
      </p:sp>
      <p:sp>
        <p:nvSpPr>
          <p:cNvPr id="4" name="Slide Number Placeholder 3"/>
          <p:cNvSpPr txBox="1">
            <a:spLocks noGrp="1"/>
          </p:cNvSpPr>
          <p:nvPr/>
        </p:nvSpPr>
        <p:spPr bwMode="auto">
          <a:xfrm>
            <a:off x="8839200" y="6643688"/>
            <a:ext cx="139700" cy="152400"/>
          </a:xfrm>
          <a:prstGeom prst="rect">
            <a:avLst/>
          </a:prstGeom>
          <a:noFill/>
          <a:ln algn="ctr">
            <a:miter lim="800000"/>
            <a:headEnd/>
            <a:tailEnd/>
          </a:ln>
        </p:spPr>
        <p:txBody>
          <a:bodyPr wrap="none" lIns="0" tIns="0" rIns="0" bIns="0" anchor="ctr" anchorCtr="1">
            <a:spAutoFit/>
          </a:bodyPr>
          <a:lstStyle/>
          <a:p>
            <a:pPr algn="ctr" eaLnBrk="0" hangingPunct="0">
              <a:defRPr/>
            </a:pPr>
            <a:fld id="{33233DCD-5E2C-423D-B916-45BD25CF4F97}" type="slidenum">
              <a:rPr lang="en-US" sz="1000" b="1">
                <a:solidFill>
                  <a:srgbClr val="333333"/>
                </a:solidFill>
                <a:latin typeface="+mj-lt"/>
              </a:rPr>
              <a:pPr algn="ctr" eaLnBrk="0" hangingPunct="0">
                <a:defRPr/>
              </a:pPr>
              <a:t>21</a:t>
            </a:fld>
            <a:endParaRPr lang="en-US" sz="1000" b="1" dirty="0">
              <a:solidFill>
                <a:srgbClr val="333333"/>
              </a:solidFill>
              <a:latin typeface="+mj-lt"/>
            </a:endParaRPr>
          </a:p>
        </p:txBody>
      </p:sp>
      <p:pic>
        <p:nvPicPr>
          <p:cNvPr id="458755" name="Picture 3"/>
          <p:cNvPicPr>
            <a:picLocks noChangeAspect="1" noChangeArrowheads="1"/>
          </p:cNvPicPr>
          <p:nvPr/>
        </p:nvPicPr>
        <p:blipFill>
          <a:blip r:embed="rId3"/>
          <a:srcRect l="1953" t="21875" r="2637" b="17056"/>
          <a:stretch>
            <a:fillRect/>
          </a:stretch>
        </p:blipFill>
        <p:spPr bwMode="auto">
          <a:xfrm>
            <a:off x="1133475" y="1238250"/>
            <a:ext cx="6588125" cy="3162300"/>
          </a:xfrm>
          <a:prstGeom prst="rect">
            <a:avLst/>
          </a:prstGeom>
          <a:noFill/>
          <a:ln w="9525">
            <a:noFill/>
            <a:miter lim="800000"/>
            <a:headEnd/>
            <a:tailEnd/>
          </a:ln>
        </p:spPr>
      </p:pic>
      <p:sp>
        <p:nvSpPr>
          <p:cNvPr id="8" name="TextBox 366"/>
          <p:cNvSpPr txBox="1">
            <a:spLocks noChangeArrowheads="1"/>
          </p:cNvSpPr>
          <p:nvPr/>
        </p:nvSpPr>
        <p:spPr bwMode="auto">
          <a:xfrm>
            <a:off x="541338" y="4710113"/>
            <a:ext cx="8074025" cy="1477962"/>
          </a:xfrm>
          <a:prstGeom prst="rect">
            <a:avLst/>
          </a:prstGeom>
          <a:noFill/>
          <a:ln w="9525">
            <a:noFill/>
            <a:miter lim="800000"/>
            <a:headEnd/>
            <a:tailEnd/>
          </a:ln>
        </p:spPr>
        <p:txBody>
          <a:bodyPr>
            <a:spAutoFit/>
          </a:bodyPr>
          <a:lstStyle/>
          <a:p>
            <a:pPr marL="342900" indent="-342900">
              <a:buFont typeface="+mj-lt"/>
              <a:buAutoNum type="arabicPeriod"/>
              <a:defRPr/>
            </a:pPr>
            <a:r>
              <a:rPr lang="ru-RU" sz="1800" dirty="0"/>
              <a:t>Сокращение объемов данных для хранения резервных копий при копировании на диск за счет технологии дедупликации</a:t>
            </a:r>
          </a:p>
          <a:p>
            <a:pPr marL="342900" indent="-342900">
              <a:buFont typeface="+mj-lt"/>
              <a:buAutoNum type="arabicPeriod"/>
              <a:defRPr/>
            </a:pPr>
            <a:endParaRPr lang="ru-RU" sz="1800" dirty="0"/>
          </a:p>
          <a:p>
            <a:pPr marL="342900" indent="-342900">
              <a:buFont typeface="+mj-lt"/>
              <a:buAutoNum type="arabicPeriod"/>
              <a:defRPr/>
            </a:pPr>
            <a:r>
              <a:rPr lang="ru-RU" sz="1800" dirty="0"/>
              <a:t>Полная интеграция с основной системой резервного копирования</a:t>
            </a:r>
          </a:p>
          <a:p>
            <a:pPr>
              <a:defRPr/>
            </a:pPr>
            <a:endParaRPr 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Title 1"/>
          <p:cNvSpPr>
            <a:spLocks noGrp="1"/>
          </p:cNvSpPr>
          <p:nvPr>
            <p:ph type="title" idx="4294967295"/>
          </p:nvPr>
        </p:nvSpPr>
        <p:spPr/>
        <p:txBody>
          <a:bodyPr anchor="ctr"/>
          <a:lstStyle/>
          <a:p>
            <a:pPr eaLnBrk="1" hangingPunct="1"/>
            <a:r>
              <a:rPr lang="ru-RU" smtClean="0"/>
              <a:t>Опыт и наработки</a:t>
            </a:r>
            <a:endParaRPr lang="en-US" smtClean="0"/>
          </a:p>
        </p:txBody>
      </p:sp>
      <p:sp>
        <p:nvSpPr>
          <p:cNvPr id="460802" name="Slide Number Placeholder 2"/>
          <p:cNvSpPr txBox="1">
            <a:spLocks noGrp="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algn="ctr" eaLnBrk="0" hangingPunct="0"/>
            <a:fld id="{38ACE1CE-92C5-4D5D-B573-8AA6AE4C0617}" type="slidenum">
              <a:rPr lang="en-US" sz="1000" b="1">
                <a:solidFill>
                  <a:srgbClr val="333333"/>
                </a:solidFill>
              </a:rPr>
              <a:pPr algn="ctr" eaLnBrk="0" hangingPunct="0"/>
              <a:t>22</a:t>
            </a:fld>
            <a:endParaRPr lang="en-US" sz="1000" b="1">
              <a:solidFill>
                <a:srgbClr val="333333"/>
              </a:solidFill>
            </a:endParaRPr>
          </a:p>
        </p:txBody>
      </p:sp>
      <p:sp>
        <p:nvSpPr>
          <p:cNvPr id="460803" name="Rectangle 5"/>
          <p:cNvSpPr>
            <a:spLocks noChangeArrowheads="1"/>
          </p:cNvSpPr>
          <p:nvPr/>
        </p:nvSpPr>
        <p:spPr bwMode="auto">
          <a:xfrm>
            <a:off x="830263" y="1325563"/>
            <a:ext cx="3408362" cy="2881312"/>
          </a:xfrm>
          <a:prstGeom prst="rect">
            <a:avLst/>
          </a:prstGeom>
          <a:solidFill>
            <a:srgbClr val="FFFF99"/>
          </a:solidFill>
          <a:ln w="101600" algn="ctr">
            <a:solidFill>
              <a:srgbClr val="BFBFBF"/>
            </a:solidFill>
            <a:miter lim="800000"/>
            <a:headEnd/>
            <a:tailEnd/>
          </a:ln>
        </p:spPr>
        <p:txBody>
          <a:bodyPr wrap="none" anchor="ctr"/>
          <a:lstStyle/>
          <a:p>
            <a:endParaRPr lang="ru-RU"/>
          </a:p>
          <a:p>
            <a:pPr>
              <a:buFontTx/>
              <a:buChar char="•"/>
            </a:pPr>
            <a:r>
              <a:rPr lang="ru-RU" sz="1800"/>
              <a:t> Анализ и классификация </a:t>
            </a:r>
          </a:p>
          <a:p>
            <a:r>
              <a:rPr lang="ru-RU" sz="1800"/>
              <a:t>  данных</a:t>
            </a:r>
          </a:p>
          <a:p>
            <a:pPr>
              <a:buFontTx/>
              <a:buChar char="•"/>
            </a:pPr>
            <a:r>
              <a:rPr lang="ru-RU" sz="1800"/>
              <a:t> Разработка и внедрение </a:t>
            </a:r>
          </a:p>
          <a:p>
            <a:r>
              <a:rPr lang="ru-RU" sz="1800"/>
              <a:t>  каталога услуг по хранению </a:t>
            </a:r>
          </a:p>
          <a:p>
            <a:r>
              <a:rPr lang="ru-RU" sz="1800"/>
              <a:t>  данных</a:t>
            </a:r>
          </a:p>
          <a:p>
            <a:pPr>
              <a:buFontTx/>
              <a:buChar char="•"/>
            </a:pPr>
            <a:r>
              <a:rPr lang="ru-RU" sz="1800"/>
              <a:t> Внедрение инструментов</a:t>
            </a:r>
          </a:p>
          <a:p>
            <a:pPr>
              <a:buFontTx/>
              <a:buChar char="•"/>
            </a:pPr>
            <a:r>
              <a:rPr lang="ru-RU" sz="1800"/>
              <a:t> Оптимизация и миграция</a:t>
            </a:r>
          </a:p>
          <a:p>
            <a:pPr>
              <a:buFontTx/>
              <a:buChar char="•"/>
            </a:pPr>
            <a:r>
              <a:rPr lang="ru-RU" sz="1800"/>
              <a:t> Эксплуатация </a:t>
            </a:r>
            <a:endParaRPr lang="en-GB" sz="1800"/>
          </a:p>
        </p:txBody>
      </p:sp>
      <p:sp>
        <p:nvSpPr>
          <p:cNvPr id="460804" name="Text Box 5"/>
          <p:cNvSpPr txBox="1">
            <a:spLocks noChangeArrowheads="1"/>
          </p:cNvSpPr>
          <p:nvPr/>
        </p:nvSpPr>
        <p:spPr bwMode="auto">
          <a:xfrm>
            <a:off x="911225" y="1582738"/>
            <a:ext cx="2868613" cy="457200"/>
          </a:xfrm>
          <a:prstGeom prst="rect">
            <a:avLst/>
          </a:prstGeom>
          <a:noFill/>
          <a:ln w="12700" algn="ctr">
            <a:noFill/>
            <a:miter lim="800000"/>
            <a:headEnd/>
            <a:tailEnd/>
          </a:ln>
        </p:spPr>
        <p:txBody>
          <a:bodyPr>
            <a:spAutoFit/>
          </a:bodyPr>
          <a:lstStyle/>
          <a:p>
            <a:pPr algn="ctr"/>
            <a:endParaRPr lang="en-GB"/>
          </a:p>
        </p:txBody>
      </p:sp>
      <p:sp>
        <p:nvSpPr>
          <p:cNvPr id="460805" name="Rectangle 6"/>
          <p:cNvSpPr>
            <a:spLocks noChangeArrowheads="1"/>
          </p:cNvSpPr>
          <p:nvPr/>
        </p:nvSpPr>
        <p:spPr bwMode="auto">
          <a:xfrm>
            <a:off x="1335088" y="1412875"/>
            <a:ext cx="2328862" cy="396875"/>
          </a:xfrm>
          <a:prstGeom prst="rect">
            <a:avLst/>
          </a:prstGeom>
          <a:noFill/>
          <a:ln w="12700" algn="ctr">
            <a:noFill/>
            <a:miter lim="800000"/>
            <a:headEnd/>
            <a:tailEnd/>
          </a:ln>
        </p:spPr>
        <p:txBody>
          <a:bodyPr wrap="none">
            <a:spAutoFit/>
          </a:bodyPr>
          <a:lstStyle/>
          <a:p>
            <a:pPr algn="ctr"/>
            <a:r>
              <a:rPr lang="ru-RU" sz="2000" b="1"/>
              <a:t>Портфель услуг:</a:t>
            </a:r>
            <a:endParaRPr lang="en-GB" sz="2000" b="1"/>
          </a:p>
        </p:txBody>
      </p:sp>
      <p:sp>
        <p:nvSpPr>
          <p:cNvPr id="460806" name="Rectangle 5"/>
          <p:cNvSpPr>
            <a:spLocks noChangeArrowheads="1"/>
          </p:cNvSpPr>
          <p:nvPr/>
        </p:nvSpPr>
        <p:spPr bwMode="auto">
          <a:xfrm>
            <a:off x="5089525" y="1349375"/>
            <a:ext cx="3408363" cy="2857500"/>
          </a:xfrm>
          <a:prstGeom prst="rect">
            <a:avLst/>
          </a:prstGeom>
          <a:solidFill>
            <a:srgbClr val="FFFF99"/>
          </a:solidFill>
          <a:ln w="101600" algn="ctr">
            <a:solidFill>
              <a:srgbClr val="BFBFBF"/>
            </a:solidFill>
            <a:miter lim="800000"/>
            <a:headEnd/>
            <a:tailEnd/>
          </a:ln>
        </p:spPr>
        <p:txBody>
          <a:bodyPr wrap="none" anchor="ctr"/>
          <a:lstStyle/>
          <a:p>
            <a:endParaRPr lang="ru-RU"/>
          </a:p>
          <a:p>
            <a:r>
              <a:rPr lang="ru-RU" sz="1800"/>
              <a:t>Рамки и границы:</a:t>
            </a:r>
          </a:p>
          <a:p>
            <a:pPr>
              <a:buFontTx/>
              <a:buChar char="•"/>
            </a:pPr>
            <a:r>
              <a:rPr lang="ru-RU" sz="1600"/>
              <a:t> Все СХД в </a:t>
            </a:r>
            <a:r>
              <a:rPr lang="en-US" sz="1600"/>
              <a:t>SAN</a:t>
            </a:r>
          </a:p>
          <a:p>
            <a:pPr>
              <a:buFontTx/>
              <a:buChar char="•"/>
            </a:pPr>
            <a:r>
              <a:rPr lang="en-US" sz="1600"/>
              <a:t> 25</a:t>
            </a:r>
            <a:r>
              <a:rPr lang="ru-RU" sz="1600"/>
              <a:t> серверов</a:t>
            </a:r>
          </a:p>
          <a:p>
            <a:endParaRPr lang="ru-RU" sz="1600"/>
          </a:p>
          <a:p>
            <a:r>
              <a:rPr lang="ru-RU" sz="1800"/>
              <a:t>Сроки:</a:t>
            </a:r>
          </a:p>
          <a:p>
            <a:r>
              <a:rPr lang="ru-RU" sz="1600"/>
              <a:t>1 -1,5 мес.</a:t>
            </a:r>
          </a:p>
          <a:p>
            <a:endParaRPr lang="ru-RU" sz="1600"/>
          </a:p>
          <a:p>
            <a:r>
              <a:rPr lang="ru-RU" sz="1800"/>
              <a:t>Бюджет:</a:t>
            </a:r>
          </a:p>
          <a:p>
            <a:r>
              <a:rPr lang="en-US" sz="1600"/>
              <a:t>~ $40,000 </a:t>
            </a:r>
            <a:r>
              <a:rPr lang="ru-RU" sz="1600"/>
              <a:t>(без НДС)</a:t>
            </a:r>
            <a:endParaRPr lang="en-GB" sz="1600"/>
          </a:p>
        </p:txBody>
      </p:sp>
      <p:sp>
        <p:nvSpPr>
          <p:cNvPr id="460807" name="Rectangle 8"/>
          <p:cNvSpPr>
            <a:spLocks noChangeArrowheads="1"/>
          </p:cNvSpPr>
          <p:nvPr/>
        </p:nvSpPr>
        <p:spPr bwMode="auto">
          <a:xfrm>
            <a:off x="5675313" y="1438275"/>
            <a:ext cx="2374900" cy="396875"/>
          </a:xfrm>
          <a:prstGeom prst="rect">
            <a:avLst/>
          </a:prstGeom>
          <a:noFill/>
          <a:ln w="12700" algn="ctr">
            <a:noFill/>
            <a:miter lim="800000"/>
            <a:headEnd/>
            <a:tailEnd/>
          </a:ln>
        </p:spPr>
        <p:txBody>
          <a:bodyPr wrap="none">
            <a:spAutoFit/>
          </a:bodyPr>
          <a:lstStyle/>
          <a:p>
            <a:pPr algn="ctr"/>
            <a:r>
              <a:rPr lang="ru-RU" sz="2000" b="1"/>
              <a:t>Типовой пример:</a:t>
            </a:r>
            <a:endParaRPr lang="en-GB" sz="2000" b="1"/>
          </a:p>
        </p:txBody>
      </p:sp>
      <p:pic>
        <p:nvPicPr>
          <p:cNvPr id="460808" name="Picture 9"/>
          <p:cNvPicPr>
            <a:picLocks noChangeAspect="1" noChangeArrowheads="1"/>
          </p:cNvPicPr>
          <p:nvPr/>
        </p:nvPicPr>
        <p:blipFill>
          <a:blip r:embed="rId3"/>
          <a:srcRect/>
          <a:stretch>
            <a:fillRect/>
          </a:stretch>
        </p:blipFill>
        <p:spPr bwMode="auto">
          <a:xfrm>
            <a:off x="5691188" y="4532313"/>
            <a:ext cx="2270125" cy="1873250"/>
          </a:xfrm>
          <a:prstGeom prst="rect">
            <a:avLst/>
          </a:prstGeom>
          <a:noFill/>
          <a:ln w="9525">
            <a:noFill/>
            <a:miter lim="800000"/>
            <a:headEnd/>
            <a:tailEnd/>
          </a:ln>
        </p:spPr>
      </p:pic>
      <p:pic>
        <p:nvPicPr>
          <p:cNvPr id="460809" name="Picture 10"/>
          <p:cNvPicPr>
            <a:picLocks noChangeAspect="1" noChangeArrowheads="1"/>
          </p:cNvPicPr>
          <p:nvPr/>
        </p:nvPicPr>
        <p:blipFill>
          <a:blip r:embed="rId4"/>
          <a:srcRect/>
          <a:stretch>
            <a:fillRect/>
          </a:stretch>
        </p:blipFill>
        <p:spPr bwMode="auto">
          <a:xfrm>
            <a:off x="644525" y="4618038"/>
            <a:ext cx="3751263" cy="169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Rectangle 17"/>
          <p:cNvSpPr>
            <a:spLocks noChangeArrowheads="1"/>
          </p:cNvSpPr>
          <p:nvPr/>
        </p:nvSpPr>
        <p:spPr bwMode="ltGray">
          <a:xfrm flipV="1">
            <a:off x="0" y="6608763"/>
            <a:ext cx="9144000" cy="252412"/>
          </a:xfrm>
          <a:prstGeom prst="rect">
            <a:avLst/>
          </a:prstGeom>
          <a:solidFill>
            <a:srgbClr val="AFB9C1"/>
          </a:solidFill>
          <a:ln w="9525" algn="ctr">
            <a:noFill/>
            <a:miter lim="800000"/>
            <a:headEnd/>
            <a:tailEnd/>
          </a:ln>
        </p:spPr>
        <p:txBody>
          <a:bodyPr wrap="none" anchor="ctr"/>
          <a:lstStyle/>
          <a:p>
            <a:endParaRPr lang="en-GB"/>
          </a:p>
        </p:txBody>
      </p:sp>
      <p:grpSp>
        <p:nvGrpSpPr>
          <p:cNvPr id="419842" name="Group 3"/>
          <p:cNvGrpSpPr>
            <a:grpSpLocks/>
          </p:cNvGrpSpPr>
          <p:nvPr/>
        </p:nvGrpSpPr>
        <p:grpSpPr bwMode="auto">
          <a:xfrm>
            <a:off x="4618038" y="6588125"/>
            <a:ext cx="4521200" cy="273050"/>
            <a:chOff x="2909" y="4150"/>
            <a:chExt cx="2848" cy="172"/>
          </a:xfrm>
        </p:grpSpPr>
        <p:pic>
          <p:nvPicPr>
            <p:cNvPr id="419866" name="Picture 4" descr="SlideMasterTabShadow"/>
            <p:cNvPicPr>
              <a:picLocks noChangeAspect="1" noChangeArrowheads="1"/>
            </p:cNvPicPr>
            <p:nvPr/>
          </p:nvPicPr>
          <p:blipFill>
            <a:blip r:embed="rId2"/>
            <a:srcRect/>
            <a:stretch>
              <a:fillRect/>
            </a:stretch>
          </p:blipFill>
          <p:spPr bwMode="auto">
            <a:xfrm>
              <a:off x="2909" y="4162"/>
              <a:ext cx="2848" cy="160"/>
            </a:xfrm>
            <a:prstGeom prst="rect">
              <a:avLst/>
            </a:prstGeom>
            <a:noFill/>
            <a:ln w="9525">
              <a:noFill/>
              <a:miter lim="800000"/>
              <a:headEnd/>
              <a:tailEnd/>
            </a:ln>
          </p:spPr>
        </p:pic>
        <p:sp>
          <p:nvSpPr>
            <p:cNvPr id="419867" name="Freeform 5" descr="SlideMasterTab_92dpi"/>
            <p:cNvSpPr>
              <a:spLocks/>
            </p:cNvSpPr>
            <p:nvPr/>
          </p:nvSpPr>
          <p:spPr bwMode="auto">
            <a:xfrm>
              <a:off x="3099" y="4150"/>
              <a:ext cx="2468" cy="171"/>
            </a:xfrm>
            <a:custGeom>
              <a:avLst/>
              <a:gdLst>
                <a:gd name="T0" fmla="*/ 2480 w 2464"/>
                <a:gd name="T1" fmla="*/ 170 h 171"/>
                <a:gd name="T2" fmla="*/ 2480 w 2464"/>
                <a:gd name="T3" fmla="*/ 69 h 171"/>
                <a:gd name="T4" fmla="*/ 2413 w 2464"/>
                <a:gd name="T5" fmla="*/ 2 h 171"/>
                <a:gd name="T6" fmla="*/ 64 w 2464"/>
                <a:gd name="T7" fmla="*/ 0 h 171"/>
                <a:gd name="T8" fmla="*/ 0 w 2464"/>
                <a:gd name="T9" fmla="*/ 63 h 171"/>
                <a:gd name="T10" fmla="*/ 0 w 2464"/>
                <a:gd name="T11" fmla="*/ 171 h 171"/>
                <a:gd name="T12" fmla="*/ 2480 w 2464"/>
                <a:gd name="T13" fmla="*/ 170 h 171"/>
                <a:gd name="T14" fmla="*/ 0 60000 65536"/>
                <a:gd name="T15" fmla="*/ 0 60000 65536"/>
                <a:gd name="T16" fmla="*/ 0 60000 65536"/>
                <a:gd name="T17" fmla="*/ 0 60000 65536"/>
                <a:gd name="T18" fmla="*/ 0 60000 65536"/>
                <a:gd name="T19" fmla="*/ 0 60000 65536"/>
                <a:gd name="T20" fmla="*/ 0 60000 65536"/>
                <a:gd name="T21" fmla="*/ 0 w 2464"/>
                <a:gd name="T22" fmla="*/ 0 h 171"/>
                <a:gd name="T23" fmla="*/ 2464 w 2464"/>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4" h="171">
                  <a:moveTo>
                    <a:pt x="2464" y="170"/>
                  </a:moveTo>
                  <a:cubicBezTo>
                    <a:pt x="2464" y="170"/>
                    <a:pt x="2464" y="119"/>
                    <a:pt x="2464" y="69"/>
                  </a:cubicBezTo>
                  <a:cubicBezTo>
                    <a:pt x="2461" y="12"/>
                    <a:pt x="2416" y="2"/>
                    <a:pt x="2397" y="2"/>
                  </a:cubicBezTo>
                  <a:cubicBezTo>
                    <a:pt x="2397" y="2"/>
                    <a:pt x="1230" y="1"/>
                    <a:pt x="64" y="0"/>
                  </a:cubicBezTo>
                  <a:cubicBezTo>
                    <a:pt x="53" y="0"/>
                    <a:pt x="2" y="10"/>
                    <a:pt x="0" y="63"/>
                  </a:cubicBezTo>
                  <a:cubicBezTo>
                    <a:pt x="0" y="117"/>
                    <a:pt x="0" y="171"/>
                    <a:pt x="0" y="171"/>
                  </a:cubicBezTo>
                  <a:lnTo>
                    <a:pt x="2464" y="170"/>
                  </a:lnTo>
                  <a:close/>
                </a:path>
              </a:pathLst>
            </a:custGeom>
            <a:blipFill dpi="0" rotWithShape="1">
              <a:blip r:embed="rId3"/>
              <a:srcRect/>
              <a:stretch>
                <a:fillRect/>
              </a:stretch>
            </a:blipFill>
            <a:ln w="12700">
              <a:noFill/>
              <a:round/>
              <a:headEnd/>
              <a:tailEnd/>
            </a:ln>
          </p:spPr>
          <p:txBody>
            <a:bodyPr anchor="ctr"/>
            <a:lstStyle/>
            <a:p>
              <a:endParaRPr lang="ru-RU"/>
            </a:p>
          </p:txBody>
        </p:sp>
      </p:grpSp>
      <p:sp>
        <p:nvSpPr>
          <p:cNvPr id="419843" name="Footer Placeholder 137"/>
          <p:cNvSpPr>
            <a:spLocks noGrp="1"/>
          </p:cNvSpPr>
          <p:nvPr>
            <p:ph type="ftr" sz="quarter" idx="4294967295"/>
          </p:nvPr>
        </p:nvSpPr>
        <p:spPr>
          <a:xfrm>
            <a:off x="250825" y="6651625"/>
            <a:ext cx="3590925" cy="122238"/>
          </a:xfrm>
          <a:noFill/>
        </p:spPr>
        <p:txBody>
          <a:bodyPr/>
          <a:lstStyle/>
          <a:p>
            <a:r>
              <a:rPr lang="en-US" sz="700" smtClean="0"/>
              <a:t>SYMANTEC CONFIDENTIAL – NOT FOR UNCONTROLLED DISTRIBUTION</a:t>
            </a:r>
          </a:p>
        </p:txBody>
      </p:sp>
      <p:sp>
        <p:nvSpPr>
          <p:cNvPr id="419844" name="Title 7"/>
          <p:cNvSpPr>
            <a:spLocks noGrp="1"/>
          </p:cNvSpPr>
          <p:nvPr>
            <p:ph type="title"/>
          </p:nvPr>
        </p:nvSpPr>
        <p:spPr/>
        <p:txBody>
          <a:bodyPr/>
          <a:lstStyle/>
          <a:p>
            <a:pPr eaLnBrk="1" hangingPunct="1"/>
            <a:r>
              <a:rPr lang="ru-RU" smtClean="0"/>
              <a:t>День</a:t>
            </a:r>
            <a:r>
              <a:rPr lang="en-US" smtClean="0"/>
              <a:t>,</a:t>
            </a:r>
            <a:r>
              <a:rPr lang="ru-RU" smtClean="0"/>
              <a:t> который изменил мир</a:t>
            </a:r>
            <a:endParaRPr lang="en-GB" smtClean="0"/>
          </a:p>
        </p:txBody>
      </p:sp>
      <p:pic>
        <p:nvPicPr>
          <p:cNvPr id="419845" name="Picture 8" descr="SEPT08.jpg"/>
          <p:cNvPicPr>
            <a:picLocks noChangeAspect="1"/>
          </p:cNvPicPr>
          <p:nvPr/>
        </p:nvPicPr>
        <p:blipFill>
          <a:blip r:embed="rId4"/>
          <a:srcRect/>
          <a:stretch>
            <a:fillRect/>
          </a:stretch>
        </p:blipFill>
        <p:spPr bwMode="auto">
          <a:xfrm>
            <a:off x="835025" y="1158875"/>
            <a:ext cx="7473950" cy="5408613"/>
          </a:xfrm>
          <a:prstGeom prst="rect">
            <a:avLst/>
          </a:prstGeom>
          <a:noFill/>
          <a:ln w="9525">
            <a:noFill/>
            <a:miter lim="800000"/>
            <a:headEnd/>
            <a:tailEnd/>
          </a:ln>
        </p:spPr>
      </p:pic>
      <p:sp>
        <p:nvSpPr>
          <p:cNvPr id="31" name="Freeform 30"/>
          <p:cNvSpPr>
            <a:spLocks noChangeArrowheads="1"/>
          </p:cNvSpPr>
          <p:nvPr/>
        </p:nvSpPr>
        <p:spPr bwMode="auto">
          <a:xfrm rot="754417">
            <a:off x="6021388" y="3352800"/>
            <a:ext cx="1009650" cy="1020763"/>
          </a:xfrm>
          <a:custGeom>
            <a:avLst/>
            <a:gdLst>
              <a:gd name="T0" fmla="*/ 88738 w 1010715"/>
              <a:gd name="T1" fmla="*/ 92443 h 1045040"/>
              <a:gd name="T2" fmla="*/ 695648 w 1010715"/>
              <a:gd name="T3" fmla="*/ 198092 h 1045040"/>
              <a:gd name="T4" fmla="*/ 426620 w 1010715"/>
              <a:gd name="T5" fmla="*/ 792464 h 1045040"/>
              <a:gd name="T6" fmla="*/ 125745 w 1010715"/>
              <a:gd name="T7" fmla="*/ 369771 h 1045040"/>
              <a:gd name="T8" fmla="*/ 384792 w 1010715"/>
              <a:gd name="T9" fmla="*/ 171679 h 1045040"/>
              <a:gd name="T10" fmla="*/ 791864 w 1010715"/>
              <a:gd name="T11" fmla="*/ 0 h 1045040"/>
              <a:gd name="T12" fmla="*/ 791864 w 1010715"/>
              <a:gd name="T13" fmla="*/ 0 h 1045040"/>
              <a:gd name="T14" fmla="*/ 0 60000 65536"/>
              <a:gd name="T15" fmla="*/ 0 60000 65536"/>
              <a:gd name="T16" fmla="*/ 0 60000 65536"/>
              <a:gd name="T17" fmla="*/ 0 60000 65536"/>
              <a:gd name="T18" fmla="*/ 0 60000 65536"/>
              <a:gd name="T19" fmla="*/ 0 60000 65536"/>
              <a:gd name="T20" fmla="*/ 0 60000 65536"/>
              <a:gd name="T21" fmla="*/ 0 w 1010715"/>
              <a:gd name="T22" fmla="*/ 0 h 1045040"/>
              <a:gd name="T23" fmla="*/ 1010715 w 1010715"/>
              <a:gd name="T24" fmla="*/ 1045040 h 10450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0715" h="1045040">
                <a:moveTo>
                  <a:pt x="89133" y="104078"/>
                </a:moveTo>
                <a:cubicBezTo>
                  <a:pt x="323928" y="125141"/>
                  <a:pt x="586692" y="142646"/>
                  <a:pt x="698733" y="223024"/>
                </a:cubicBezTo>
                <a:cubicBezTo>
                  <a:pt x="757605" y="292495"/>
                  <a:pt x="1010715" y="655535"/>
                  <a:pt x="428512" y="892206"/>
                </a:cubicBezTo>
                <a:cubicBezTo>
                  <a:pt x="0" y="1045040"/>
                  <a:pt x="21486" y="513272"/>
                  <a:pt x="126303" y="416312"/>
                </a:cubicBezTo>
                <a:cubicBezTo>
                  <a:pt x="199144" y="292368"/>
                  <a:pt x="274987" y="262672"/>
                  <a:pt x="386499" y="193287"/>
                </a:cubicBezTo>
                <a:cubicBezTo>
                  <a:pt x="498011" y="123902"/>
                  <a:pt x="795377" y="0"/>
                  <a:pt x="795377" y="0"/>
                </a:cubicBezTo>
              </a:path>
            </a:pathLst>
          </a:custGeom>
          <a:noFill/>
          <a:ln w="127000" cap="rnd" algn="ctr">
            <a:solidFill>
              <a:srgbClr val="FF0000"/>
            </a:solidFill>
            <a:round/>
            <a:headEnd/>
            <a:tailEnd/>
          </a:ln>
        </p:spPr>
        <p:txBody>
          <a:bodyPr anchor="ctr"/>
          <a:lstStyle/>
          <a:p>
            <a:endParaRPr lang="ru-RU"/>
          </a:p>
        </p:txBody>
      </p:sp>
      <p:sp>
        <p:nvSpPr>
          <p:cNvPr id="34" name="Rounded Rectangle 33"/>
          <p:cNvSpPr/>
          <p:nvPr/>
        </p:nvSpPr>
        <p:spPr bwMode="auto">
          <a:xfrm>
            <a:off x="401443" y="1427355"/>
            <a:ext cx="8341112" cy="2765503"/>
          </a:xfrm>
          <a:prstGeom prst="roundRect">
            <a:avLst>
              <a:gd name="adj" fmla="val 4208"/>
            </a:avLst>
          </a:prstGeom>
          <a:solidFill>
            <a:srgbClr val="C00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ctr">
              <a:defRPr/>
            </a:pPr>
            <a:endParaRPr lang="en-GB"/>
          </a:p>
        </p:txBody>
      </p:sp>
      <p:sp>
        <p:nvSpPr>
          <p:cNvPr id="40" name="Rectangle 39"/>
          <p:cNvSpPr>
            <a:spLocks noChangeAspect="1"/>
          </p:cNvSpPr>
          <p:nvPr/>
        </p:nvSpPr>
        <p:spPr bwMode="auto">
          <a:xfrm>
            <a:off x="6154738" y="1593850"/>
            <a:ext cx="2433637" cy="2433638"/>
          </a:xfrm>
          <a:prstGeom prst="rect">
            <a:avLst/>
          </a:prstGeom>
          <a:solidFill>
            <a:srgbClr val="960000"/>
          </a:solidFill>
          <a:ln w="12700" algn="ctr">
            <a:solidFill>
              <a:schemeClr val="bg1"/>
            </a:solidFill>
            <a:round/>
            <a:headEnd/>
            <a:tailEnd/>
          </a:ln>
        </p:spPr>
        <p:txBody>
          <a:bodyPr anchor="ctr"/>
          <a:lstStyle/>
          <a:p>
            <a:pPr algn="ctr"/>
            <a:endParaRPr lang="en-GB"/>
          </a:p>
        </p:txBody>
      </p:sp>
      <p:sp>
        <p:nvSpPr>
          <p:cNvPr id="41" name="Right Arrow 40"/>
          <p:cNvSpPr>
            <a:spLocks noChangeArrowheads="1"/>
          </p:cNvSpPr>
          <p:nvPr/>
        </p:nvSpPr>
        <p:spPr bwMode="auto">
          <a:xfrm>
            <a:off x="5497513" y="2343150"/>
            <a:ext cx="890587" cy="933450"/>
          </a:xfrm>
          <a:prstGeom prst="rightArrow">
            <a:avLst>
              <a:gd name="adj1" fmla="val 72861"/>
              <a:gd name="adj2" fmla="val 50000"/>
            </a:avLst>
          </a:prstGeom>
          <a:solidFill>
            <a:schemeClr val="tx1"/>
          </a:solidFill>
          <a:ln w="12700" algn="ctr">
            <a:solidFill>
              <a:schemeClr val="bg1"/>
            </a:solidFill>
            <a:round/>
            <a:headEnd/>
            <a:tailEnd/>
          </a:ln>
        </p:spPr>
        <p:txBody>
          <a:bodyPr anchor="ctr"/>
          <a:lstStyle/>
          <a:p>
            <a:pPr algn="ctr"/>
            <a:endParaRPr lang="en-GB"/>
          </a:p>
        </p:txBody>
      </p:sp>
      <p:grpSp>
        <p:nvGrpSpPr>
          <p:cNvPr id="3" name="Group 52"/>
          <p:cNvGrpSpPr>
            <a:grpSpLocks/>
          </p:cNvGrpSpPr>
          <p:nvPr/>
        </p:nvGrpSpPr>
        <p:grpSpPr bwMode="auto">
          <a:xfrm>
            <a:off x="3344863" y="1593850"/>
            <a:ext cx="2441575" cy="2433638"/>
            <a:chOff x="3345366" y="1593306"/>
            <a:chExt cx="2440453" cy="2433600"/>
          </a:xfrm>
        </p:grpSpPr>
        <p:sp>
          <p:nvSpPr>
            <p:cNvPr id="419863" name="Rectangle 38"/>
            <p:cNvSpPr>
              <a:spLocks noChangeAspect="1"/>
            </p:cNvSpPr>
            <p:nvPr/>
          </p:nvSpPr>
          <p:spPr bwMode="auto">
            <a:xfrm>
              <a:off x="3352219" y="1593306"/>
              <a:ext cx="2433600" cy="2433600"/>
            </a:xfrm>
            <a:prstGeom prst="rect">
              <a:avLst/>
            </a:prstGeom>
            <a:solidFill>
              <a:srgbClr val="960000"/>
            </a:solidFill>
            <a:ln w="12700" algn="ctr">
              <a:solidFill>
                <a:schemeClr val="bg1"/>
              </a:solidFill>
              <a:round/>
              <a:headEnd/>
              <a:tailEnd/>
            </a:ln>
          </p:spPr>
          <p:txBody>
            <a:bodyPr anchor="ctr"/>
            <a:lstStyle/>
            <a:p>
              <a:pPr algn="ctr"/>
              <a:endParaRPr lang="en-GB"/>
            </a:p>
          </p:txBody>
        </p:sp>
        <p:pic>
          <p:nvPicPr>
            <p:cNvPr id="419864" name="Picture 41" descr="175px-US-FederalReserveSystem-Seal_svg.png"/>
            <p:cNvPicPr>
              <a:picLocks noChangeAspect="1"/>
            </p:cNvPicPr>
            <p:nvPr/>
          </p:nvPicPr>
          <p:blipFill>
            <a:blip r:embed="rId5"/>
            <a:srcRect/>
            <a:stretch>
              <a:fillRect/>
            </a:stretch>
          </p:blipFill>
          <p:spPr bwMode="auto">
            <a:xfrm>
              <a:off x="3998447" y="1877118"/>
              <a:ext cx="1141144" cy="1141144"/>
            </a:xfrm>
            <a:prstGeom prst="rect">
              <a:avLst/>
            </a:prstGeom>
            <a:noFill/>
            <a:ln w="9525">
              <a:noFill/>
              <a:miter lim="800000"/>
              <a:headEnd/>
              <a:tailEnd/>
            </a:ln>
          </p:spPr>
        </p:pic>
        <p:sp>
          <p:nvSpPr>
            <p:cNvPr id="46" name="TextBox 45"/>
            <p:cNvSpPr txBox="1"/>
            <p:nvPr/>
          </p:nvSpPr>
          <p:spPr>
            <a:xfrm>
              <a:off x="3345366" y="3023622"/>
              <a:ext cx="2438866" cy="831837"/>
            </a:xfrm>
            <a:prstGeom prst="rect">
              <a:avLst/>
            </a:prstGeom>
            <a:noFill/>
          </p:spPr>
          <p:txBody>
            <a:bodyPr>
              <a:spAutoFit/>
            </a:bodyPr>
            <a:lstStyle/>
            <a:p>
              <a:pPr>
                <a:defRPr/>
              </a:pPr>
              <a:r>
                <a:rPr lang="en-GB" sz="4800" b="1" dirty="0">
                  <a:solidFill>
                    <a:schemeClr val="bg1"/>
                  </a:solidFill>
                  <a:effectLst>
                    <a:outerShdw blurRad="38100" dist="38100" dir="2700000" algn="tl">
                      <a:srgbClr val="000000">
                        <a:alpha val="43137"/>
                      </a:srgbClr>
                    </a:outerShdw>
                  </a:effectLst>
                </a:rPr>
                <a:t>$110bn</a:t>
              </a:r>
            </a:p>
          </p:txBody>
        </p:sp>
      </p:grpSp>
      <p:sp>
        <p:nvSpPr>
          <p:cNvPr id="38" name="Right Arrow 37"/>
          <p:cNvSpPr>
            <a:spLocks noChangeArrowheads="1"/>
          </p:cNvSpPr>
          <p:nvPr/>
        </p:nvSpPr>
        <p:spPr bwMode="auto">
          <a:xfrm>
            <a:off x="2720975" y="2343150"/>
            <a:ext cx="890588" cy="933450"/>
          </a:xfrm>
          <a:prstGeom prst="rightArrow">
            <a:avLst>
              <a:gd name="adj1" fmla="val 72861"/>
              <a:gd name="adj2" fmla="val 50000"/>
            </a:avLst>
          </a:prstGeom>
          <a:solidFill>
            <a:schemeClr val="tx1"/>
          </a:solidFill>
          <a:ln w="12700" algn="ctr">
            <a:solidFill>
              <a:schemeClr val="bg1"/>
            </a:solidFill>
            <a:round/>
            <a:headEnd/>
            <a:tailEnd/>
          </a:ln>
        </p:spPr>
        <p:txBody>
          <a:bodyPr anchor="ctr"/>
          <a:lstStyle/>
          <a:p>
            <a:pPr algn="ctr"/>
            <a:endParaRPr lang="en-GB"/>
          </a:p>
        </p:txBody>
      </p:sp>
      <p:grpSp>
        <p:nvGrpSpPr>
          <p:cNvPr id="4" name="Group 51"/>
          <p:cNvGrpSpPr>
            <a:grpSpLocks/>
          </p:cNvGrpSpPr>
          <p:nvPr/>
        </p:nvGrpSpPr>
        <p:grpSpPr bwMode="auto">
          <a:xfrm>
            <a:off x="542925" y="1593850"/>
            <a:ext cx="2441575" cy="2438400"/>
            <a:chOff x="542693" y="1593383"/>
            <a:chExt cx="2441036" cy="2439383"/>
          </a:xfrm>
        </p:grpSpPr>
        <p:pic>
          <p:nvPicPr>
            <p:cNvPr id="419859" name="Picture 47" descr="lehmann hq crop.jpg"/>
            <p:cNvPicPr>
              <a:picLocks noChangeAspect="1"/>
            </p:cNvPicPr>
            <p:nvPr/>
          </p:nvPicPr>
          <p:blipFill>
            <a:blip r:embed="rId6"/>
            <a:srcRect/>
            <a:stretch>
              <a:fillRect/>
            </a:stretch>
          </p:blipFill>
          <p:spPr bwMode="auto">
            <a:xfrm>
              <a:off x="550129" y="1593383"/>
              <a:ext cx="2433600" cy="2433600"/>
            </a:xfrm>
            <a:prstGeom prst="rect">
              <a:avLst/>
            </a:prstGeom>
            <a:noFill/>
            <a:ln w="12700">
              <a:solidFill>
                <a:schemeClr val="bg1"/>
              </a:solidFill>
              <a:miter lim="800000"/>
              <a:headEnd/>
              <a:tailEnd/>
            </a:ln>
          </p:spPr>
        </p:pic>
        <p:sp>
          <p:nvSpPr>
            <p:cNvPr id="419860" name="TextBox 43"/>
            <p:cNvSpPr txBox="1">
              <a:spLocks noChangeArrowheads="1"/>
            </p:cNvSpPr>
            <p:nvPr/>
          </p:nvSpPr>
          <p:spPr bwMode="auto">
            <a:xfrm>
              <a:off x="654202" y="2854713"/>
              <a:ext cx="1732156" cy="369332"/>
            </a:xfrm>
            <a:prstGeom prst="rect">
              <a:avLst/>
            </a:prstGeom>
            <a:noFill/>
            <a:ln w="9525">
              <a:noFill/>
              <a:miter lim="800000"/>
              <a:headEnd/>
              <a:tailEnd/>
            </a:ln>
          </p:spPr>
          <p:txBody>
            <a:bodyPr>
              <a:spAutoFit/>
            </a:bodyPr>
            <a:lstStyle/>
            <a:p>
              <a:r>
                <a:rPr lang="en-GB" sz="1800" b="1">
                  <a:solidFill>
                    <a:schemeClr val="bg1"/>
                  </a:solidFill>
                </a:rPr>
                <a:t>WITHDRAW</a:t>
              </a:r>
            </a:p>
          </p:txBody>
        </p:sp>
        <p:sp>
          <p:nvSpPr>
            <p:cNvPr id="45" name="TextBox 44"/>
            <p:cNvSpPr txBox="1"/>
            <p:nvPr/>
          </p:nvSpPr>
          <p:spPr>
            <a:xfrm>
              <a:off x="542693" y="3024298"/>
              <a:ext cx="2437862" cy="830597"/>
            </a:xfrm>
            <a:prstGeom prst="rect">
              <a:avLst/>
            </a:prstGeom>
            <a:noFill/>
          </p:spPr>
          <p:txBody>
            <a:bodyPr>
              <a:spAutoFit/>
            </a:bodyPr>
            <a:lstStyle/>
            <a:p>
              <a:pPr>
                <a:defRPr/>
              </a:pPr>
              <a:r>
                <a:rPr lang="en-GB" sz="4800" b="1" dirty="0">
                  <a:solidFill>
                    <a:schemeClr val="bg1"/>
                  </a:solidFill>
                  <a:effectLst>
                    <a:outerShdw blurRad="38100" dist="38100" dir="2700000" algn="tl">
                      <a:srgbClr val="000000">
                        <a:alpha val="43137"/>
                      </a:srgbClr>
                    </a:outerShdw>
                  </a:effectLst>
                </a:rPr>
                <a:t>$550bn</a:t>
              </a:r>
            </a:p>
          </p:txBody>
        </p:sp>
        <p:sp>
          <p:nvSpPr>
            <p:cNvPr id="419862" name="TextBox 48"/>
            <p:cNvSpPr txBox="1">
              <a:spLocks noChangeArrowheads="1"/>
            </p:cNvSpPr>
            <p:nvPr/>
          </p:nvSpPr>
          <p:spPr bwMode="auto">
            <a:xfrm>
              <a:off x="799169" y="3663434"/>
              <a:ext cx="2092715" cy="369332"/>
            </a:xfrm>
            <a:prstGeom prst="rect">
              <a:avLst/>
            </a:prstGeom>
            <a:noFill/>
            <a:ln w="9525">
              <a:noFill/>
              <a:miter lim="800000"/>
              <a:headEnd/>
              <a:tailEnd/>
            </a:ln>
          </p:spPr>
          <p:txBody>
            <a:bodyPr>
              <a:spAutoFit/>
            </a:bodyPr>
            <a:lstStyle/>
            <a:p>
              <a:pPr algn="r"/>
              <a:r>
                <a:rPr lang="en-GB" sz="1800" b="1">
                  <a:solidFill>
                    <a:schemeClr val="bg1"/>
                  </a:solidFill>
                </a:rPr>
                <a:t>FROM BANKS</a:t>
              </a:r>
            </a:p>
          </p:txBody>
        </p:sp>
      </p:grpSp>
      <p:grpSp>
        <p:nvGrpSpPr>
          <p:cNvPr id="5" name="Group 36"/>
          <p:cNvGrpSpPr>
            <a:grpSpLocks/>
          </p:cNvGrpSpPr>
          <p:nvPr/>
        </p:nvGrpSpPr>
        <p:grpSpPr bwMode="auto">
          <a:xfrm rot="600000">
            <a:off x="6176963" y="1004888"/>
            <a:ext cx="2403475" cy="2898775"/>
            <a:chOff x="6191250" y="1033463"/>
            <a:chExt cx="2404256" cy="2898858"/>
          </a:xfrm>
        </p:grpSpPr>
        <p:pic>
          <p:nvPicPr>
            <p:cNvPr id="419857" name="Picture 27" descr="CLOSED_SIGN.png"/>
            <p:cNvPicPr>
              <a:picLocks noChangeAspect="1"/>
            </p:cNvPicPr>
            <p:nvPr/>
          </p:nvPicPr>
          <p:blipFill>
            <a:blip r:embed="rId7"/>
            <a:srcRect/>
            <a:stretch>
              <a:fillRect/>
            </a:stretch>
          </p:blipFill>
          <p:spPr bwMode="auto">
            <a:xfrm>
              <a:off x="6273973" y="1139871"/>
              <a:ext cx="2321533" cy="2792450"/>
            </a:xfrm>
            <a:prstGeom prst="rect">
              <a:avLst/>
            </a:prstGeom>
            <a:noFill/>
            <a:ln w="9525">
              <a:noFill/>
              <a:miter lim="800000"/>
              <a:headEnd/>
              <a:tailEnd/>
            </a:ln>
          </p:spPr>
        </p:pic>
        <p:sp>
          <p:nvSpPr>
            <p:cNvPr id="419858" name="Rectangle 35"/>
            <p:cNvSpPr>
              <a:spLocks noChangeArrowheads="1"/>
            </p:cNvSpPr>
            <p:nvPr/>
          </p:nvSpPr>
          <p:spPr bwMode="auto">
            <a:xfrm>
              <a:off x="6191250" y="1033463"/>
              <a:ext cx="242888" cy="276225"/>
            </a:xfrm>
            <a:prstGeom prst="rect">
              <a:avLst/>
            </a:prstGeom>
            <a:noFill/>
            <a:ln w="12700" algn="ctr">
              <a:noFill/>
              <a:round/>
              <a:headEnd/>
              <a:tailEnd/>
            </a:ln>
          </p:spPr>
          <p:txBody>
            <a:bodyPr anchor="ctr"/>
            <a:lstStyle/>
            <a:p>
              <a:pPr algn="ctr"/>
              <a:endParaRPr lang="en-GB"/>
            </a:p>
          </p:txBody>
        </p:sp>
      </p:grpSp>
      <p:pic>
        <p:nvPicPr>
          <p:cNvPr id="43" name="Picture 42" descr="175px-US-FederalReserveSystem-Seal_svg.png"/>
          <p:cNvPicPr>
            <a:picLocks noChangeAspect="1"/>
          </p:cNvPicPr>
          <p:nvPr/>
        </p:nvPicPr>
        <p:blipFill>
          <a:blip r:embed="rId5"/>
          <a:srcRect/>
          <a:stretch>
            <a:fillRect/>
          </a:stretch>
        </p:blipFill>
        <p:spPr bwMode="auto">
          <a:xfrm>
            <a:off x="6800850" y="1876425"/>
            <a:ext cx="1141413" cy="114141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1)">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 calcmode="lin" valueType="num">
                                      <p:cBhvr>
                                        <p:cTn id="14" dur="500" fill="hold"/>
                                        <p:tgtEl>
                                          <p:spTgt spid="34"/>
                                        </p:tgtEl>
                                        <p:attrNameLst>
                                          <p:attrName>ppt_x</p:attrName>
                                        </p:attrNameLst>
                                      </p:cBhvr>
                                      <p:tavLst>
                                        <p:tav tm="0">
                                          <p:val>
                                            <p:fltVal val="0.5"/>
                                          </p:val>
                                        </p:tav>
                                        <p:tav tm="100000">
                                          <p:val>
                                            <p:strVal val="#ppt_x"/>
                                          </p:val>
                                        </p:tav>
                                      </p:tavLst>
                                    </p:anim>
                                    <p:anim calcmode="lin" valueType="num">
                                      <p:cBhvr>
                                        <p:cTn id="15" dur="500" fill="hold"/>
                                        <p:tgtEl>
                                          <p:spTgt spid="34"/>
                                        </p:tgtEl>
                                        <p:attrNameLst>
                                          <p:attrName>ppt_y</p:attrName>
                                        </p:attrNameLst>
                                      </p:cBhvr>
                                      <p:tavLst>
                                        <p:tav tm="0">
                                          <p:val>
                                            <p:fltVal val="0.5"/>
                                          </p:val>
                                        </p:tav>
                                        <p:tav tm="100000">
                                          <p:val>
                                            <p:strVal val="#ppt_y"/>
                                          </p:val>
                                        </p:tav>
                                      </p:tavLst>
                                    </p:anim>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slide(fromLeft)">
                                      <p:cBhvr>
                                        <p:cTn id="25" dur="500"/>
                                        <p:tgtEl>
                                          <p:spTgt spid="38"/>
                                        </p:tgtEl>
                                      </p:cBhvr>
                                    </p:animEffect>
                                  </p:childTnLst>
                                </p:cTn>
                              </p:par>
                            </p:childTnLst>
                          </p:cTn>
                        </p:par>
                        <p:par>
                          <p:cTn id="26" fill="hold">
                            <p:stCondLst>
                              <p:cond delay="500"/>
                            </p:stCondLst>
                            <p:childTnLst>
                              <p:par>
                                <p:cTn id="27" presetID="23" presetClass="entr" presetSubtype="16"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slide(fromLeft)">
                                      <p:cBhvr>
                                        <p:cTn id="35" dur="500"/>
                                        <p:tgtEl>
                                          <p:spTgt spid="41"/>
                                        </p:tgtEl>
                                      </p:cBhvr>
                                    </p:animEffect>
                                  </p:childTnLst>
                                </p:cTn>
                              </p:par>
                            </p:childTnLst>
                          </p:cTn>
                        </p:par>
                        <p:par>
                          <p:cTn id="36" fill="hold">
                            <p:stCondLst>
                              <p:cond delay="500"/>
                            </p:stCondLst>
                            <p:childTnLst>
                              <p:par>
                                <p:cTn id="37" presetID="2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500" fill="hold"/>
                                        <p:tgtEl>
                                          <p:spTgt spid="43"/>
                                        </p:tgtEl>
                                        <p:attrNameLst>
                                          <p:attrName>ppt_w</p:attrName>
                                        </p:attrNameLst>
                                      </p:cBhvr>
                                      <p:tavLst>
                                        <p:tav tm="0">
                                          <p:val>
                                            <p:fltVal val="0"/>
                                          </p:val>
                                        </p:tav>
                                        <p:tav tm="100000">
                                          <p:val>
                                            <p:strVal val="#ppt_w"/>
                                          </p:val>
                                        </p:tav>
                                      </p:tavLst>
                                    </p:anim>
                                    <p:anim calcmode="lin" valueType="num">
                                      <p:cBhvr>
                                        <p:cTn id="44" dur="500" fill="hold"/>
                                        <p:tgtEl>
                                          <p:spTgt spid="43"/>
                                        </p:tgtEl>
                                        <p:attrNameLst>
                                          <p:attrName>ppt_h</p:attrName>
                                        </p:attrNameLst>
                                      </p:cBhvr>
                                      <p:tavLst>
                                        <p:tav tm="0">
                                          <p:val>
                                            <p:fltVal val="0"/>
                                          </p:val>
                                        </p:tav>
                                        <p:tav tm="100000">
                                          <p:val>
                                            <p:strVal val="#ppt_h"/>
                                          </p:val>
                                        </p:tav>
                                      </p:tavLst>
                                    </p:anim>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childTnLst>
                                </p:cTn>
                              </p:par>
                              <p:par>
                                <p:cTn id="49" presetID="8" presetClass="emph" presetSubtype="0" repeatCount="3000" accel="50000" decel="50000" autoRev="1" fill="hold" nodeType="withEffect">
                                  <p:stCondLst>
                                    <p:cond delay="0"/>
                                  </p:stCondLst>
                                  <p:childTnLst>
                                    <p:animRot by="-1200000">
                                      <p:cBhvr>
                                        <p:cTn id="50" dur="1000" fill="hold"/>
                                        <p:tgtEl>
                                          <p:spTgt spid="5"/>
                                        </p:tgtEl>
                                        <p:attrNameLst>
                                          <p:attrName>r</p:attrName>
                                        </p:attrNameLst>
                                      </p:cBhvr>
                                    </p:animRot>
                                  </p:childTnLst>
                                </p:cTn>
                              </p:par>
                            </p:childTnLst>
                          </p:cTn>
                        </p:par>
                        <p:par>
                          <p:cTn id="51" fill="hold">
                            <p:stCondLst>
                              <p:cond delay="7000"/>
                            </p:stCondLst>
                            <p:childTnLst>
                              <p:par>
                                <p:cTn id="52" presetID="8" presetClass="emph" presetSubtype="0" fill="hold" nodeType="afterEffect">
                                  <p:stCondLst>
                                    <p:cond delay="0"/>
                                  </p:stCondLst>
                                  <p:childTnLst>
                                    <p:animRot by="-600000">
                                      <p:cBhvr>
                                        <p:cTn id="53" dur="5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1"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Title 1"/>
          <p:cNvSpPr>
            <a:spLocks noGrp="1"/>
          </p:cNvSpPr>
          <p:nvPr>
            <p:ph type="title"/>
          </p:nvPr>
        </p:nvSpPr>
        <p:spPr/>
        <p:txBody>
          <a:bodyPr/>
          <a:lstStyle/>
          <a:p>
            <a:pPr eaLnBrk="1" hangingPunct="1"/>
            <a:r>
              <a:rPr lang="ru-RU" smtClean="0"/>
              <a:t>Что лежит в основе нашего бизнеса</a:t>
            </a:r>
            <a:r>
              <a:rPr lang="en-US" smtClean="0"/>
              <a:t> </a:t>
            </a:r>
          </a:p>
        </p:txBody>
      </p:sp>
      <p:sp>
        <p:nvSpPr>
          <p:cNvPr id="423938" name="Slide Number Placeholder 3"/>
          <p:cNvSpPr>
            <a:spLocks noGrp="1"/>
          </p:cNvSpPr>
          <p:nvPr>
            <p:ph type="sldNum" sz="quarter" idx="10"/>
          </p:nvPr>
        </p:nvSpPr>
        <p:spPr>
          <a:xfrm>
            <a:off x="8916988" y="6643688"/>
            <a:ext cx="69850" cy="152400"/>
          </a:xfrm>
          <a:noFill/>
        </p:spPr>
        <p:txBody>
          <a:bodyPr/>
          <a:lstStyle/>
          <a:p>
            <a:fld id="{FD8A7C7A-80A3-41AD-B165-768A3BC267F4}" type="slidenum">
              <a:rPr lang="en-US" smtClean="0"/>
              <a:pPr/>
              <a:t>4</a:t>
            </a:fld>
            <a:endParaRPr lang="en-US" smtClean="0"/>
          </a:p>
        </p:txBody>
      </p:sp>
      <p:grpSp>
        <p:nvGrpSpPr>
          <p:cNvPr id="31" name="Group 30"/>
          <p:cNvGrpSpPr>
            <a:grpSpLocks/>
          </p:cNvGrpSpPr>
          <p:nvPr/>
        </p:nvGrpSpPr>
        <p:grpSpPr bwMode="auto">
          <a:xfrm>
            <a:off x="2763838" y="1571625"/>
            <a:ext cx="4322762" cy="1527175"/>
            <a:chOff x="2763838" y="1571625"/>
            <a:chExt cx="4322762" cy="1527175"/>
          </a:xfrm>
        </p:grpSpPr>
        <p:sp>
          <p:nvSpPr>
            <p:cNvPr id="423962" name="Flowchart: Process 4"/>
            <p:cNvSpPr>
              <a:spLocks noChangeArrowheads="1"/>
            </p:cNvSpPr>
            <p:nvPr/>
          </p:nvSpPr>
          <p:spPr bwMode="auto">
            <a:xfrm>
              <a:off x="4105275" y="1571625"/>
              <a:ext cx="914400" cy="612775"/>
            </a:xfrm>
            <a:prstGeom prst="flowChartProcess">
              <a:avLst/>
            </a:prstGeom>
            <a:solidFill>
              <a:srgbClr val="FFC000"/>
            </a:solidFill>
            <a:ln w="12700" algn="ctr">
              <a:solidFill>
                <a:schemeClr val="bg2"/>
              </a:solidFill>
              <a:round/>
              <a:headEnd/>
              <a:tailEnd/>
            </a:ln>
          </p:spPr>
          <p:txBody>
            <a:bodyPr anchor="ctr"/>
            <a:lstStyle/>
            <a:p>
              <a:pPr algn="ctr"/>
              <a:r>
                <a:rPr lang="ru-RU" sz="1400"/>
                <a:t>Бизнес-риски</a:t>
              </a:r>
              <a:endParaRPr lang="en-US" sz="1400"/>
            </a:p>
          </p:txBody>
        </p:sp>
        <p:sp>
          <p:nvSpPr>
            <p:cNvPr id="423963" name="Flowchart: Process 12"/>
            <p:cNvSpPr>
              <a:spLocks noChangeArrowheads="1"/>
            </p:cNvSpPr>
            <p:nvPr/>
          </p:nvSpPr>
          <p:spPr bwMode="auto">
            <a:xfrm>
              <a:off x="2763838" y="2486025"/>
              <a:ext cx="1560512" cy="612775"/>
            </a:xfrm>
            <a:prstGeom prst="flowChartProcess">
              <a:avLst/>
            </a:prstGeom>
            <a:solidFill>
              <a:srgbClr val="FFC000"/>
            </a:solidFill>
            <a:ln w="12700" algn="ctr">
              <a:solidFill>
                <a:schemeClr val="bg2"/>
              </a:solidFill>
              <a:round/>
              <a:headEnd/>
              <a:tailEnd/>
            </a:ln>
          </p:spPr>
          <p:txBody>
            <a:bodyPr anchor="ctr"/>
            <a:lstStyle/>
            <a:p>
              <a:pPr algn="ctr"/>
              <a:r>
                <a:rPr lang="ru-RU" sz="1400"/>
                <a:t>Финансовые риски</a:t>
              </a:r>
              <a:endParaRPr lang="en-US" sz="1400"/>
            </a:p>
          </p:txBody>
        </p:sp>
        <p:sp>
          <p:nvSpPr>
            <p:cNvPr id="423964" name="Flowchart: Process 13"/>
            <p:cNvSpPr>
              <a:spLocks noChangeArrowheads="1"/>
            </p:cNvSpPr>
            <p:nvPr/>
          </p:nvSpPr>
          <p:spPr bwMode="auto">
            <a:xfrm>
              <a:off x="5445125" y="2486025"/>
              <a:ext cx="1641475" cy="612775"/>
            </a:xfrm>
            <a:prstGeom prst="flowChartProcess">
              <a:avLst/>
            </a:prstGeom>
            <a:solidFill>
              <a:srgbClr val="FFC000"/>
            </a:solidFill>
            <a:ln w="12700" algn="ctr">
              <a:solidFill>
                <a:schemeClr val="bg2"/>
              </a:solidFill>
              <a:round/>
              <a:headEnd/>
              <a:tailEnd/>
            </a:ln>
          </p:spPr>
          <p:txBody>
            <a:bodyPr anchor="ctr"/>
            <a:lstStyle/>
            <a:p>
              <a:pPr algn="ctr"/>
              <a:r>
                <a:rPr lang="ru-RU" sz="1400"/>
                <a:t>Операционные риски</a:t>
              </a:r>
              <a:endParaRPr lang="en-US" sz="1400"/>
            </a:p>
          </p:txBody>
        </p:sp>
        <p:cxnSp>
          <p:nvCxnSpPr>
            <p:cNvPr id="423965" name="Elbow Connector 16"/>
            <p:cNvCxnSpPr>
              <a:cxnSpLocks noChangeShapeType="1"/>
              <a:stCxn id="423962" idx="2"/>
              <a:endCxn id="423963" idx="0"/>
            </p:cNvCxnSpPr>
            <p:nvPr/>
          </p:nvCxnSpPr>
          <p:spPr bwMode="auto">
            <a:xfrm rot="5400000">
              <a:off x="3902869" y="1826419"/>
              <a:ext cx="301625" cy="1017587"/>
            </a:xfrm>
            <a:prstGeom prst="bentConnector3">
              <a:avLst>
                <a:gd name="adj1" fmla="val 50000"/>
              </a:avLst>
            </a:prstGeom>
            <a:noFill/>
            <a:ln w="25400" algn="ctr">
              <a:solidFill>
                <a:schemeClr val="tx1"/>
              </a:solidFill>
              <a:round/>
              <a:headEnd/>
              <a:tailEnd/>
            </a:ln>
          </p:spPr>
        </p:cxnSp>
        <p:cxnSp>
          <p:nvCxnSpPr>
            <p:cNvPr id="423966" name="Elbow Connector 18"/>
            <p:cNvCxnSpPr>
              <a:cxnSpLocks noChangeShapeType="1"/>
              <a:stCxn id="423962" idx="2"/>
              <a:endCxn id="423964" idx="0"/>
            </p:cNvCxnSpPr>
            <p:nvPr/>
          </p:nvCxnSpPr>
          <p:spPr bwMode="auto">
            <a:xfrm rot="16200000" flipH="1">
              <a:off x="5263356" y="1483519"/>
              <a:ext cx="301625" cy="1703388"/>
            </a:xfrm>
            <a:prstGeom prst="bentConnector3">
              <a:avLst>
                <a:gd name="adj1" fmla="val 50000"/>
              </a:avLst>
            </a:prstGeom>
            <a:noFill/>
            <a:ln w="25400" algn="ctr">
              <a:solidFill>
                <a:schemeClr val="tx1"/>
              </a:solidFill>
              <a:round/>
              <a:headEnd/>
              <a:tailEnd/>
            </a:ln>
          </p:spPr>
        </p:cxnSp>
      </p:grpSp>
      <p:grpSp>
        <p:nvGrpSpPr>
          <p:cNvPr id="32" name="Group 31"/>
          <p:cNvGrpSpPr>
            <a:grpSpLocks/>
          </p:cNvGrpSpPr>
          <p:nvPr/>
        </p:nvGrpSpPr>
        <p:grpSpPr bwMode="auto">
          <a:xfrm>
            <a:off x="1849438" y="3098800"/>
            <a:ext cx="5237162" cy="1403350"/>
            <a:chOff x="1849438" y="3098800"/>
            <a:chExt cx="5237162" cy="1403350"/>
          </a:xfrm>
        </p:grpSpPr>
        <p:sp>
          <p:nvSpPr>
            <p:cNvPr id="423958" name="Flowchart: Process 14"/>
            <p:cNvSpPr>
              <a:spLocks noChangeArrowheads="1"/>
            </p:cNvSpPr>
            <p:nvPr/>
          </p:nvSpPr>
          <p:spPr bwMode="auto">
            <a:xfrm>
              <a:off x="1849438" y="3889375"/>
              <a:ext cx="1827212" cy="612775"/>
            </a:xfrm>
            <a:prstGeom prst="flowChartProcess">
              <a:avLst/>
            </a:prstGeom>
            <a:solidFill>
              <a:srgbClr val="FFC000"/>
            </a:solidFill>
            <a:ln w="12700" algn="ctr">
              <a:solidFill>
                <a:schemeClr val="bg2"/>
              </a:solidFill>
              <a:round/>
              <a:headEnd/>
              <a:tailEnd/>
            </a:ln>
          </p:spPr>
          <p:txBody>
            <a:bodyPr anchor="ctr"/>
            <a:lstStyle/>
            <a:p>
              <a:pPr algn="ctr"/>
              <a:r>
                <a:rPr lang="ru-RU" sz="1400"/>
                <a:t>Не связанные с</a:t>
              </a:r>
              <a:r>
                <a:rPr lang="en-US" sz="1400"/>
                <a:t> </a:t>
              </a:r>
              <a:r>
                <a:rPr lang="ru-RU" sz="1400"/>
                <a:t>ИТ риски</a:t>
              </a:r>
              <a:endParaRPr lang="en-US" sz="1400"/>
            </a:p>
          </p:txBody>
        </p:sp>
        <p:cxnSp>
          <p:nvCxnSpPr>
            <p:cNvPr id="423959" name="Elbow Connector 26"/>
            <p:cNvCxnSpPr>
              <a:cxnSpLocks noChangeShapeType="1"/>
              <a:stCxn id="423964" idx="2"/>
              <a:endCxn id="423958" idx="0"/>
            </p:cNvCxnSpPr>
            <p:nvPr/>
          </p:nvCxnSpPr>
          <p:spPr bwMode="auto">
            <a:xfrm rot="5400000">
              <a:off x="4119563" y="1743075"/>
              <a:ext cx="790575" cy="3502025"/>
            </a:xfrm>
            <a:prstGeom prst="bentConnector3">
              <a:avLst>
                <a:gd name="adj1" fmla="val 50000"/>
              </a:avLst>
            </a:prstGeom>
            <a:noFill/>
            <a:ln w="25400" algn="ctr">
              <a:solidFill>
                <a:schemeClr val="tx1"/>
              </a:solidFill>
              <a:round/>
              <a:headEnd/>
              <a:tailEnd/>
            </a:ln>
          </p:spPr>
        </p:cxnSp>
        <p:sp>
          <p:nvSpPr>
            <p:cNvPr id="423960" name="Flowchart: Process 27"/>
            <p:cNvSpPr>
              <a:spLocks noChangeArrowheads="1"/>
            </p:cNvSpPr>
            <p:nvPr/>
          </p:nvSpPr>
          <p:spPr bwMode="auto">
            <a:xfrm>
              <a:off x="5019675" y="3889375"/>
              <a:ext cx="2066925" cy="612775"/>
            </a:xfrm>
            <a:prstGeom prst="flowChartProcess">
              <a:avLst/>
            </a:prstGeom>
            <a:solidFill>
              <a:srgbClr val="FFC000"/>
            </a:solidFill>
            <a:ln w="12700" algn="ctr">
              <a:solidFill>
                <a:schemeClr val="bg2"/>
              </a:solidFill>
              <a:round/>
              <a:headEnd/>
              <a:tailEnd/>
            </a:ln>
          </p:spPr>
          <p:txBody>
            <a:bodyPr anchor="ctr"/>
            <a:lstStyle/>
            <a:p>
              <a:pPr algn="ctr"/>
              <a:r>
                <a:rPr lang="ru-RU" sz="1400"/>
                <a:t>ИТ-риски</a:t>
              </a:r>
              <a:endParaRPr lang="en-US" sz="1400"/>
            </a:p>
          </p:txBody>
        </p:sp>
        <p:cxnSp>
          <p:nvCxnSpPr>
            <p:cNvPr id="423961" name="Elbow Connector 29"/>
            <p:cNvCxnSpPr>
              <a:cxnSpLocks noChangeShapeType="1"/>
              <a:stCxn id="423964" idx="2"/>
              <a:endCxn id="423960" idx="0"/>
            </p:cNvCxnSpPr>
            <p:nvPr/>
          </p:nvCxnSpPr>
          <p:spPr bwMode="auto">
            <a:xfrm rot="5400000">
              <a:off x="5764213" y="3387725"/>
              <a:ext cx="790575" cy="212725"/>
            </a:xfrm>
            <a:prstGeom prst="bentConnector3">
              <a:avLst>
                <a:gd name="adj1" fmla="val 50000"/>
              </a:avLst>
            </a:prstGeom>
            <a:noFill/>
            <a:ln w="25400" algn="ctr">
              <a:solidFill>
                <a:schemeClr val="tx1"/>
              </a:solidFill>
              <a:round/>
              <a:headEnd/>
              <a:tailEnd/>
            </a:ln>
          </p:spPr>
        </p:cxnSp>
      </p:grpSp>
      <p:grpSp>
        <p:nvGrpSpPr>
          <p:cNvPr id="33" name="Group 32"/>
          <p:cNvGrpSpPr>
            <a:grpSpLocks/>
          </p:cNvGrpSpPr>
          <p:nvPr/>
        </p:nvGrpSpPr>
        <p:grpSpPr bwMode="auto">
          <a:xfrm>
            <a:off x="2470150" y="4502150"/>
            <a:ext cx="6200775" cy="1376363"/>
            <a:chOff x="2470150" y="4502150"/>
            <a:chExt cx="6200775" cy="1376363"/>
          </a:xfrm>
        </p:grpSpPr>
        <p:sp>
          <p:nvSpPr>
            <p:cNvPr id="423950" name="Flowchart: Process 19"/>
            <p:cNvSpPr>
              <a:spLocks noChangeArrowheads="1"/>
            </p:cNvSpPr>
            <p:nvPr/>
          </p:nvSpPr>
          <p:spPr bwMode="auto">
            <a:xfrm>
              <a:off x="2470150" y="4867275"/>
              <a:ext cx="1441450" cy="1011238"/>
            </a:xfrm>
            <a:prstGeom prst="flowChartProcess">
              <a:avLst/>
            </a:prstGeom>
            <a:solidFill>
              <a:srgbClr val="FFC000"/>
            </a:solidFill>
            <a:ln w="12700" algn="ctr">
              <a:solidFill>
                <a:schemeClr val="bg2"/>
              </a:solidFill>
              <a:round/>
              <a:headEnd/>
              <a:tailEnd/>
            </a:ln>
          </p:spPr>
          <p:txBody>
            <a:bodyPr anchor="ctr"/>
            <a:lstStyle/>
            <a:p>
              <a:pPr algn="ctr"/>
              <a:r>
                <a:rPr lang="ru-RU" sz="1400"/>
                <a:t>Риски несоблюдения нормативных требований</a:t>
              </a:r>
              <a:endParaRPr lang="en-US" sz="1400"/>
            </a:p>
          </p:txBody>
        </p:sp>
        <p:sp>
          <p:nvSpPr>
            <p:cNvPr id="423951" name="Flowchart: Process 20"/>
            <p:cNvSpPr>
              <a:spLocks noChangeArrowheads="1"/>
            </p:cNvSpPr>
            <p:nvPr/>
          </p:nvSpPr>
          <p:spPr bwMode="auto">
            <a:xfrm>
              <a:off x="4105275" y="4867275"/>
              <a:ext cx="1339850" cy="1011238"/>
            </a:xfrm>
            <a:prstGeom prst="flowChartProcess">
              <a:avLst/>
            </a:prstGeom>
            <a:solidFill>
              <a:srgbClr val="FFC000"/>
            </a:solidFill>
            <a:ln w="12700" algn="ctr">
              <a:solidFill>
                <a:schemeClr val="bg2"/>
              </a:solidFill>
              <a:round/>
              <a:headEnd/>
              <a:tailEnd/>
            </a:ln>
          </p:spPr>
          <p:txBody>
            <a:bodyPr anchor="ctr"/>
            <a:lstStyle/>
            <a:p>
              <a:pPr algn="ctr"/>
              <a:r>
                <a:rPr lang="ru-RU" sz="1400"/>
                <a:t>Риски нарушения доступности данных</a:t>
              </a:r>
              <a:endParaRPr lang="en-US" sz="1400"/>
            </a:p>
          </p:txBody>
        </p:sp>
        <p:sp>
          <p:nvSpPr>
            <p:cNvPr id="423952" name="Flowchart: Process 21"/>
            <p:cNvSpPr>
              <a:spLocks noChangeArrowheads="1"/>
            </p:cNvSpPr>
            <p:nvPr/>
          </p:nvSpPr>
          <p:spPr bwMode="auto">
            <a:xfrm>
              <a:off x="5705475" y="4867275"/>
              <a:ext cx="1304925" cy="1011238"/>
            </a:xfrm>
            <a:prstGeom prst="flowChartProcess">
              <a:avLst/>
            </a:prstGeom>
            <a:solidFill>
              <a:srgbClr val="FFC000"/>
            </a:solidFill>
            <a:ln w="12700" algn="ctr">
              <a:solidFill>
                <a:schemeClr val="bg2"/>
              </a:solidFill>
              <a:round/>
              <a:headEnd/>
              <a:tailEnd/>
            </a:ln>
          </p:spPr>
          <p:txBody>
            <a:bodyPr anchor="ctr"/>
            <a:lstStyle/>
            <a:p>
              <a:pPr algn="ctr"/>
              <a:r>
                <a:rPr lang="ru-RU" sz="1400"/>
                <a:t>Риски потери производительности</a:t>
              </a:r>
              <a:endParaRPr lang="en-US" sz="1400"/>
            </a:p>
          </p:txBody>
        </p:sp>
        <p:sp>
          <p:nvSpPr>
            <p:cNvPr id="423953" name="Flowchart: Process 22"/>
            <p:cNvSpPr>
              <a:spLocks noChangeArrowheads="1"/>
            </p:cNvSpPr>
            <p:nvPr/>
          </p:nvSpPr>
          <p:spPr bwMode="auto">
            <a:xfrm>
              <a:off x="7245350" y="4867275"/>
              <a:ext cx="1425575" cy="1011238"/>
            </a:xfrm>
            <a:prstGeom prst="flowChartProcess">
              <a:avLst/>
            </a:prstGeom>
            <a:solidFill>
              <a:srgbClr val="FFC000"/>
            </a:solidFill>
            <a:ln w="12700" algn="ctr">
              <a:solidFill>
                <a:schemeClr val="bg2"/>
              </a:solidFill>
              <a:round/>
              <a:headEnd/>
              <a:tailEnd/>
            </a:ln>
          </p:spPr>
          <p:txBody>
            <a:bodyPr anchor="ctr"/>
            <a:lstStyle/>
            <a:p>
              <a:pPr algn="ctr"/>
              <a:r>
                <a:rPr lang="ru-RU" sz="1400"/>
                <a:t>Риски</a:t>
              </a:r>
            </a:p>
            <a:p>
              <a:pPr algn="ctr"/>
              <a:r>
                <a:rPr lang="ru-RU" sz="1400"/>
                <a:t>безопасности</a:t>
              </a:r>
              <a:endParaRPr lang="en-US" sz="1400"/>
            </a:p>
          </p:txBody>
        </p:sp>
        <p:cxnSp>
          <p:nvCxnSpPr>
            <p:cNvPr id="423954" name="Elbow Connector 31"/>
            <p:cNvCxnSpPr>
              <a:cxnSpLocks noChangeShapeType="1"/>
              <a:stCxn id="423960" idx="2"/>
              <a:endCxn id="423950" idx="0"/>
            </p:cNvCxnSpPr>
            <p:nvPr/>
          </p:nvCxnSpPr>
          <p:spPr bwMode="auto">
            <a:xfrm rot="5400000">
              <a:off x="4439444" y="3253581"/>
              <a:ext cx="365125" cy="2862263"/>
            </a:xfrm>
            <a:prstGeom prst="bentConnector3">
              <a:avLst>
                <a:gd name="adj1" fmla="val 50000"/>
              </a:avLst>
            </a:prstGeom>
            <a:noFill/>
            <a:ln w="25400" algn="ctr">
              <a:solidFill>
                <a:schemeClr val="tx1"/>
              </a:solidFill>
              <a:round/>
              <a:headEnd/>
              <a:tailEnd/>
            </a:ln>
          </p:spPr>
        </p:cxnSp>
        <p:cxnSp>
          <p:nvCxnSpPr>
            <p:cNvPr id="423955" name="Elbow Connector 33"/>
            <p:cNvCxnSpPr>
              <a:cxnSpLocks noChangeShapeType="1"/>
              <a:stCxn id="423960" idx="2"/>
              <a:endCxn id="423951" idx="0"/>
            </p:cNvCxnSpPr>
            <p:nvPr/>
          </p:nvCxnSpPr>
          <p:spPr bwMode="auto">
            <a:xfrm rot="5400000">
              <a:off x="5231606" y="4045744"/>
              <a:ext cx="365125" cy="1277938"/>
            </a:xfrm>
            <a:prstGeom prst="bentConnector3">
              <a:avLst>
                <a:gd name="adj1" fmla="val 50000"/>
              </a:avLst>
            </a:prstGeom>
            <a:noFill/>
            <a:ln w="25400" algn="ctr">
              <a:solidFill>
                <a:schemeClr val="tx1"/>
              </a:solidFill>
              <a:round/>
              <a:headEnd/>
              <a:tailEnd/>
            </a:ln>
          </p:spPr>
        </p:cxnSp>
        <p:cxnSp>
          <p:nvCxnSpPr>
            <p:cNvPr id="423956" name="Elbow Connector 35"/>
            <p:cNvCxnSpPr>
              <a:cxnSpLocks noChangeShapeType="1"/>
              <a:stCxn id="423960" idx="2"/>
              <a:endCxn id="423952" idx="0"/>
            </p:cNvCxnSpPr>
            <p:nvPr/>
          </p:nvCxnSpPr>
          <p:spPr bwMode="auto">
            <a:xfrm rot="16200000" flipH="1">
              <a:off x="6022975" y="4532313"/>
              <a:ext cx="365125" cy="304800"/>
            </a:xfrm>
            <a:prstGeom prst="bentConnector3">
              <a:avLst>
                <a:gd name="adj1" fmla="val 50000"/>
              </a:avLst>
            </a:prstGeom>
            <a:noFill/>
            <a:ln w="25400" algn="ctr">
              <a:solidFill>
                <a:schemeClr val="tx1"/>
              </a:solidFill>
              <a:round/>
              <a:headEnd/>
              <a:tailEnd/>
            </a:ln>
          </p:spPr>
        </p:cxnSp>
        <p:cxnSp>
          <p:nvCxnSpPr>
            <p:cNvPr id="423957" name="Elbow Connector 37"/>
            <p:cNvCxnSpPr>
              <a:cxnSpLocks noChangeShapeType="1"/>
              <a:stCxn id="423960" idx="2"/>
              <a:endCxn id="423953" idx="0"/>
            </p:cNvCxnSpPr>
            <p:nvPr/>
          </p:nvCxnSpPr>
          <p:spPr bwMode="auto">
            <a:xfrm rot="16200000" flipH="1">
              <a:off x="6823075" y="3732213"/>
              <a:ext cx="365125" cy="1905000"/>
            </a:xfrm>
            <a:prstGeom prst="bentConnector3">
              <a:avLst>
                <a:gd name="adj1" fmla="val 50000"/>
              </a:avLst>
            </a:prstGeom>
            <a:noFill/>
            <a:ln w="25400" algn="ctr">
              <a:solidFill>
                <a:schemeClr val="tx1"/>
              </a:solidFill>
              <a:round/>
              <a:headEnd/>
              <a:tailEnd/>
            </a:ln>
          </p:spPr>
        </p:cxnSp>
      </p:grpSp>
      <p:grpSp>
        <p:nvGrpSpPr>
          <p:cNvPr id="3" name="Group 33"/>
          <p:cNvGrpSpPr>
            <a:grpSpLocks/>
          </p:cNvGrpSpPr>
          <p:nvPr/>
        </p:nvGrpSpPr>
        <p:grpSpPr bwMode="auto">
          <a:xfrm>
            <a:off x="338138" y="4371975"/>
            <a:ext cx="8805862" cy="2192338"/>
            <a:chOff x="120043" y="4296228"/>
            <a:chExt cx="8806243" cy="2191657"/>
          </a:xfrm>
        </p:grpSpPr>
        <p:pic>
          <p:nvPicPr>
            <p:cNvPr id="423947" name="Picture 11" descr="Symantec">
              <a:hlinkClick r:id="rId3"/>
            </p:cNvPr>
            <p:cNvPicPr>
              <a:picLocks noChangeAspect="1" noChangeArrowheads="1"/>
            </p:cNvPicPr>
            <p:nvPr/>
          </p:nvPicPr>
          <p:blipFill>
            <a:blip r:embed="rId4"/>
            <a:srcRect/>
            <a:stretch>
              <a:fillRect/>
            </a:stretch>
          </p:blipFill>
          <p:spPr bwMode="auto">
            <a:xfrm>
              <a:off x="120043" y="4455886"/>
              <a:ext cx="1965478" cy="725715"/>
            </a:xfrm>
            <a:prstGeom prst="rect">
              <a:avLst/>
            </a:prstGeom>
            <a:noFill/>
            <a:ln w="9525">
              <a:noFill/>
              <a:miter lim="800000"/>
              <a:headEnd/>
              <a:tailEnd/>
            </a:ln>
          </p:spPr>
        </p:pic>
        <p:sp>
          <p:nvSpPr>
            <p:cNvPr id="423948" name="Oval 23"/>
            <p:cNvSpPr>
              <a:spLocks noChangeArrowheads="1"/>
            </p:cNvSpPr>
            <p:nvPr/>
          </p:nvSpPr>
          <p:spPr bwMode="auto">
            <a:xfrm>
              <a:off x="2061029" y="4296228"/>
              <a:ext cx="6865257" cy="2191657"/>
            </a:xfrm>
            <a:prstGeom prst="ellipse">
              <a:avLst/>
            </a:prstGeom>
            <a:noFill/>
            <a:ln w="38100" algn="ctr">
              <a:solidFill>
                <a:srgbClr val="FF0000"/>
              </a:solidFill>
              <a:round/>
              <a:headEnd/>
              <a:tailEnd/>
            </a:ln>
          </p:spPr>
          <p:txBody>
            <a:bodyPr anchor="ctr"/>
            <a:lstStyle/>
            <a:p>
              <a:pPr algn="ctr"/>
              <a:endParaRPr lang="ru-RU"/>
            </a:p>
          </p:txBody>
        </p:sp>
        <p:cxnSp>
          <p:nvCxnSpPr>
            <p:cNvPr id="423949" name="Straight Arrow Connector 25"/>
            <p:cNvCxnSpPr>
              <a:cxnSpLocks noChangeShapeType="1"/>
            </p:cNvCxnSpPr>
            <p:nvPr/>
          </p:nvCxnSpPr>
          <p:spPr bwMode="auto">
            <a:xfrm rot="16200000" flipH="1">
              <a:off x="1458533" y="4825850"/>
              <a:ext cx="246742" cy="958244"/>
            </a:xfrm>
            <a:prstGeom prst="straightConnector1">
              <a:avLst/>
            </a:prstGeom>
            <a:noFill/>
            <a:ln w="38100" algn="ctr">
              <a:solidFill>
                <a:srgbClr val="FF0000"/>
              </a:solidFill>
              <a:round/>
              <a:headEnd/>
              <a:tailEnd type="arrow" w="med" len="med"/>
            </a:ln>
          </p:spPr>
        </p:cxnSp>
      </p:grpSp>
      <p:sp>
        <p:nvSpPr>
          <p:cNvPr id="36" name="Circular Arrow 35"/>
          <p:cNvSpPr/>
          <p:nvPr/>
        </p:nvSpPr>
        <p:spPr bwMode="auto">
          <a:xfrm rot="15886885" flipV="1">
            <a:off x="4310062" y="973138"/>
            <a:ext cx="4500563" cy="4376738"/>
          </a:xfrm>
          <a:prstGeom prst="circularArrow">
            <a:avLst>
              <a:gd name="adj1" fmla="val 6612"/>
              <a:gd name="adj2" fmla="val 2482354"/>
              <a:gd name="adj3" fmla="val 540062"/>
              <a:gd name="adj4" fmla="val 13181278"/>
              <a:gd name="adj5" fmla="val 6894"/>
            </a:avLst>
          </a:prstGeom>
          <a:solidFill>
            <a:srgbClr val="FF0000"/>
          </a:solidFill>
          <a:ln w="12700" cap="flat" cmpd="sng" algn="ctr">
            <a:solidFill>
              <a:schemeClr val="bg2"/>
            </a:solidFill>
            <a:prstDash val="solid"/>
            <a:round/>
            <a:headEnd type="none" w="med" len="med"/>
            <a:tailEnd type="none" w="med" len="med"/>
          </a:ln>
          <a:effectLst/>
        </p:spPr>
        <p:txBody>
          <a:bodyPr anchor="ctr"/>
          <a:lstStyle/>
          <a:p>
            <a:pPr algn="ctr">
              <a:defRPr/>
            </a:pPr>
            <a:endParaRPr lang="en-US"/>
          </a:p>
        </p:txBody>
      </p:sp>
      <p:sp>
        <p:nvSpPr>
          <p:cNvPr id="28" name="TextBox 27"/>
          <p:cNvSpPr txBox="1">
            <a:spLocks noChangeArrowheads="1"/>
          </p:cNvSpPr>
          <p:nvPr/>
        </p:nvSpPr>
        <p:spPr bwMode="auto">
          <a:xfrm>
            <a:off x="182563" y="1514475"/>
            <a:ext cx="3159125" cy="457200"/>
          </a:xfrm>
          <a:prstGeom prst="rect">
            <a:avLst/>
          </a:prstGeom>
          <a:noFill/>
          <a:ln w="9525">
            <a:noFill/>
            <a:miter lim="800000"/>
            <a:headEnd/>
            <a:tailEnd/>
          </a:ln>
        </p:spPr>
        <p:txBody>
          <a:bodyPr wrap="none">
            <a:spAutoFit/>
          </a:bodyPr>
          <a:lstStyle/>
          <a:p>
            <a:r>
              <a:rPr lang="ru-RU"/>
              <a:t>Управление рисками</a:t>
            </a:r>
            <a:endParaRPr lang="en-US"/>
          </a:p>
        </p:txBody>
      </p:sp>
      <p:sp>
        <p:nvSpPr>
          <p:cNvPr id="29" name="TextBox 28"/>
          <p:cNvSpPr txBox="1">
            <a:spLocks noChangeArrowheads="1"/>
          </p:cNvSpPr>
          <p:nvPr/>
        </p:nvSpPr>
        <p:spPr bwMode="auto">
          <a:xfrm>
            <a:off x="6381750" y="1443038"/>
            <a:ext cx="2778125" cy="915987"/>
          </a:xfrm>
          <a:prstGeom prst="rect">
            <a:avLst/>
          </a:prstGeom>
          <a:noFill/>
          <a:ln w="9525">
            <a:noFill/>
            <a:miter lim="800000"/>
            <a:headEnd/>
            <a:tailEnd/>
          </a:ln>
        </p:spPr>
        <p:txBody>
          <a:bodyPr wrap="none">
            <a:spAutoFit/>
          </a:bodyPr>
          <a:lstStyle/>
          <a:p>
            <a:r>
              <a:rPr lang="ru-RU" sz="1800"/>
              <a:t>Сокращение Бизнес </a:t>
            </a:r>
          </a:p>
          <a:p>
            <a:r>
              <a:rPr lang="ru-RU" sz="1800"/>
              <a:t>Рисков засчет </a:t>
            </a:r>
          </a:p>
          <a:p>
            <a:r>
              <a:rPr lang="ru-RU" sz="1800"/>
              <a:t>Управления ИТ рисками</a:t>
            </a:r>
            <a:endParaRPr lang="en-US" sz="1800"/>
          </a:p>
        </p:txBody>
      </p:sp>
      <p:sp>
        <p:nvSpPr>
          <p:cNvPr id="30" name="TextBox 29"/>
          <p:cNvSpPr txBox="1">
            <a:spLocks noChangeArrowheads="1"/>
          </p:cNvSpPr>
          <p:nvPr/>
        </p:nvSpPr>
        <p:spPr bwMode="auto">
          <a:xfrm>
            <a:off x="0" y="5510213"/>
            <a:ext cx="2452688" cy="641350"/>
          </a:xfrm>
          <a:prstGeom prst="rect">
            <a:avLst/>
          </a:prstGeom>
          <a:noFill/>
          <a:ln w="9525">
            <a:noFill/>
            <a:miter lim="800000"/>
            <a:headEnd/>
            <a:tailEnd/>
          </a:ln>
        </p:spPr>
        <p:txBody>
          <a:bodyPr wrap="none">
            <a:spAutoFit/>
          </a:bodyPr>
          <a:lstStyle/>
          <a:p>
            <a:r>
              <a:rPr lang="ru-RU" sz="1800"/>
              <a:t>Управление и </a:t>
            </a:r>
          </a:p>
          <a:p>
            <a:r>
              <a:rPr lang="ru-RU" sz="1800"/>
              <a:t>защита информации</a:t>
            </a:r>
            <a:r>
              <a:rPr lang="en-US" sz="18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fade">
                                      <p:cBhvr>
                                        <p:cTn id="32" dur="500"/>
                                        <p:tgtEl>
                                          <p:spTgt spid="30">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xEl>
                                              <p:pRg st="1" end="1"/>
                                            </p:txEl>
                                          </p:spTgt>
                                        </p:tgtEl>
                                        <p:attrNameLst>
                                          <p:attrName>style.visibility</p:attrName>
                                        </p:attrNameLst>
                                      </p:cBhvr>
                                      <p:to>
                                        <p:strVal val="visible"/>
                                      </p:to>
                                    </p:set>
                                    <p:animEffect transition="in" filter="fade">
                                      <p:cBhvr>
                                        <p:cTn id="35" dur="500"/>
                                        <p:tgtEl>
                                          <p:spTgt spid="30">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9">
                                            <p:txEl>
                                              <p:pRg st="0" end="0"/>
                                            </p:txEl>
                                          </p:spTgt>
                                        </p:tgtEl>
                                        <p:attrNameLst>
                                          <p:attrName>style.visibility</p:attrName>
                                        </p:attrNameLst>
                                      </p:cBhvr>
                                      <p:to>
                                        <p:strVal val="visible"/>
                                      </p:to>
                                    </p:set>
                                    <p:animEffect transition="in" filter="wipe(down)">
                                      <p:cBhvr>
                                        <p:cTn id="45" dur="500"/>
                                        <p:tgtEl>
                                          <p:spTgt spid="29">
                                            <p:txEl>
                                              <p:pRg st="0" end="0"/>
                                            </p:txEl>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9">
                                            <p:txEl>
                                              <p:pRg st="1" end="1"/>
                                            </p:txEl>
                                          </p:spTgt>
                                        </p:tgtEl>
                                        <p:attrNameLst>
                                          <p:attrName>style.visibility</p:attrName>
                                        </p:attrNameLst>
                                      </p:cBhvr>
                                      <p:to>
                                        <p:strVal val="visible"/>
                                      </p:to>
                                    </p:set>
                                    <p:animEffect transition="in" filter="wipe(down)">
                                      <p:cBhvr>
                                        <p:cTn id="48" dur="500"/>
                                        <p:tgtEl>
                                          <p:spTgt spid="29">
                                            <p:txEl>
                                              <p:pRg st="1" end="1"/>
                                            </p:tx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9">
                                            <p:txEl>
                                              <p:pRg st="2" end="2"/>
                                            </p:txEl>
                                          </p:spTgt>
                                        </p:tgtEl>
                                        <p:attrNameLst>
                                          <p:attrName>style.visibility</p:attrName>
                                        </p:attrNameLst>
                                      </p:cBhvr>
                                      <p:to>
                                        <p:strVal val="visible"/>
                                      </p:to>
                                    </p:set>
                                    <p:animEffect transition="in" filter="wipe(down)">
                                      <p:cBhvr>
                                        <p:cTn id="51"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8" grpId="0" build="allAtOnce"/>
      <p:bldP spid="29" grpId="0" uiExpand="1" build="allAtOnce"/>
      <p:bldP spid="30"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985" name="Rounded Rectangle 27"/>
          <p:cNvPicPr>
            <a:picLocks noChangeArrowheads="1"/>
          </p:cNvPicPr>
          <p:nvPr/>
        </p:nvPicPr>
        <p:blipFill>
          <a:blip r:embed="rId3"/>
          <a:srcRect/>
          <a:stretch>
            <a:fillRect/>
          </a:stretch>
        </p:blipFill>
        <p:spPr bwMode="auto">
          <a:xfrm>
            <a:off x="4608513" y="1541463"/>
            <a:ext cx="4376737" cy="1835150"/>
          </a:xfrm>
          <a:prstGeom prst="rect">
            <a:avLst/>
          </a:prstGeom>
          <a:noFill/>
          <a:ln w="9525">
            <a:noFill/>
            <a:miter lim="800000"/>
            <a:headEnd/>
            <a:tailEnd/>
          </a:ln>
        </p:spPr>
      </p:pic>
      <p:sp>
        <p:nvSpPr>
          <p:cNvPr id="30" name="TextBox 60"/>
          <p:cNvSpPr txBox="1">
            <a:spLocks noChangeArrowheads="1"/>
          </p:cNvSpPr>
          <p:nvPr/>
        </p:nvSpPr>
        <p:spPr bwMode="auto">
          <a:xfrm>
            <a:off x="6078538" y="2813050"/>
            <a:ext cx="2697162" cy="45720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lgn="r">
              <a:defRPr/>
            </a:pPr>
            <a:r>
              <a:rPr lang="ru-RU" sz="1400" b="1" dirty="0"/>
              <a:t>Пользовательские</a:t>
            </a:r>
          </a:p>
          <a:p>
            <a:pPr algn="r">
              <a:defRPr/>
            </a:pPr>
            <a:r>
              <a:rPr lang="ru-RU" sz="1400" b="1" dirty="0"/>
              <a:t>Утилиты</a:t>
            </a:r>
            <a:endParaRPr lang="en-US" sz="1400" b="1" dirty="0"/>
          </a:p>
        </p:txBody>
      </p:sp>
      <p:sp>
        <p:nvSpPr>
          <p:cNvPr id="55" name="Rounded Rectangle 54"/>
          <p:cNvSpPr/>
          <p:nvPr/>
        </p:nvSpPr>
        <p:spPr bwMode="auto">
          <a:xfrm>
            <a:off x="151891" y="4215185"/>
            <a:ext cx="4354324" cy="1813448"/>
          </a:xfrm>
          <a:prstGeom prst="roundRect">
            <a:avLst>
              <a:gd name="adj" fmla="val 1883"/>
            </a:avLst>
          </a:prstGeom>
          <a:gradFill flip="none" rotWithShape="1">
            <a:gsLst>
              <a:gs pos="0">
                <a:srgbClr val="E6BA00">
                  <a:alpha val="20000"/>
                </a:srgbClr>
              </a:gs>
              <a:gs pos="100000">
                <a:srgbClr val="FFFFFF">
                  <a:alpha val="0"/>
                </a:srgbClr>
              </a:gs>
            </a:gsLst>
            <a:lin ang="0" scaled="1"/>
            <a:tileRect/>
          </a:gradFill>
          <a:ln w="12700" cap="flat" cmpd="sng" algn="ctr">
            <a:gradFill flip="none" rotWithShape="1">
              <a:gsLst>
                <a:gs pos="0">
                  <a:schemeClr val="accent2">
                    <a:lumMod val="75000"/>
                  </a:schemeClr>
                </a:gs>
                <a:gs pos="100000">
                  <a:srgbClr val="FFFFFF">
                    <a:alpha val="0"/>
                  </a:srgbClr>
                </a:gs>
              </a:gsLst>
              <a:lin ang="0" scaled="1"/>
              <a:tileRect/>
            </a:gradFill>
            <a:prstDash val="solid"/>
            <a:round/>
            <a:headEnd type="none" w="med" len="med"/>
            <a:tailEnd type="none" w="med" len="med"/>
          </a:ln>
          <a:effectLst/>
        </p:spPr>
        <p:txBody>
          <a:bodyPr anchor="ctr"/>
          <a:lstStyle/>
          <a:p>
            <a:pPr algn="ctr">
              <a:defRPr/>
            </a:pPr>
            <a:endParaRPr lang="en-US" dirty="0"/>
          </a:p>
        </p:txBody>
      </p:sp>
      <p:sp>
        <p:nvSpPr>
          <p:cNvPr id="45" name="TextBox 60"/>
          <p:cNvSpPr txBox="1">
            <a:spLocks noChangeArrowheads="1"/>
          </p:cNvSpPr>
          <p:nvPr/>
        </p:nvSpPr>
        <p:spPr bwMode="auto">
          <a:xfrm>
            <a:off x="436563" y="4884738"/>
            <a:ext cx="2697162" cy="45720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defRPr/>
            </a:pPr>
            <a:r>
              <a:rPr lang="ru-RU" sz="1400" b="1" dirty="0"/>
              <a:t>Дисковое</a:t>
            </a:r>
            <a:r>
              <a:rPr lang="en-US" sz="1400" b="1" dirty="0"/>
              <a:t> &amp; </a:t>
            </a:r>
            <a:r>
              <a:rPr lang="ru-RU" sz="1400" b="1" dirty="0"/>
              <a:t>Онлайн Резервное Копирование</a:t>
            </a:r>
            <a:endParaRPr lang="en-US" sz="1400" b="1" dirty="0"/>
          </a:p>
        </p:txBody>
      </p:sp>
      <p:sp>
        <p:nvSpPr>
          <p:cNvPr id="56" name="TextBox 60"/>
          <p:cNvSpPr txBox="1">
            <a:spLocks noChangeArrowheads="1"/>
          </p:cNvSpPr>
          <p:nvPr/>
        </p:nvSpPr>
        <p:spPr bwMode="auto">
          <a:xfrm>
            <a:off x="436563" y="4341813"/>
            <a:ext cx="2697162" cy="45720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defRPr/>
            </a:pPr>
            <a:r>
              <a:rPr lang="ru-RU" sz="1400" b="1" dirty="0"/>
              <a:t>Архивирование</a:t>
            </a:r>
            <a:endParaRPr lang="en-US" sz="1400" b="1" dirty="0"/>
          </a:p>
        </p:txBody>
      </p:sp>
      <p:pic>
        <p:nvPicPr>
          <p:cNvPr id="425992" name="Rounded Rectangle 53"/>
          <p:cNvPicPr>
            <a:picLocks noChangeArrowheads="1"/>
          </p:cNvPicPr>
          <p:nvPr/>
        </p:nvPicPr>
        <p:blipFill>
          <a:blip r:embed="rId3"/>
          <a:srcRect/>
          <a:stretch>
            <a:fillRect/>
          </a:stretch>
        </p:blipFill>
        <p:spPr bwMode="auto">
          <a:xfrm>
            <a:off x="4602163" y="4206875"/>
            <a:ext cx="4376737" cy="1833563"/>
          </a:xfrm>
          <a:prstGeom prst="rect">
            <a:avLst/>
          </a:prstGeom>
          <a:noFill/>
          <a:ln w="9525">
            <a:noFill/>
            <a:miter lim="800000"/>
            <a:headEnd/>
            <a:tailEnd/>
          </a:ln>
        </p:spPr>
      </p:pic>
      <p:sp>
        <p:nvSpPr>
          <p:cNvPr id="425993" name="Text Box 12"/>
          <p:cNvSpPr txBox="1">
            <a:spLocks noChangeArrowheads="1"/>
          </p:cNvSpPr>
          <p:nvPr/>
        </p:nvSpPr>
        <p:spPr bwMode="auto">
          <a:xfrm>
            <a:off x="4624388" y="4227513"/>
            <a:ext cx="4333875" cy="1790700"/>
          </a:xfrm>
          <a:prstGeom prst="rect">
            <a:avLst/>
          </a:prstGeom>
          <a:noFill/>
          <a:ln w="9525">
            <a:noFill/>
            <a:miter lim="800000"/>
            <a:headEnd/>
            <a:tailEnd/>
          </a:ln>
        </p:spPr>
        <p:txBody>
          <a:bodyPr anchor="ctr"/>
          <a:lstStyle/>
          <a:p>
            <a:pPr algn="ctr"/>
            <a:endParaRPr lang="en-GB"/>
          </a:p>
        </p:txBody>
      </p:sp>
      <p:sp>
        <p:nvSpPr>
          <p:cNvPr id="37" name="TextBox 60"/>
          <p:cNvSpPr txBox="1">
            <a:spLocks noChangeArrowheads="1"/>
          </p:cNvSpPr>
          <p:nvPr/>
        </p:nvSpPr>
        <p:spPr bwMode="auto">
          <a:xfrm>
            <a:off x="6072188" y="5226050"/>
            <a:ext cx="2697162" cy="458788"/>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lgn="r">
              <a:defRPr/>
            </a:pPr>
            <a:r>
              <a:rPr lang="ru-RU" sz="1400" b="1" dirty="0"/>
              <a:t>Управление хранением следующего поколения</a:t>
            </a:r>
            <a:endParaRPr lang="en-US" sz="1400" b="1" dirty="0"/>
          </a:p>
        </p:txBody>
      </p:sp>
      <p:sp>
        <p:nvSpPr>
          <p:cNvPr id="38" name="TextBox 60"/>
          <p:cNvSpPr txBox="1">
            <a:spLocks noChangeArrowheads="1"/>
          </p:cNvSpPr>
          <p:nvPr/>
        </p:nvSpPr>
        <p:spPr bwMode="auto">
          <a:xfrm>
            <a:off x="6072188" y="4600575"/>
            <a:ext cx="2697162" cy="45720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lgn="r">
              <a:defRPr/>
            </a:pPr>
            <a:r>
              <a:rPr lang="ru-RU" sz="1400" b="1" dirty="0"/>
              <a:t>Виртуализация</a:t>
            </a:r>
            <a:endParaRPr lang="en-US" sz="1400" b="1" dirty="0"/>
          </a:p>
        </p:txBody>
      </p:sp>
      <p:sp>
        <p:nvSpPr>
          <p:cNvPr id="425996" name="Text Box 20"/>
          <p:cNvSpPr txBox="1">
            <a:spLocks noChangeArrowheads="1"/>
          </p:cNvSpPr>
          <p:nvPr/>
        </p:nvSpPr>
        <p:spPr bwMode="auto">
          <a:xfrm>
            <a:off x="4810125" y="1000125"/>
            <a:ext cx="4333875" cy="1793875"/>
          </a:xfrm>
          <a:prstGeom prst="rect">
            <a:avLst/>
          </a:prstGeom>
          <a:noFill/>
          <a:ln w="9525">
            <a:noFill/>
            <a:miter lim="800000"/>
            <a:headEnd/>
            <a:tailEnd/>
          </a:ln>
        </p:spPr>
        <p:txBody>
          <a:bodyPr anchor="ctr"/>
          <a:lstStyle/>
          <a:p>
            <a:pPr algn="ctr"/>
            <a:endParaRPr lang="en-GB"/>
          </a:p>
        </p:txBody>
      </p:sp>
      <p:sp>
        <p:nvSpPr>
          <p:cNvPr id="2" name="TextBox 60"/>
          <p:cNvSpPr txBox="1">
            <a:spLocks noChangeArrowheads="1"/>
          </p:cNvSpPr>
          <p:nvPr/>
        </p:nvSpPr>
        <p:spPr bwMode="auto">
          <a:xfrm>
            <a:off x="6069013" y="2232025"/>
            <a:ext cx="2697162" cy="45720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lgn="r">
              <a:defRPr/>
            </a:pPr>
            <a:r>
              <a:rPr lang="ru-RU" sz="1400" b="1" dirty="0"/>
              <a:t>Онлайновое Резервное Копирование</a:t>
            </a:r>
            <a:endParaRPr lang="en-US" sz="1400" b="1" dirty="0"/>
          </a:p>
        </p:txBody>
      </p:sp>
      <p:sp>
        <p:nvSpPr>
          <p:cNvPr id="31" name="TextBox 60"/>
          <p:cNvSpPr txBox="1">
            <a:spLocks noChangeArrowheads="1"/>
          </p:cNvSpPr>
          <p:nvPr/>
        </p:nvSpPr>
        <p:spPr bwMode="auto">
          <a:xfrm>
            <a:off x="6069013" y="1668463"/>
            <a:ext cx="2697162" cy="45720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lgn="r">
              <a:defRPr/>
            </a:pPr>
            <a:r>
              <a:rPr lang="ru-RU" sz="1400" b="1" dirty="0"/>
              <a:t>Пользовательские Службы</a:t>
            </a:r>
            <a:endParaRPr lang="en-US" sz="1400" b="1" dirty="0"/>
          </a:p>
        </p:txBody>
      </p:sp>
      <p:grpSp>
        <p:nvGrpSpPr>
          <p:cNvPr id="4" name="Group 58"/>
          <p:cNvGrpSpPr>
            <a:grpSpLocks/>
          </p:cNvGrpSpPr>
          <p:nvPr/>
        </p:nvGrpSpPr>
        <p:grpSpPr bwMode="auto">
          <a:xfrm>
            <a:off x="152400" y="1427163"/>
            <a:ext cx="4354513" cy="2130425"/>
            <a:chOff x="152400" y="1460939"/>
            <a:chExt cx="4354870" cy="2130520"/>
          </a:xfrm>
        </p:grpSpPr>
        <p:sp>
          <p:nvSpPr>
            <p:cNvPr id="40" name="Rounded Rectangle 39"/>
            <p:cNvSpPr/>
            <p:nvPr/>
          </p:nvSpPr>
          <p:spPr bwMode="auto">
            <a:xfrm>
              <a:off x="152400" y="1615542"/>
              <a:ext cx="4354870" cy="1815046"/>
            </a:xfrm>
            <a:prstGeom prst="roundRect">
              <a:avLst>
                <a:gd name="adj" fmla="val 1883"/>
              </a:avLst>
            </a:prstGeom>
            <a:gradFill flip="none" rotWithShape="1">
              <a:gsLst>
                <a:gs pos="0">
                  <a:srgbClr val="E6BA00">
                    <a:alpha val="20000"/>
                  </a:srgbClr>
                </a:gs>
                <a:gs pos="100000">
                  <a:srgbClr val="FFFFFF">
                    <a:alpha val="0"/>
                  </a:srgbClr>
                </a:gs>
              </a:gsLst>
              <a:lin ang="0" scaled="1"/>
              <a:tileRect/>
            </a:gradFill>
            <a:ln w="12700" cap="flat" cmpd="sng" algn="ctr">
              <a:gradFill flip="none" rotWithShape="1">
                <a:gsLst>
                  <a:gs pos="0">
                    <a:schemeClr val="accent2">
                      <a:lumMod val="75000"/>
                    </a:schemeClr>
                  </a:gs>
                  <a:gs pos="100000">
                    <a:srgbClr val="FFFFFF">
                      <a:alpha val="0"/>
                    </a:srgbClr>
                  </a:gs>
                </a:gsLst>
                <a:lin ang="0" scaled="1"/>
                <a:tileRect/>
              </a:gradFill>
              <a:prstDash val="solid"/>
              <a:round/>
              <a:headEnd type="none" w="med" len="med"/>
              <a:tailEnd type="none" w="med" len="med"/>
            </a:ln>
            <a:effectLst/>
          </p:spPr>
          <p:txBody>
            <a:bodyPr anchor="ctr"/>
            <a:lstStyle/>
            <a:p>
              <a:pPr algn="ctr">
                <a:defRPr/>
              </a:pPr>
              <a:endParaRPr lang="en-US" dirty="0"/>
            </a:p>
          </p:txBody>
        </p:sp>
        <p:grpSp>
          <p:nvGrpSpPr>
            <p:cNvPr id="426017" name="Group 33"/>
            <p:cNvGrpSpPr>
              <a:grpSpLocks/>
            </p:cNvGrpSpPr>
            <p:nvPr/>
          </p:nvGrpSpPr>
          <p:grpSpPr bwMode="auto">
            <a:xfrm>
              <a:off x="436563" y="1460939"/>
              <a:ext cx="2697480" cy="2130520"/>
              <a:chOff x="436563" y="1712728"/>
              <a:chExt cx="2697480" cy="2130520"/>
            </a:xfrm>
          </p:grpSpPr>
          <p:sp>
            <p:nvSpPr>
              <p:cNvPr id="72" name="TextBox 60"/>
              <p:cNvSpPr txBox="1">
                <a:spLocks noChangeArrowheads="1"/>
              </p:cNvSpPr>
              <p:nvPr/>
            </p:nvSpPr>
            <p:spPr bwMode="auto">
              <a:xfrm>
                <a:off x="436586" y="2838315"/>
                <a:ext cx="2697383" cy="45722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defRPr/>
                </a:pPr>
                <a:r>
                  <a:rPr lang="ru-RU" sz="1400" b="1"/>
                  <a:t>Виртуализация систем</a:t>
                </a:r>
                <a:endParaRPr lang="en-US" sz="1400" b="1"/>
              </a:p>
            </p:txBody>
          </p:sp>
          <p:sp>
            <p:nvSpPr>
              <p:cNvPr id="75" name="TextBox 60"/>
              <p:cNvSpPr txBox="1">
                <a:spLocks noChangeArrowheads="1"/>
              </p:cNvSpPr>
              <p:nvPr/>
            </p:nvSpPr>
            <p:spPr bwMode="auto">
              <a:xfrm>
                <a:off x="436586" y="2274728"/>
                <a:ext cx="2697383" cy="45722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defRPr/>
                </a:pPr>
                <a:r>
                  <a:rPr lang="ru-RU" sz="1400" b="1"/>
                  <a:t>Управление системами</a:t>
                </a:r>
                <a:endParaRPr lang="en-US" sz="1400" b="1"/>
              </a:p>
            </p:txBody>
          </p:sp>
          <p:sp>
            <p:nvSpPr>
              <p:cNvPr id="77" name="TextBox 60"/>
              <p:cNvSpPr txBox="1">
                <a:spLocks noChangeArrowheads="1"/>
              </p:cNvSpPr>
              <p:nvPr/>
            </p:nvSpPr>
            <p:spPr bwMode="auto">
              <a:xfrm>
                <a:off x="436586" y="1712728"/>
                <a:ext cx="2697383" cy="45722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defRPr/>
                </a:pPr>
                <a:r>
                  <a:rPr lang="ru-RU" sz="1400" b="1" dirty="0"/>
                  <a:t>Предотвращение Утечек Данных</a:t>
                </a:r>
                <a:endParaRPr lang="en-US" sz="1400" b="1" dirty="0"/>
              </a:p>
            </p:txBody>
          </p:sp>
          <p:sp>
            <p:nvSpPr>
              <p:cNvPr id="48" name="TextBox 60"/>
              <p:cNvSpPr txBox="1">
                <a:spLocks noChangeArrowheads="1"/>
              </p:cNvSpPr>
              <p:nvPr/>
            </p:nvSpPr>
            <p:spPr bwMode="auto">
              <a:xfrm>
                <a:off x="436586" y="3386028"/>
                <a:ext cx="2697383" cy="45722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defRPr/>
                </a:pPr>
                <a:r>
                  <a:rPr lang="ru-RU" sz="1400" b="1" dirty="0"/>
                  <a:t>Соответствие</a:t>
                </a:r>
                <a:endParaRPr lang="en-US" sz="1400" b="1" dirty="0"/>
              </a:p>
            </p:txBody>
          </p:sp>
        </p:grpSp>
      </p:grpSp>
      <p:sp>
        <p:nvSpPr>
          <p:cNvPr id="426000" name="Title 1"/>
          <p:cNvSpPr>
            <a:spLocks noGrp="1"/>
          </p:cNvSpPr>
          <p:nvPr>
            <p:ph type="title" idx="4294967295"/>
          </p:nvPr>
        </p:nvSpPr>
        <p:spPr>
          <a:xfrm>
            <a:off x="134938" y="298450"/>
            <a:ext cx="6611937" cy="508000"/>
          </a:xfrm>
        </p:spPr>
        <p:txBody>
          <a:bodyPr/>
          <a:lstStyle/>
          <a:p>
            <a:r>
              <a:rPr lang="ru-RU" sz="2400" smtClean="0"/>
              <a:t>Лидерство во всех основных сегментах</a:t>
            </a:r>
            <a:endParaRPr lang="en-US" sz="1800" smtClean="0"/>
          </a:p>
        </p:txBody>
      </p:sp>
      <p:sp>
        <p:nvSpPr>
          <p:cNvPr id="426001" name="Slide Number Placeholder 3"/>
          <p:cNvSpPr txBox="1">
            <a:spLocks noGrp="1"/>
          </p:cNvSpPr>
          <p:nvPr/>
        </p:nvSpPr>
        <p:spPr bwMode="auto">
          <a:xfrm>
            <a:off x="8916988" y="6643688"/>
            <a:ext cx="69850" cy="152400"/>
          </a:xfrm>
          <a:prstGeom prst="rect">
            <a:avLst/>
          </a:prstGeom>
          <a:noFill/>
          <a:ln w="9525" algn="ctr">
            <a:noFill/>
            <a:miter lim="800000"/>
            <a:headEnd/>
            <a:tailEnd/>
          </a:ln>
        </p:spPr>
        <p:txBody>
          <a:bodyPr wrap="none" lIns="0" tIns="0" rIns="0" bIns="0" anchor="ctr" anchorCtr="1">
            <a:spAutoFit/>
          </a:bodyPr>
          <a:lstStyle/>
          <a:p>
            <a:pPr algn="ctr" eaLnBrk="0" hangingPunct="0"/>
            <a:fld id="{0BCA7581-1470-476B-B7A7-0EB6D48A8BDA}" type="slidenum">
              <a:rPr lang="en-US" sz="1000" b="1">
                <a:solidFill>
                  <a:srgbClr val="333333"/>
                </a:solidFill>
              </a:rPr>
              <a:pPr algn="ctr" eaLnBrk="0" hangingPunct="0"/>
              <a:t>5</a:t>
            </a:fld>
            <a:endParaRPr lang="en-US" sz="1000" b="1">
              <a:solidFill>
                <a:srgbClr val="333333"/>
              </a:solidFill>
            </a:endParaRPr>
          </a:p>
        </p:txBody>
      </p:sp>
      <p:sp>
        <p:nvSpPr>
          <p:cNvPr id="426002" name="TextBox 48"/>
          <p:cNvSpPr txBox="1">
            <a:spLocks noChangeArrowheads="1"/>
          </p:cNvSpPr>
          <p:nvPr/>
        </p:nvSpPr>
        <p:spPr bwMode="auto">
          <a:xfrm>
            <a:off x="7602538" y="6245225"/>
            <a:ext cx="1314450" cy="228600"/>
          </a:xfrm>
          <a:prstGeom prst="rect">
            <a:avLst/>
          </a:prstGeom>
          <a:noFill/>
          <a:ln w="9525">
            <a:noFill/>
            <a:miter lim="800000"/>
            <a:headEnd/>
            <a:tailEnd/>
          </a:ln>
        </p:spPr>
        <p:txBody>
          <a:bodyPr wrap="none">
            <a:spAutoFit/>
          </a:bodyPr>
          <a:lstStyle/>
          <a:p>
            <a:pPr algn="r"/>
            <a:r>
              <a:rPr lang="en-US" sz="900"/>
              <a:t>Sources: IDC, Gartner</a:t>
            </a:r>
          </a:p>
        </p:txBody>
      </p:sp>
      <p:pic>
        <p:nvPicPr>
          <p:cNvPr id="426003" name="Picture 34" descr="yellowslice.png"/>
          <p:cNvPicPr>
            <a:picLocks noChangeAspect="1"/>
          </p:cNvPicPr>
          <p:nvPr/>
        </p:nvPicPr>
        <p:blipFill>
          <a:blip r:embed="rId4"/>
          <a:srcRect/>
          <a:stretch>
            <a:fillRect/>
          </a:stretch>
        </p:blipFill>
        <p:spPr bwMode="auto">
          <a:xfrm>
            <a:off x="2701925" y="1681163"/>
            <a:ext cx="2136775" cy="1973262"/>
          </a:xfrm>
          <a:prstGeom prst="rect">
            <a:avLst/>
          </a:prstGeom>
          <a:noFill/>
          <a:ln w="9525">
            <a:noFill/>
            <a:miter lim="800000"/>
            <a:headEnd/>
            <a:tailEnd/>
          </a:ln>
        </p:spPr>
      </p:pic>
      <p:pic>
        <p:nvPicPr>
          <p:cNvPr id="426004" name="Picture 35" descr="yellowslice.png"/>
          <p:cNvPicPr>
            <a:picLocks noChangeAspect="1"/>
          </p:cNvPicPr>
          <p:nvPr/>
        </p:nvPicPr>
        <p:blipFill>
          <a:blip r:embed="rId5"/>
          <a:srcRect/>
          <a:stretch>
            <a:fillRect/>
          </a:stretch>
        </p:blipFill>
        <p:spPr bwMode="auto">
          <a:xfrm>
            <a:off x="4689475" y="1681163"/>
            <a:ext cx="1997075" cy="2111375"/>
          </a:xfrm>
          <a:prstGeom prst="rect">
            <a:avLst/>
          </a:prstGeom>
          <a:noFill/>
          <a:ln w="9525">
            <a:noFill/>
            <a:miter lim="800000"/>
            <a:headEnd/>
            <a:tailEnd/>
          </a:ln>
        </p:spPr>
      </p:pic>
      <p:grpSp>
        <p:nvGrpSpPr>
          <p:cNvPr id="426005" name="Group 43"/>
          <p:cNvGrpSpPr>
            <a:grpSpLocks/>
          </p:cNvGrpSpPr>
          <p:nvPr/>
        </p:nvGrpSpPr>
        <p:grpSpPr bwMode="auto">
          <a:xfrm rot="10800000">
            <a:off x="2701925" y="3514725"/>
            <a:ext cx="3984625" cy="2111375"/>
            <a:chOff x="2209800" y="2624413"/>
            <a:chExt cx="4738135" cy="2539999"/>
          </a:xfrm>
        </p:grpSpPr>
        <p:pic>
          <p:nvPicPr>
            <p:cNvPr id="426012" name="Picture 41" descr="yellowslice.png"/>
            <p:cNvPicPr>
              <a:picLocks noChangeAspect="1"/>
            </p:cNvPicPr>
            <p:nvPr/>
          </p:nvPicPr>
          <p:blipFill>
            <a:blip r:embed="rId4"/>
            <a:srcRect/>
            <a:stretch>
              <a:fillRect/>
            </a:stretch>
          </p:blipFill>
          <p:spPr bwMode="auto">
            <a:xfrm>
              <a:off x="2209800" y="2624414"/>
              <a:ext cx="2539999" cy="2374347"/>
            </a:xfrm>
            <a:prstGeom prst="rect">
              <a:avLst/>
            </a:prstGeom>
            <a:noFill/>
            <a:ln w="9525">
              <a:noFill/>
              <a:miter lim="800000"/>
              <a:headEnd/>
              <a:tailEnd/>
            </a:ln>
          </p:spPr>
        </p:pic>
        <p:pic>
          <p:nvPicPr>
            <p:cNvPr id="426013" name="Picture 42" descr="yellowslice.png"/>
            <p:cNvPicPr>
              <a:picLocks noChangeAspect="1"/>
            </p:cNvPicPr>
            <p:nvPr/>
          </p:nvPicPr>
          <p:blipFill>
            <a:blip r:embed="rId4"/>
            <a:srcRect/>
            <a:stretch>
              <a:fillRect/>
            </a:stretch>
          </p:blipFill>
          <p:spPr bwMode="auto">
            <a:xfrm rot="5400000">
              <a:off x="4490762" y="2707239"/>
              <a:ext cx="2539999" cy="2374347"/>
            </a:xfrm>
            <a:prstGeom prst="rect">
              <a:avLst/>
            </a:prstGeom>
            <a:noFill/>
            <a:ln w="9525">
              <a:noFill/>
              <a:miter lim="800000"/>
              <a:headEnd/>
              <a:tailEnd/>
            </a:ln>
          </p:spPr>
        </p:pic>
      </p:grpSp>
      <p:sp>
        <p:nvSpPr>
          <p:cNvPr id="15" name="TextBox 60"/>
          <p:cNvSpPr txBox="1">
            <a:spLocks noChangeArrowheads="1"/>
          </p:cNvSpPr>
          <p:nvPr/>
        </p:nvSpPr>
        <p:spPr bwMode="auto">
          <a:xfrm flipH="1">
            <a:off x="2303463" y="3454400"/>
            <a:ext cx="1993900" cy="1279525"/>
          </a:xfrm>
          <a:prstGeom prst="rect">
            <a:avLst/>
          </a:prstGeom>
          <a:noFill/>
          <a:ln w="9525">
            <a:noFill/>
            <a:miter lim="800000"/>
            <a:headEnd/>
            <a:tailEnd/>
          </a:ln>
        </p:spPr>
        <p:txBody>
          <a:bodyPr tIns="64008" bIns="91440" anchor="b"/>
          <a:lstStyle/>
          <a:p>
            <a:pPr algn="r"/>
            <a:r>
              <a:rPr lang="ru-RU" sz="1400" b="1">
                <a:solidFill>
                  <a:srgbClr val="000000"/>
                </a:solidFill>
              </a:rPr>
              <a:t>Защита</a:t>
            </a:r>
            <a:r>
              <a:rPr lang="en-US" sz="1400" b="1">
                <a:solidFill>
                  <a:srgbClr val="000000"/>
                </a:solidFill>
              </a:rPr>
              <a:t> </a:t>
            </a:r>
          </a:p>
          <a:p>
            <a:pPr algn="r"/>
            <a:r>
              <a:rPr lang="ru-RU" sz="1400" b="1">
                <a:solidFill>
                  <a:srgbClr val="000000"/>
                </a:solidFill>
              </a:rPr>
              <a:t>Данных</a:t>
            </a:r>
            <a:endParaRPr lang="en-US" sz="1400" b="1">
              <a:solidFill>
                <a:srgbClr val="000000"/>
              </a:solidFill>
            </a:endParaRPr>
          </a:p>
        </p:txBody>
      </p:sp>
      <p:sp>
        <p:nvSpPr>
          <p:cNvPr id="18" name="TextBox 60"/>
          <p:cNvSpPr txBox="1">
            <a:spLocks noChangeArrowheads="1"/>
          </p:cNvSpPr>
          <p:nvPr/>
        </p:nvSpPr>
        <p:spPr bwMode="auto">
          <a:xfrm flipH="1">
            <a:off x="5026025" y="3597275"/>
            <a:ext cx="1993900" cy="1277938"/>
          </a:xfrm>
          <a:prstGeom prst="rect">
            <a:avLst/>
          </a:prstGeom>
          <a:noFill/>
          <a:ln w="9525">
            <a:noFill/>
            <a:miter lim="800000"/>
            <a:headEnd/>
            <a:tailEnd/>
          </a:ln>
        </p:spPr>
        <p:txBody>
          <a:bodyPr tIns="64008" bIns="91440" anchor="b"/>
          <a:lstStyle/>
          <a:p>
            <a:r>
              <a:rPr lang="ru-RU" sz="1400" b="1">
                <a:solidFill>
                  <a:srgbClr val="000000"/>
                </a:solidFill>
              </a:rPr>
              <a:t>Управление Хранением</a:t>
            </a:r>
          </a:p>
          <a:p>
            <a:r>
              <a:rPr lang="ru-RU" sz="1400" b="1">
                <a:solidFill>
                  <a:srgbClr val="000000"/>
                </a:solidFill>
              </a:rPr>
              <a:t>Данных</a:t>
            </a:r>
            <a:endParaRPr lang="en-US" sz="1400" b="1">
              <a:solidFill>
                <a:srgbClr val="000000"/>
              </a:solidFill>
            </a:endParaRPr>
          </a:p>
        </p:txBody>
      </p:sp>
      <p:sp>
        <p:nvSpPr>
          <p:cNvPr id="9" name="TextBox 60"/>
          <p:cNvSpPr txBox="1">
            <a:spLocks noChangeArrowheads="1"/>
          </p:cNvSpPr>
          <p:nvPr/>
        </p:nvSpPr>
        <p:spPr bwMode="auto">
          <a:xfrm flipH="1">
            <a:off x="2573338" y="2560638"/>
            <a:ext cx="1993900" cy="1277937"/>
          </a:xfrm>
          <a:prstGeom prst="rect">
            <a:avLst/>
          </a:prstGeom>
          <a:noFill/>
          <a:ln w="9525">
            <a:noFill/>
            <a:miter lim="800000"/>
            <a:headEnd/>
            <a:tailEnd/>
          </a:ln>
        </p:spPr>
        <p:txBody>
          <a:bodyPr tIns="64008"/>
          <a:lstStyle/>
          <a:p>
            <a:pPr algn="r"/>
            <a:r>
              <a:rPr lang="ru-RU" sz="1400" b="1">
                <a:solidFill>
                  <a:srgbClr val="000000"/>
                </a:solidFill>
              </a:rPr>
              <a:t>Корпоративная</a:t>
            </a:r>
            <a:r>
              <a:rPr lang="en-US" sz="1400" b="1">
                <a:solidFill>
                  <a:srgbClr val="000000"/>
                </a:solidFill>
              </a:rPr>
              <a:t/>
            </a:r>
            <a:br>
              <a:rPr lang="en-US" sz="1400" b="1">
                <a:solidFill>
                  <a:srgbClr val="000000"/>
                </a:solidFill>
              </a:rPr>
            </a:br>
            <a:r>
              <a:rPr lang="ru-RU" sz="1400" b="1">
                <a:solidFill>
                  <a:srgbClr val="000000"/>
                </a:solidFill>
              </a:rPr>
              <a:t>Безопасность</a:t>
            </a:r>
            <a:endParaRPr lang="en-US" sz="1400" b="1">
              <a:solidFill>
                <a:srgbClr val="000000"/>
              </a:solidFill>
            </a:endParaRPr>
          </a:p>
        </p:txBody>
      </p:sp>
      <p:sp>
        <p:nvSpPr>
          <p:cNvPr id="12" name="TextBox 60"/>
          <p:cNvSpPr txBox="1">
            <a:spLocks noChangeArrowheads="1"/>
          </p:cNvSpPr>
          <p:nvPr/>
        </p:nvSpPr>
        <p:spPr bwMode="auto">
          <a:xfrm flipH="1">
            <a:off x="4718050" y="2560638"/>
            <a:ext cx="1993900" cy="1277937"/>
          </a:xfrm>
          <a:prstGeom prst="rect">
            <a:avLst/>
          </a:prstGeom>
          <a:noFill/>
          <a:ln w="9525">
            <a:noFill/>
            <a:miter lim="800000"/>
            <a:headEnd/>
            <a:tailEnd/>
          </a:ln>
        </p:spPr>
        <p:txBody>
          <a:bodyPr tIns="64008"/>
          <a:lstStyle/>
          <a:p>
            <a:r>
              <a:rPr lang="ru-RU" sz="1400" b="1">
                <a:solidFill>
                  <a:srgbClr val="000000"/>
                </a:solidFill>
              </a:rPr>
              <a:t>Безопасность</a:t>
            </a:r>
          </a:p>
          <a:p>
            <a:r>
              <a:rPr lang="ru-RU" sz="1400" b="1">
                <a:solidFill>
                  <a:srgbClr val="000000"/>
                </a:solidFill>
              </a:rPr>
              <a:t>Пользователя</a:t>
            </a:r>
          </a:p>
        </p:txBody>
      </p:sp>
      <p:sp>
        <p:nvSpPr>
          <p:cNvPr id="41" name="TextBox 40"/>
          <p:cNvSpPr txBox="1">
            <a:spLocks noChangeArrowheads="1"/>
          </p:cNvSpPr>
          <p:nvPr/>
        </p:nvSpPr>
        <p:spPr bwMode="auto">
          <a:xfrm>
            <a:off x="3332163" y="3298825"/>
            <a:ext cx="2792412" cy="646113"/>
          </a:xfrm>
          <a:prstGeom prst="rect">
            <a:avLst/>
          </a:prstGeom>
          <a:noFill/>
          <a:ln w="9525">
            <a:noFill/>
            <a:miter lim="800000"/>
            <a:headEnd/>
            <a:tailEnd/>
          </a:ln>
        </p:spPr>
        <p:txBody>
          <a:bodyPr wrap="none">
            <a:spAutoFit/>
          </a:bodyPr>
          <a:lstStyle/>
          <a:p>
            <a:pPr algn="ctr"/>
            <a:r>
              <a:rPr lang="ru-RU" sz="3600" b="1"/>
              <a:t>1-е место!!!</a:t>
            </a:r>
            <a:endParaRPr lang="en-US" sz="3600" b="1"/>
          </a:p>
        </p:txBody>
      </p:sp>
      <p:sp>
        <p:nvSpPr>
          <p:cNvPr id="3" name="TextBox 60"/>
          <p:cNvSpPr txBox="1">
            <a:spLocks noChangeArrowheads="1"/>
          </p:cNvSpPr>
          <p:nvPr/>
        </p:nvSpPr>
        <p:spPr bwMode="auto">
          <a:xfrm>
            <a:off x="430213" y="5449888"/>
            <a:ext cx="2697162" cy="45720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defRPr/>
            </a:pPr>
            <a:r>
              <a:rPr lang="ru-RU" sz="1400" b="1" dirty="0"/>
              <a:t>Дедупликация</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9" grpId="0"/>
      <p:bldP spid="12"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033" name="Rounded Rectangle 27"/>
          <p:cNvPicPr>
            <a:picLocks noChangeArrowheads="1"/>
          </p:cNvPicPr>
          <p:nvPr/>
        </p:nvPicPr>
        <p:blipFill>
          <a:blip r:embed="rId3"/>
          <a:srcRect/>
          <a:stretch>
            <a:fillRect/>
          </a:stretch>
        </p:blipFill>
        <p:spPr bwMode="auto">
          <a:xfrm>
            <a:off x="4608513" y="1541463"/>
            <a:ext cx="4376737" cy="1835150"/>
          </a:xfrm>
          <a:prstGeom prst="rect">
            <a:avLst/>
          </a:prstGeom>
          <a:noFill/>
          <a:ln w="9525">
            <a:noFill/>
            <a:miter lim="800000"/>
            <a:headEnd/>
            <a:tailEnd/>
          </a:ln>
        </p:spPr>
      </p:pic>
      <p:sp>
        <p:nvSpPr>
          <p:cNvPr id="30" name="TextBox 60"/>
          <p:cNvSpPr txBox="1">
            <a:spLocks noChangeArrowheads="1"/>
          </p:cNvSpPr>
          <p:nvPr/>
        </p:nvSpPr>
        <p:spPr bwMode="auto">
          <a:xfrm>
            <a:off x="6078538" y="2813050"/>
            <a:ext cx="2697162" cy="45720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lgn="r">
              <a:defRPr/>
            </a:pPr>
            <a:r>
              <a:rPr lang="ru-RU" sz="1400" b="1" dirty="0"/>
              <a:t>Пользовательские</a:t>
            </a:r>
          </a:p>
          <a:p>
            <a:pPr algn="r">
              <a:defRPr/>
            </a:pPr>
            <a:r>
              <a:rPr lang="ru-RU" sz="1400" b="1" dirty="0"/>
              <a:t>Утилиты</a:t>
            </a:r>
            <a:endParaRPr lang="en-US" sz="1400" b="1" dirty="0"/>
          </a:p>
        </p:txBody>
      </p:sp>
      <p:sp>
        <p:nvSpPr>
          <p:cNvPr id="55" name="Rounded Rectangle 54"/>
          <p:cNvSpPr/>
          <p:nvPr/>
        </p:nvSpPr>
        <p:spPr bwMode="auto">
          <a:xfrm>
            <a:off x="151891" y="4215185"/>
            <a:ext cx="4354324" cy="1813448"/>
          </a:xfrm>
          <a:prstGeom prst="roundRect">
            <a:avLst>
              <a:gd name="adj" fmla="val 1883"/>
            </a:avLst>
          </a:prstGeom>
          <a:gradFill flip="none" rotWithShape="1">
            <a:gsLst>
              <a:gs pos="0">
                <a:srgbClr val="E6BA00">
                  <a:alpha val="20000"/>
                </a:srgbClr>
              </a:gs>
              <a:gs pos="100000">
                <a:srgbClr val="FFFFFF">
                  <a:alpha val="0"/>
                </a:srgbClr>
              </a:gs>
            </a:gsLst>
            <a:lin ang="0" scaled="1"/>
            <a:tileRect/>
          </a:gradFill>
          <a:ln w="12700" cap="flat" cmpd="sng" algn="ctr">
            <a:gradFill flip="none" rotWithShape="1">
              <a:gsLst>
                <a:gs pos="0">
                  <a:schemeClr val="accent2">
                    <a:lumMod val="75000"/>
                  </a:schemeClr>
                </a:gs>
                <a:gs pos="100000">
                  <a:srgbClr val="FFFFFF">
                    <a:alpha val="0"/>
                  </a:srgbClr>
                </a:gs>
              </a:gsLst>
              <a:lin ang="0" scaled="1"/>
              <a:tileRect/>
            </a:gradFill>
            <a:prstDash val="solid"/>
            <a:round/>
            <a:headEnd type="none" w="med" len="med"/>
            <a:tailEnd type="none" w="med" len="med"/>
          </a:ln>
          <a:effectLst/>
        </p:spPr>
        <p:txBody>
          <a:bodyPr anchor="ctr"/>
          <a:lstStyle/>
          <a:p>
            <a:pPr algn="ctr">
              <a:defRPr/>
            </a:pPr>
            <a:endParaRPr lang="en-US" dirty="0"/>
          </a:p>
        </p:txBody>
      </p:sp>
      <p:sp>
        <p:nvSpPr>
          <p:cNvPr id="45" name="TextBox 60"/>
          <p:cNvSpPr txBox="1">
            <a:spLocks noChangeArrowheads="1"/>
          </p:cNvSpPr>
          <p:nvPr/>
        </p:nvSpPr>
        <p:spPr bwMode="auto">
          <a:xfrm>
            <a:off x="436563" y="4884738"/>
            <a:ext cx="2697162" cy="45720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defRPr/>
            </a:pPr>
            <a:r>
              <a:rPr lang="ru-RU" sz="1400" b="1" dirty="0"/>
              <a:t>Дисковое</a:t>
            </a:r>
            <a:r>
              <a:rPr lang="en-US" sz="1400" b="1" dirty="0"/>
              <a:t> &amp; </a:t>
            </a:r>
            <a:r>
              <a:rPr lang="ru-RU" sz="1400" b="1" dirty="0"/>
              <a:t>Онлайн Резервное Копирование</a:t>
            </a:r>
            <a:endParaRPr lang="en-US" sz="1400" b="1" dirty="0"/>
          </a:p>
        </p:txBody>
      </p:sp>
      <p:sp>
        <p:nvSpPr>
          <p:cNvPr id="56" name="TextBox 60"/>
          <p:cNvSpPr txBox="1">
            <a:spLocks noChangeArrowheads="1"/>
          </p:cNvSpPr>
          <p:nvPr/>
        </p:nvSpPr>
        <p:spPr bwMode="auto">
          <a:xfrm>
            <a:off x="436563" y="4341813"/>
            <a:ext cx="2697162" cy="45720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defRPr/>
            </a:pPr>
            <a:r>
              <a:rPr lang="ru-RU" sz="1400" b="1" dirty="0"/>
              <a:t>Архивирование</a:t>
            </a:r>
            <a:endParaRPr lang="en-US" sz="1400" b="1" dirty="0"/>
          </a:p>
        </p:txBody>
      </p:sp>
      <p:pic>
        <p:nvPicPr>
          <p:cNvPr id="428040" name="Rounded Rectangle 53"/>
          <p:cNvPicPr>
            <a:picLocks noChangeArrowheads="1"/>
          </p:cNvPicPr>
          <p:nvPr/>
        </p:nvPicPr>
        <p:blipFill>
          <a:blip r:embed="rId3"/>
          <a:srcRect/>
          <a:stretch>
            <a:fillRect/>
          </a:stretch>
        </p:blipFill>
        <p:spPr bwMode="auto">
          <a:xfrm>
            <a:off x="4602163" y="4206875"/>
            <a:ext cx="4376737" cy="1833563"/>
          </a:xfrm>
          <a:prstGeom prst="rect">
            <a:avLst/>
          </a:prstGeom>
          <a:noFill/>
          <a:ln w="9525">
            <a:noFill/>
            <a:miter lim="800000"/>
            <a:headEnd/>
            <a:tailEnd/>
          </a:ln>
        </p:spPr>
      </p:pic>
      <p:sp>
        <p:nvSpPr>
          <p:cNvPr id="428041" name="Text Box 12"/>
          <p:cNvSpPr txBox="1">
            <a:spLocks noChangeArrowheads="1"/>
          </p:cNvSpPr>
          <p:nvPr/>
        </p:nvSpPr>
        <p:spPr bwMode="auto">
          <a:xfrm>
            <a:off x="4624388" y="4227513"/>
            <a:ext cx="4333875" cy="1790700"/>
          </a:xfrm>
          <a:prstGeom prst="rect">
            <a:avLst/>
          </a:prstGeom>
          <a:noFill/>
          <a:ln w="9525">
            <a:noFill/>
            <a:miter lim="800000"/>
            <a:headEnd/>
            <a:tailEnd/>
          </a:ln>
        </p:spPr>
        <p:txBody>
          <a:bodyPr anchor="ctr"/>
          <a:lstStyle/>
          <a:p>
            <a:pPr algn="ctr"/>
            <a:endParaRPr lang="en-GB"/>
          </a:p>
        </p:txBody>
      </p:sp>
      <p:sp>
        <p:nvSpPr>
          <p:cNvPr id="37" name="TextBox 60"/>
          <p:cNvSpPr txBox="1">
            <a:spLocks noChangeArrowheads="1"/>
          </p:cNvSpPr>
          <p:nvPr/>
        </p:nvSpPr>
        <p:spPr bwMode="auto">
          <a:xfrm>
            <a:off x="6072188" y="5226050"/>
            <a:ext cx="2697162" cy="458788"/>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lgn="r">
              <a:defRPr/>
            </a:pPr>
            <a:r>
              <a:rPr lang="ru-RU" sz="1400" b="1" dirty="0"/>
              <a:t>Управление хранением следующего поколения</a:t>
            </a:r>
            <a:endParaRPr lang="en-US" sz="1400" b="1" dirty="0"/>
          </a:p>
        </p:txBody>
      </p:sp>
      <p:sp>
        <p:nvSpPr>
          <p:cNvPr id="38" name="TextBox 60"/>
          <p:cNvSpPr txBox="1">
            <a:spLocks noChangeArrowheads="1"/>
          </p:cNvSpPr>
          <p:nvPr/>
        </p:nvSpPr>
        <p:spPr bwMode="auto">
          <a:xfrm>
            <a:off x="6072188" y="4600575"/>
            <a:ext cx="2697162" cy="45720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lgn="r">
              <a:defRPr/>
            </a:pPr>
            <a:r>
              <a:rPr lang="ru-RU" sz="1400" b="1" dirty="0"/>
              <a:t>Виртуализация</a:t>
            </a:r>
            <a:endParaRPr lang="en-US" sz="1400" b="1" dirty="0"/>
          </a:p>
        </p:txBody>
      </p:sp>
      <p:sp>
        <p:nvSpPr>
          <p:cNvPr id="428044" name="Text Box 20"/>
          <p:cNvSpPr txBox="1">
            <a:spLocks noChangeArrowheads="1"/>
          </p:cNvSpPr>
          <p:nvPr/>
        </p:nvSpPr>
        <p:spPr bwMode="auto">
          <a:xfrm>
            <a:off x="4810125" y="1000125"/>
            <a:ext cx="4333875" cy="1793875"/>
          </a:xfrm>
          <a:prstGeom prst="rect">
            <a:avLst/>
          </a:prstGeom>
          <a:noFill/>
          <a:ln w="9525">
            <a:noFill/>
            <a:miter lim="800000"/>
            <a:headEnd/>
            <a:tailEnd/>
          </a:ln>
        </p:spPr>
        <p:txBody>
          <a:bodyPr anchor="ctr"/>
          <a:lstStyle/>
          <a:p>
            <a:pPr algn="ctr"/>
            <a:endParaRPr lang="en-GB"/>
          </a:p>
        </p:txBody>
      </p:sp>
      <p:sp>
        <p:nvSpPr>
          <p:cNvPr id="2" name="TextBox 60"/>
          <p:cNvSpPr txBox="1">
            <a:spLocks noChangeArrowheads="1"/>
          </p:cNvSpPr>
          <p:nvPr/>
        </p:nvSpPr>
        <p:spPr bwMode="auto">
          <a:xfrm>
            <a:off x="6069013" y="2232025"/>
            <a:ext cx="2697162" cy="45720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lgn="r">
              <a:defRPr/>
            </a:pPr>
            <a:r>
              <a:rPr lang="ru-RU" sz="1400" b="1" dirty="0"/>
              <a:t>Онлайновое Резервное Копирование</a:t>
            </a:r>
            <a:endParaRPr lang="en-US" sz="1400" b="1" dirty="0"/>
          </a:p>
        </p:txBody>
      </p:sp>
      <p:sp>
        <p:nvSpPr>
          <p:cNvPr id="31" name="TextBox 60"/>
          <p:cNvSpPr txBox="1">
            <a:spLocks noChangeArrowheads="1"/>
          </p:cNvSpPr>
          <p:nvPr/>
        </p:nvSpPr>
        <p:spPr bwMode="auto">
          <a:xfrm>
            <a:off x="6069013" y="1668463"/>
            <a:ext cx="2697162" cy="45720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lgn="r">
              <a:defRPr/>
            </a:pPr>
            <a:r>
              <a:rPr lang="ru-RU" sz="1400" b="1" dirty="0"/>
              <a:t>Пользовательские Службы</a:t>
            </a:r>
            <a:endParaRPr lang="en-US" sz="1400" b="1" dirty="0"/>
          </a:p>
        </p:txBody>
      </p:sp>
      <p:grpSp>
        <p:nvGrpSpPr>
          <p:cNvPr id="4" name="Group 58"/>
          <p:cNvGrpSpPr>
            <a:grpSpLocks/>
          </p:cNvGrpSpPr>
          <p:nvPr/>
        </p:nvGrpSpPr>
        <p:grpSpPr bwMode="auto">
          <a:xfrm>
            <a:off x="152400" y="1427163"/>
            <a:ext cx="4354513" cy="2130425"/>
            <a:chOff x="152400" y="1460939"/>
            <a:chExt cx="4354870" cy="2130520"/>
          </a:xfrm>
        </p:grpSpPr>
        <p:sp>
          <p:nvSpPr>
            <p:cNvPr id="40" name="Rounded Rectangle 39"/>
            <p:cNvSpPr/>
            <p:nvPr/>
          </p:nvSpPr>
          <p:spPr bwMode="auto">
            <a:xfrm>
              <a:off x="152400" y="1615542"/>
              <a:ext cx="4354870" cy="1815046"/>
            </a:xfrm>
            <a:prstGeom prst="roundRect">
              <a:avLst>
                <a:gd name="adj" fmla="val 1883"/>
              </a:avLst>
            </a:prstGeom>
            <a:gradFill flip="none" rotWithShape="1">
              <a:gsLst>
                <a:gs pos="0">
                  <a:srgbClr val="E6BA00">
                    <a:alpha val="20000"/>
                  </a:srgbClr>
                </a:gs>
                <a:gs pos="100000">
                  <a:srgbClr val="FFFFFF">
                    <a:alpha val="0"/>
                  </a:srgbClr>
                </a:gs>
              </a:gsLst>
              <a:lin ang="0" scaled="1"/>
              <a:tileRect/>
            </a:gradFill>
            <a:ln w="12700" cap="flat" cmpd="sng" algn="ctr">
              <a:gradFill flip="none" rotWithShape="1">
                <a:gsLst>
                  <a:gs pos="0">
                    <a:schemeClr val="accent2">
                      <a:lumMod val="75000"/>
                    </a:schemeClr>
                  </a:gs>
                  <a:gs pos="100000">
                    <a:srgbClr val="FFFFFF">
                      <a:alpha val="0"/>
                    </a:srgbClr>
                  </a:gs>
                </a:gsLst>
                <a:lin ang="0" scaled="1"/>
                <a:tileRect/>
              </a:gradFill>
              <a:prstDash val="solid"/>
              <a:round/>
              <a:headEnd type="none" w="med" len="med"/>
              <a:tailEnd type="none" w="med" len="med"/>
            </a:ln>
            <a:effectLst/>
          </p:spPr>
          <p:txBody>
            <a:bodyPr anchor="ctr"/>
            <a:lstStyle/>
            <a:p>
              <a:pPr algn="ctr">
                <a:defRPr/>
              </a:pPr>
              <a:endParaRPr lang="en-US" dirty="0"/>
            </a:p>
          </p:txBody>
        </p:sp>
        <p:grpSp>
          <p:nvGrpSpPr>
            <p:cNvPr id="428066" name="Group 33"/>
            <p:cNvGrpSpPr>
              <a:grpSpLocks/>
            </p:cNvGrpSpPr>
            <p:nvPr/>
          </p:nvGrpSpPr>
          <p:grpSpPr bwMode="auto">
            <a:xfrm>
              <a:off x="436563" y="1460939"/>
              <a:ext cx="2697480" cy="2130520"/>
              <a:chOff x="436563" y="1712728"/>
              <a:chExt cx="2697480" cy="2130520"/>
            </a:xfrm>
          </p:grpSpPr>
          <p:sp>
            <p:nvSpPr>
              <p:cNvPr id="72" name="TextBox 60"/>
              <p:cNvSpPr txBox="1">
                <a:spLocks noChangeArrowheads="1"/>
              </p:cNvSpPr>
              <p:nvPr/>
            </p:nvSpPr>
            <p:spPr bwMode="auto">
              <a:xfrm>
                <a:off x="436586" y="2838315"/>
                <a:ext cx="2697383" cy="45722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defRPr/>
                </a:pPr>
                <a:r>
                  <a:rPr lang="ru-RU" sz="1400" b="1"/>
                  <a:t>Виртуализация систем</a:t>
                </a:r>
                <a:endParaRPr lang="en-US" sz="1400" b="1"/>
              </a:p>
            </p:txBody>
          </p:sp>
          <p:sp>
            <p:nvSpPr>
              <p:cNvPr id="75" name="TextBox 60"/>
              <p:cNvSpPr txBox="1">
                <a:spLocks noChangeArrowheads="1"/>
              </p:cNvSpPr>
              <p:nvPr/>
            </p:nvSpPr>
            <p:spPr bwMode="auto">
              <a:xfrm>
                <a:off x="436586" y="2274728"/>
                <a:ext cx="2697383" cy="45722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defRPr/>
                </a:pPr>
                <a:r>
                  <a:rPr lang="ru-RU" sz="1400" b="1"/>
                  <a:t>Управление системами</a:t>
                </a:r>
                <a:endParaRPr lang="en-US" sz="1400" b="1"/>
              </a:p>
            </p:txBody>
          </p:sp>
          <p:sp>
            <p:nvSpPr>
              <p:cNvPr id="77" name="TextBox 60"/>
              <p:cNvSpPr txBox="1">
                <a:spLocks noChangeArrowheads="1"/>
              </p:cNvSpPr>
              <p:nvPr/>
            </p:nvSpPr>
            <p:spPr bwMode="auto">
              <a:xfrm>
                <a:off x="436586" y="1712728"/>
                <a:ext cx="2697383" cy="45722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defRPr/>
                </a:pPr>
                <a:r>
                  <a:rPr lang="ru-RU" sz="1400" b="1" dirty="0"/>
                  <a:t>Предотвращение Утечек Данных</a:t>
                </a:r>
                <a:endParaRPr lang="en-US" sz="1400" b="1" dirty="0"/>
              </a:p>
            </p:txBody>
          </p:sp>
          <p:sp>
            <p:nvSpPr>
              <p:cNvPr id="48" name="TextBox 60"/>
              <p:cNvSpPr txBox="1">
                <a:spLocks noChangeArrowheads="1"/>
              </p:cNvSpPr>
              <p:nvPr/>
            </p:nvSpPr>
            <p:spPr bwMode="auto">
              <a:xfrm>
                <a:off x="436586" y="3386028"/>
                <a:ext cx="2697383" cy="45722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defRPr/>
                </a:pPr>
                <a:r>
                  <a:rPr lang="ru-RU" sz="1400" b="1" dirty="0"/>
                  <a:t>Соответствие</a:t>
                </a:r>
                <a:endParaRPr lang="en-US" sz="1400" b="1" dirty="0"/>
              </a:p>
            </p:txBody>
          </p:sp>
        </p:grpSp>
      </p:grpSp>
      <p:sp>
        <p:nvSpPr>
          <p:cNvPr id="428048" name="Title 1"/>
          <p:cNvSpPr>
            <a:spLocks noGrp="1"/>
          </p:cNvSpPr>
          <p:nvPr>
            <p:ph type="title" idx="4294967295"/>
          </p:nvPr>
        </p:nvSpPr>
        <p:spPr>
          <a:xfrm>
            <a:off x="134938" y="298450"/>
            <a:ext cx="6611937" cy="646113"/>
          </a:xfrm>
        </p:spPr>
        <p:txBody>
          <a:bodyPr/>
          <a:lstStyle/>
          <a:p>
            <a:r>
              <a:rPr lang="ru-RU" sz="2400" smtClean="0"/>
              <a:t>Инициативы направленные на оптимизацию ИТ бюджетов</a:t>
            </a:r>
            <a:endParaRPr lang="en-US" sz="2400" smtClean="0"/>
          </a:p>
        </p:txBody>
      </p:sp>
      <p:sp>
        <p:nvSpPr>
          <p:cNvPr id="428049" name="Slide Number Placeholder 3"/>
          <p:cNvSpPr txBox="1">
            <a:spLocks noGrp="1"/>
          </p:cNvSpPr>
          <p:nvPr/>
        </p:nvSpPr>
        <p:spPr bwMode="auto">
          <a:xfrm>
            <a:off x="8916988" y="6643688"/>
            <a:ext cx="69850" cy="152400"/>
          </a:xfrm>
          <a:prstGeom prst="rect">
            <a:avLst/>
          </a:prstGeom>
          <a:noFill/>
          <a:ln w="9525" algn="ctr">
            <a:noFill/>
            <a:miter lim="800000"/>
            <a:headEnd/>
            <a:tailEnd/>
          </a:ln>
        </p:spPr>
        <p:txBody>
          <a:bodyPr wrap="none" lIns="0" tIns="0" rIns="0" bIns="0" anchor="ctr" anchorCtr="1">
            <a:spAutoFit/>
          </a:bodyPr>
          <a:lstStyle/>
          <a:p>
            <a:pPr algn="ctr" eaLnBrk="0" hangingPunct="0"/>
            <a:fld id="{C3FD1EB5-DEFF-4361-826E-E1B9EE92FDEF}" type="slidenum">
              <a:rPr lang="en-US" sz="1000" b="1">
                <a:solidFill>
                  <a:srgbClr val="333333"/>
                </a:solidFill>
              </a:rPr>
              <a:pPr algn="ctr" eaLnBrk="0" hangingPunct="0"/>
              <a:t>6</a:t>
            </a:fld>
            <a:endParaRPr lang="en-US" sz="1000" b="1">
              <a:solidFill>
                <a:srgbClr val="333333"/>
              </a:solidFill>
            </a:endParaRPr>
          </a:p>
        </p:txBody>
      </p:sp>
      <p:sp>
        <p:nvSpPr>
          <p:cNvPr id="428050" name="TextBox 48"/>
          <p:cNvSpPr txBox="1">
            <a:spLocks noChangeArrowheads="1"/>
          </p:cNvSpPr>
          <p:nvPr/>
        </p:nvSpPr>
        <p:spPr bwMode="auto">
          <a:xfrm>
            <a:off x="7602538" y="6245225"/>
            <a:ext cx="1314450" cy="228600"/>
          </a:xfrm>
          <a:prstGeom prst="rect">
            <a:avLst/>
          </a:prstGeom>
          <a:noFill/>
          <a:ln w="9525">
            <a:noFill/>
            <a:miter lim="800000"/>
            <a:headEnd/>
            <a:tailEnd/>
          </a:ln>
        </p:spPr>
        <p:txBody>
          <a:bodyPr wrap="none">
            <a:spAutoFit/>
          </a:bodyPr>
          <a:lstStyle/>
          <a:p>
            <a:pPr algn="r"/>
            <a:r>
              <a:rPr lang="en-US" sz="900"/>
              <a:t>Sources: IDC, Gartner</a:t>
            </a:r>
          </a:p>
        </p:txBody>
      </p:sp>
      <p:pic>
        <p:nvPicPr>
          <p:cNvPr id="428051" name="Picture 34" descr="yellowslice.png"/>
          <p:cNvPicPr>
            <a:picLocks noChangeAspect="1"/>
          </p:cNvPicPr>
          <p:nvPr/>
        </p:nvPicPr>
        <p:blipFill>
          <a:blip r:embed="rId4"/>
          <a:srcRect/>
          <a:stretch>
            <a:fillRect/>
          </a:stretch>
        </p:blipFill>
        <p:spPr bwMode="auto">
          <a:xfrm>
            <a:off x="2701925" y="1681163"/>
            <a:ext cx="2136775" cy="1973262"/>
          </a:xfrm>
          <a:prstGeom prst="rect">
            <a:avLst/>
          </a:prstGeom>
          <a:noFill/>
          <a:ln w="9525">
            <a:noFill/>
            <a:miter lim="800000"/>
            <a:headEnd/>
            <a:tailEnd/>
          </a:ln>
        </p:spPr>
      </p:pic>
      <p:pic>
        <p:nvPicPr>
          <p:cNvPr id="428052" name="Picture 35" descr="yellowslice.png"/>
          <p:cNvPicPr>
            <a:picLocks noChangeAspect="1"/>
          </p:cNvPicPr>
          <p:nvPr/>
        </p:nvPicPr>
        <p:blipFill>
          <a:blip r:embed="rId5"/>
          <a:srcRect/>
          <a:stretch>
            <a:fillRect/>
          </a:stretch>
        </p:blipFill>
        <p:spPr bwMode="auto">
          <a:xfrm>
            <a:off x="4689475" y="1681163"/>
            <a:ext cx="1997075" cy="2111375"/>
          </a:xfrm>
          <a:prstGeom prst="rect">
            <a:avLst/>
          </a:prstGeom>
          <a:noFill/>
          <a:ln w="9525">
            <a:noFill/>
            <a:miter lim="800000"/>
            <a:headEnd/>
            <a:tailEnd/>
          </a:ln>
        </p:spPr>
      </p:pic>
      <p:grpSp>
        <p:nvGrpSpPr>
          <p:cNvPr id="428053" name="Group 43"/>
          <p:cNvGrpSpPr>
            <a:grpSpLocks/>
          </p:cNvGrpSpPr>
          <p:nvPr/>
        </p:nvGrpSpPr>
        <p:grpSpPr bwMode="auto">
          <a:xfrm rot="10800000">
            <a:off x="2701925" y="3514725"/>
            <a:ext cx="3984625" cy="2111375"/>
            <a:chOff x="2209800" y="2624413"/>
            <a:chExt cx="4738135" cy="2539999"/>
          </a:xfrm>
        </p:grpSpPr>
        <p:pic>
          <p:nvPicPr>
            <p:cNvPr id="428061" name="Picture 41" descr="yellowslice.png"/>
            <p:cNvPicPr>
              <a:picLocks noChangeAspect="1"/>
            </p:cNvPicPr>
            <p:nvPr/>
          </p:nvPicPr>
          <p:blipFill>
            <a:blip r:embed="rId4"/>
            <a:srcRect/>
            <a:stretch>
              <a:fillRect/>
            </a:stretch>
          </p:blipFill>
          <p:spPr bwMode="auto">
            <a:xfrm>
              <a:off x="2209800" y="2624414"/>
              <a:ext cx="2539999" cy="2374347"/>
            </a:xfrm>
            <a:prstGeom prst="rect">
              <a:avLst/>
            </a:prstGeom>
            <a:noFill/>
            <a:ln w="9525">
              <a:noFill/>
              <a:miter lim="800000"/>
              <a:headEnd/>
              <a:tailEnd/>
            </a:ln>
          </p:spPr>
        </p:pic>
        <p:pic>
          <p:nvPicPr>
            <p:cNvPr id="428062" name="Picture 42" descr="yellowslice.png"/>
            <p:cNvPicPr>
              <a:picLocks noChangeAspect="1"/>
            </p:cNvPicPr>
            <p:nvPr/>
          </p:nvPicPr>
          <p:blipFill>
            <a:blip r:embed="rId4"/>
            <a:srcRect/>
            <a:stretch>
              <a:fillRect/>
            </a:stretch>
          </p:blipFill>
          <p:spPr bwMode="auto">
            <a:xfrm rot="5400000">
              <a:off x="4490762" y="2707239"/>
              <a:ext cx="2539999" cy="2374347"/>
            </a:xfrm>
            <a:prstGeom prst="rect">
              <a:avLst/>
            </a:prstGeom>
            <a:noFill/>
            <a:ln w="9525">
              <a:noFill/>
              <a:miter lim="800000"/>
              <a:headEnd/>
              <a:tailEnd/>
            </a:ln>
          </p:spPr>
        </p:pic>
      </p:grpSp>
      <p:sp>
        <p:nvSpPr>
          <p:cNvPr id="15" name="TextBox 60"/>
          <p:cNvSpPr txBox="1">
            <a:spLocks noChangeArrowheads="1"/>
          </p:cNvSpPr>
          <p:nvPr/>
        </p:nvSpPr>
        <p:spPr bwMode="auto">
          <a:xfrm flipH="1">
            <a:off x="2303463" y="3454400"/>
            <a:ext cx="1993900" cy="1279525"/>
          </a:xfrm>
          <a:prstGeom prst="rect">
            <a:avLst/>
          </a:prstGeom>
          <a:noFill/>
          <a:ln w="9525">
            <a:noFill/>
            <a:miter lim="800000"/>
            <a:headEnd/>
            <a:tailEnd/>
          </a:ln>
        </p:spPr>
        <p:txBody>
          <a:bodyPr tIns="64008" bIns="91440" anchor="b"/>
          <a:lstStyle/>
          <a:p>
            <a:pPr algn="r"/>
            <a:r>
              <a:rPr lang="ru-RU" sz="1400" b="1">
                <a:solidFill>
                  <a:srgbClr val="000000"/>
                </a:solidFill>
              </a:rPr>
              <a:t>Защита</a:t>
            </a:r>
            <a:r>
              <a:rPr lang="en-US" sz="1400" b="1">
                <a:solidFill>
                  <a:srgbClr val="000000"/>
                </a:solidFill>
              </a:rPr>
              <a:t> </a:t>
            </a:r>
          </a:p>
          <a:p>
            <a:pPr algn="r"/>
            <a:r>
              <a:rPr lang="ru-RU" sz="1400" b="1">
                <a:solidFill>
                  <a:srgbClr val="000000"/>
                </a:solidFill>
              </a:rPr>
              <a:t>Данных</a:t>
            </a:r>
            <a:endParaRPr lang="en-US" sz="1400" b="1">
              <a:solidFill>
                <a:srgbClr val="000000"/>
              </a:solidFill>
            </a:endParaRPr>
          </a:p>
        </p:txBody>
      </p:sp>
      <p:sp>
        <p:nvSpPr>
          <p:cNvPr id="18" name="TextBox 60"/>
          <p:cNvSpPr txBox="1">
            <a:spLocks noChangeArrowheads="1"/>
          </p:cNvSpPr>
          <p:nvPr/>
        </p:nvSpPr>
        <p:spPr bwMode="auto">
          <a:xfrm flipH="1">
            <a:off x="5026025" y="3597275"/>
            <a:ext cx="1993900" cy="1277938"/>
          </a:xfrm>
          <a:prstGeom prst="rect">
            <a:avLst/>
          </a:prstGeom>
          <a:noFill/>
          <a:ln w="9525">
            <a:noFill/>
            <a:miter lim="800000"/>
            <a:headEnd/>
            <a:tailEnd/>
          </a:ln>
        </p:spPr>
        <p:txBody>
          <a:bodyPr tIns="64008" bIns="91440" anchor="b"/>
          <a:lstStyle/>
          <a:p>
            <a:r>
              <a:rPr lang="ru-RU" sz="1400" b="1">
                <a:solidFill>
                  <a:srgbClr val="000000"/>
                </a:solidFill>
              </a:rPr>
              <a:t>Управление Хранением</a:t>
            </a:r>
          </a:p>
          <a:p>
            <a:r>
              <a:rPr lang="ru-RU" sz="1400" b="1">
                <a:solidFill>
                  <a:srgbClr val="000000"/>
                </a:solidFill>
              </a:rPr>
              <a:t>Данных</a:t>
            </a:r>
            <a:endParaRPr lang="en-US" sz="1400" b="1">
              <a:solidFill>
                <a:srgbClr val="000000"/>
              </a:solidFill>
            </a:endParaRPr>
          </a:p>
        </p:txBody>
      </p:sp>
      <p:sp>
        <p:nvSpPr>
          <p:cNvPr id="9" name="TextBox 60"/>
          <p:cNvSpPr txBox="1">
            <a:spLocks noChangeArrowheads="1"/>
          </p:cNvSpPr>
          <p:nvPr/>
        </p:nvSpPr>
        <p:spPr bwMode="auto">
          <a:xfrm flipH="1">
            <a:off x="2573338" y="2560638"/>
            <a:ext cx="1993900" cy="1277937"/>
          </a:xfrm>
          <a:prstGeom prst="rect">
            <a:avLst/>
          </a:prstGeom>
          <a:noFill/>
          <a:ln w="9525">
            <a:noFill/>
            <a:miter lim="800000"/>
            <a:headEnd/>
            <a:tailEnd/>
          </a:ln>
        </p:spPr>
        <p:txBody>
          <a:bodyPr tIns="64008"/>
          <a:lstStyle/>
          <a:p>
            <a:pPr algn="r"/>
            <a:r>
              <a:rPr lang="ru-RU" sz="1400" b="1">
                <a:solidFill>
                  <a:srgbClr val="000000"/>
                </a:solidFill>
              </a:rPr>
              <a:t>Корпоративная</a:t>
            </a:r>
            <a:r>
              <a:rPr lang="en-US" sz="1400" b="1">
                <a:solidFill>
                  <a:srgbClr val="000000"/>
                </a:solidFill>
              </a:rPr>
              <a:t/>
            </a:r>
            <a:br>
              <a:rPr lang="en-US" sz="1400" b="1">
                <a:solidFill>
                  <a:srgbClr val="000000"/>
                </a:solidFill>
              </a:rPr>
            </a:br>
            <a:r>
              <a:rPr lang="ru-RU" sz="1400" b="1">
                <a:solidFill>
                  <a:srgbClr val="000000"/>
                </a:solidFill>
              </a:rPr>
              <a:t>Безопасность</a:t>
            </a:r>
            <a:endParaRPr lang="en-US" sz="1400" b="1">
              <a:solidFill>
                <a:srgbClr val="000000"/>
              </a:solidFill>
            </a:endParaRPr>
          </a:p>
        </p:txBody>
      </p:sp>
      <p:sp>
        <p:nvSpPr>
          <p:cNvPr id="12" name="TextBox 60"/>
          <p:cNvSpPr txBox="1">
            <a:spLocks noChangeArrowheads="1"/>
          </p:cNvSpPr>
          <p:nvPr/>
        </p:nvSpPr>
        <p:spPr bwMode="auto">
          <a:xfrm flipH="1">
            <a:off x="4718050" y="2560638"/>
            <a:ext cx="1993900" cy="1277937"/>
          </a:xfrm>
          <a:prstGeom prst="rect">
            <a:avLst/>
          </a:prstGeom>
          <a:noFill/>
          <a:ln w="9525">
            <a:noFill/>
            <a:miter lim="800000"/>
            <a:headEnd/>
            <a:tailEnd/>
          </a:ln>
        </p:spPr>
        <p:txBody>
          <a:bodyPr tIns="64008"/>
          <a:lstStyle/>
          <a:p>
            <a:r>
              <a:rPr lang="ru-RU" sz="1400" b="1">
                <a:solidFill>
                  <a:srgbClr val="000000"/>
                </a:solidFill>
              </a:rPr>
              <a:t>Безопасность</a:t>
            </a:r>
          </a:p>
          <a:p>
            <a:r>
              <a:rPr lang="ru-RU" sz="1400" b="1">
                <a:solidFill>
                  <a:srgbClr val="000000"/>
                </a:solidFill>
              </a:rPr>
              <a:t>Пользователя</a:t>
            </a:r>
          </a:p>
        </p:txBody>
      </p:sp>
      <p:sp>
        <p:nvSpPr>
          <p:cNvPr id="41" name="TextBox 40"/>
          <p:cNvSpPr txBox="1">
            <a:spLocks noChangeArrowheads="1"/>
          </p:cNvSpPr>
          <p:nvPr/>
        </p:nvSpPr>
        <p:spPr bwMode="auto">
          <a:xfrm>
            <a:off x="3332163" y="3298825"/>
            <a:ext cx="2792412" cy="646113"/>
          </a:xfrm>
          <a:prstGeom prst="rect">
            <a:avLst/>
          </a:prstGeom>
          <a:noFill/>
          <a:ln w="9525">
            <a:noFill/>
            <a:miter lim="800000"/>
            <a:headEnd/>
            <a:tailEnd/>
          </a:ln>
        </p:spPr>
        <p:txBody>
          <a:bodyPr wrap="none">
            <a:spAutoFit/>
          </a:bodyPr>
          <a:lstStyle/>
          <a:p>
            <a:pPr algn="ctr"/>
            <a:r>
              <a:rPr lang="ru-RU" sz="3600" b="1"/>
              <a:t>1-е место!!!</a:t>
            </a:r>
            <a:endParaRPr lang="en-US" sz="3600" b="1"/>
          </a:p>
        </p:txBody>
      </p:sp>
      <p:sp>
        <p:nvSpPr>
          <p:cNvPr id="3" name="TextBox 60"/>
          <p:cNvSpPr txBox="1">
            <a:spLocks noChangeArrowheads="1"/>
          </p:cNvSpPr>
          <p:nvPr/>
        </p:nvSpPr>
        <p:spPr bwMode="auto">
          <a:xfrm>
            <a:off x="430213" y="5449888"/>
            <a:ext cx="2697162" cy="457200"/>
          </a:xfrm>
          <a:prstGeom prst="rect">
            <a:avLst/>
          </a:prstGeom>
          <a:gradFill flip="none" rotWithShape="1">
            <a:gsLst>
              <a:gs pos="0">
                <a:schemeClr val="accent5">
                  <a:lumMod val="60000"/>
                  <a:lumOff val="40000"/>
                </a:schemeClr>
              </a:gs>
              <a:gs pos="100000">
                <a:prstClr val="white"/>
              </a:gs>
            </a:gsLst>
            <a:lin ang="16200000" scaled="0"/>
            <a:tileRect/>
          </a:gradFill>
          <a:ln w="9525">
            <a:solidFill>
              <a:srgbClr val="4D6883"/>
            </a:solidFill>
            <a:miter lim="800000"/>
            <a:headEnd/>
            <a:tailEnd/>
          </a:ln>
          <a:effectLst>
            <a:outerShdw blurRad="63500" dist="25400" dir="5400000">
              <a:srgbClr val="000000">
                <a:alpha val="25000"/>
              </a:srgbClr>
            </a:outerShdw>
          </a:effectLst>
        </p:spPr>
        <p:txBody>
          <a:bodyPr anchor="ctr"/>
          <a:lstStyle/>
          <a:p>
            <a:pPr>
              <a:defRPr/>
            </a:pPr>
            <a:r>
              <a:rPr lang="ru-RU" sz="1400" b="1" dirty="0"/>
              <a:t>Дедупликация</a:t>
            </a:r>
            <a:endParaRPr lang="en-US" sz="1400" b="1" dirty="0"/>
          </a:p>
        </p:txBody>
      </p:sp>
      <p:sp>
        <p:nvSpPr>
          <p:cNvPr id="428060" name="Oval 39"/>
          <p:cNvSpPr>
            <a:spLocks noChangeArrowheads="1"/>
          </p:cNvSpPr>
          <p:nvPr/>
        </p:nvSpPr>
        <p:spPr bwMode="auto">
          <a:xfrm>
            <a:off x="2660650" y="3876675"/>
            <a:ext cx="4068763" cy="1235075"/>
          </a:xfrm>
          <a:prstGeom prst="ellipse">
            <a:avLst/>
          </a:prstGeom>
          <a:noFill/>
          <a:ln w="31750">
            <a:solidFill>
              <a:srgbClr val="FF0000"/>
            </a:solidFill>
            <a:round/>
            <a:headEnd/>
            <a:tailEnd/>
          </a:ln>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9" grpId="0"/>
      <p:bldP spid="12"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auto">
          <a:xfrm>
            <a:off x="0" y="1174750"/>
            <a:ext cx="9144000" cy="5422900"/>
          </a:xfrm>
          <a:prstGeom prst="rect">
            <a:avLst/>
          </a:prstGeom>
          <a:gradFill flip="none" rotWithShape="1">
            <a:gsLst>
              <a:gs pos="0">
                <a:schemeClr val="bg1">
                  <a:lumMod val="65000"/>
                  <a:alpha val="38000"/>
                </a:schemeClr>
              </a:gs>
              <a:gs pos="100000">
                <a:schemeClr val="accent3"/>
              </a:gs>
            </a:gsLst>
            <a:lin ang="16200000" scaled="0"/>
            <a:tileRect/>
          </a:gradFill>
          <a:ln w="12700" cap="flat" cmpd="sng" algn="ctr">
            <a:noFill/>
            <a:prstDash val="solid"/>
            <a:round/>
            <a:headEnd type="none" w="med" len="med"/>
            <a:tailEnd type="none" w="med" len="med"/>
          </a:ln>
          <a:effectLst/>
        </p:spPr>
        <p:txBody>
          <a:bodyPr anchor="ctr"/>
          <a:lstStyle/>
          <a:p>
            <a:pPr algn="ctr">
              <a:defRPr/>
            </a:pPr>
            <a:endParaRPr lang="en-US">
              <a:cs typeface="+mn-cs"/>
            </a:endParaRPr>
          </a:p>
        </p:txBody>
      </p:sp>
      <p:grpSp>
        <p:nvGrpSpPr>
          <p:cNvPr id="2" name="Group 87"/>
          <p:cNvGrpSpPr>
            <a:grpSpLocks/>
          </p:cNvGrpSpPr>
          <p:nvPr/>
        </p:nvGrpSpPr>
        <p:grpSpPr bwMode="auto">
          <a:xfrm>
            <a:off x="544513" y="1538288"/>
            <a:ext cx="8010525" cy="4740275"/>
            <a:chOff x="544590" y="1537829"/>
            <a:chExt cx="8010525" cy="4740275"/>
          </a:xfrm>
        </p:grpSpPr>
        <p:sp>
          <p:nvSpPr>
            <p:cNvPr id="83983" name="AutoShape 15"/>
            <p:cNvSpPr>
              <a:spLocks noChangeAspect="1" noChangeArrowheads="1" noTextEdit="1"/>
            </p:cNvSpPr>
            <p:nvPr/>
          </p:nvSpPr>
          <p:spPr bwMode="auto">
            <a:xfrm>
              <a:off x="544590" y="1537829"/>
              <a:ext cx="8010525" cy="4740275"/>
            </a:xfrm>
            <a:prstGeom prst="rect">
              <a:avLst/>
            </a:prstGeom>
            <a:gradFill flip="none" rotWithShape="1">
              <a:gsLst>
                <a:gs pos="0">
                  <a:schemeClr val="bg1">
                    <a:lumMod val="95000"/>
                  </a:schemeClr>
                </a:gs>
                <a:gs pos="100000">
                  <a:schemeClr val="bg1">
                    <a:lumMod val="75000"/>
                  </a:schemeClr>
                </a:gs>
              </a:gsLst>
              <a:lin ang="16200000" scaled="0"/>
              <a:tileRect/>
            </a:gradFill>
            <a:ln w="9525">
              <a:noFill/>
              <a:miter lim="800000"/>
              <a:headEnd/>
              <a:tailEnd/>
            </a:ln>
            <a:effectLst>
              <a:outerShdw blurRad="50800" dist="38100" dir="2700000" algn="tl" rotWithShape="0">
                <a:prstClr val="black">
                  <a:alpha val="40000"/>
                </a:prstClr>
              </a:outerShdw>
            </a:effectLst>
          </p:spPr>
          <p:txBody>
            <a:bodyPr/>
            <a:lstStyle/>
            <a:p>
              <a:pPr algn="ctr">
                <a:defRPr/>
              </a:pPr>
              <a:endParaRPr lang="en-US">
                <a:cs typeface="+mn-cs"/>
              </a:endParaRPr>
            </a:p>
          </p:txBody>
        </p:sp>
        <p:grpSp>
          <p:nvGrpSpPr>
            <p:cNvPr id="430118" name="Group 58"/>
            <p:cNvGrpSpPr>
              <a:grpSpLocks/>
            </p:cNvGrpSpPr>
            <p:nvPr/>
          </p:nvGrpSpPr>
          <p:grpSpPr bwMode="auto">
            <a:xfrm>
              <a:off x="943619" y="1904853"/>
              <a:ext cx="3277382" cy="256996"/>
              <a:chOff x="729547" y="1732661"/>
              <a:chExt cx="3277382" cy="256996"/>
            </a:xfrm>
          </p:grpSpPr>
          <p:grpSp>
            <p:nvGrpSpPr>
              <p:cNvPr id="430119" name="Group 56"/>
              <p:cNvGrpSpPr>
                <a:grpSpLocks/>
              </p:cNvGrpSpPr>
              <p:nvPr/>
            </p:nvGrpSpPr>
            <p:grpSpPr bwMode="auto">
              <a:xfrm>
                <a:off x="729547" y="1732661"/>
                <a:ext cx="3277382" cy="245891"/>
                <a:chOff x="729547" y="1726905"/>
                <a:chExt cx="3277382" cy="245891"/>
              </a:xfrm>
            </p:grpSpPr>
            <p:sp>
              <p:nvSpPr>
                <p:cNvPr id="430121" name="Rectangle 24"/>
                <p:cNvSpPr>
                  <a:spLocks noChangeArrowheads="1"/>
                </p:cNvSpPr>
                <p:nvPr/>
              </p:nvSpPr>
              <p:spPr bwMode="auto">
                <a:xfrm>
                  <a:off x="2504158" y="1726905"/>
                  <a:ext cx="273705" cy="201151"/>
                </a:xfrm>
                <a:prstGeom prst="rect">
                  <a:avLst/>
                </a:prstGeom>
                <a:solidFill>
                  <a:srgbClr val="FCF2DC"/>
                </a:solidFill>
                <a:ln w="38100">
                  <a:solidFill>
                    <a:srgbClr val="ECAE00"/>
                  </a:solidFill>
                  <a:miter lim="800000"/>
                  <a:headEnd/>
                  <a:tailEnd/>
                </a:ln>
              </p:spPr>
              <p:txBody>
                <a:bodyPr/>
                <a:lstStyle/>
                <a:p>
                  <a:pPr algn="ctr"/>
                  <a:endParaRPr lang="ru-RU"/>
                </a:p>
              </p:txBody>
            </p:sp>
            <p:sp>
              <p:nvSpPr>
                <p:cNvPr id="430122" name="Rectangle 25"/>
                <p:cNvSpPr>
                  <a:spLocks noChangeArrowheads="1"/>
                </p:cNvSpPr>
                <p:nvPr/>
              </p:nvSpPr>
              <p:spPr bwMode="auto">
                <a:xfrm>
                  <a:off x="2861036" y="1744355"/>
                  <a:ext cx="1145893" cy="228441"/>
                </a:xfrm>
                <a:prstGeom prst="rect">
                  <a:avLst/>
                </a:prstGeom>
                <a:noFill/>
                <a:ln w="9525">
                  <a:noFill/>
                  <a:miter lim="800000"/>
                  <a:headEnd/>
                  <a:tailEnd/>
                </a:ln>
              </p:spPr>
              <p:txBody>
                <a:bodyPr wrap="none" lIns="0" tIns="0" rIns="0" bIns="0">
                  <a:spAutoFit/>
                </a:bodyPr>
                <a:lstStyle/>
                <a:p>
                  <a:r>
                    <a:rPr lang="ru-RU" sz="1500">
                      <a:solidFill>
                        <a:srgbClr val="000000"/>
                      </a:solidFill>
                    </a:rPr>
                    <a:t>Бюджет СХД</a:t>
                  </a:r>
                  <a:endParaRPr lang="en-US" sz="1800"/>
                </a:p>
              </p:txBody>
            </p:sp>
            <p:sp>
              <p:nvSpPr>
                <p:cNvPr id="430123" name="Rectangle 24"/>
                <p:cNvSpPr>
                  <a:spLocks noChangeArrowheads="1"/>
                </p:cNvSpPr>
                <p:nvPr/>
              </p:nvSpPr>
              <p:spPr bwMode="auto">
                <a:xfrm>
                  <a:off x="729547" y="1726905"/>
                  <a:ext cx="273705" cy="201151"/>
                </a:xfrm>
                <a:prstGeom prst="rect">
                  <a:avLst/>
                </a:prstGeom>
                <a:gradFill rotWithShape="1">
                  <a:gsLst>
                    <a:gs pos="0">
                      <a:srgbClr val="BB6607"/>
                    </a:gs>
                    <a:gs pos="100000">
                      <a:srgbClr val="EDC77D"/>
                    </a:gs>
                  </a:gsLst>
                  <a:lin ang="16200000"/>
                </a:gradFill>
                <a:ln w="38100">
                  <a:solidFill>
                    <a:srgbClr val="C27007"/>
                  </a:solidFill>
                  <a:miter lim="800000"/>
                  <a:headEnd/>
                  <a:tailEnd/>
                </a:ln>
              </p:spPr>
              <p:txBody>
                <a:bodyPr/>
                <a:lstStyle/>
                <a:p>
                  <a:pPr algn="ctr"/>
                  <a:endParaRPr lang="ru-RU"/>
                </a:p>
              </p:txBody>
            </p:sp>
          </p:grpSp>
          <p:sp>
            <p:nvSpPr>
              <p:cNvPr id="430120" name="Rectangle 25"/>
              <p:cNvSpPr>
                <a:spLocks noChangeArrowheads="1"/>
              </p:cNvSpPr>
              <p:nvPr/>
            </p:nvSpPr>
            <p:spPr bwMode="auto">
              <a:xfrm>
                <a:off x="1085059" y="1761216"/>
                <a:ext cx="1363327" cy="228441"/>
              </a:xfrm>
              <a:prstGeom prst="rect">
                <a:avLst/>
              </a:prstGeom>
              <a:noFill/>
              <a:ln w="9525">
                <a:noFill/>
                <a:miter lim="800000"/>
                <a:headEnd/>
                <a:tailEnd/>
              </a:ln>
            </p:spPr>
            <p:txBody>
              <a:bodyPr wrap="none" lIns="0" tIns="0" rIns="0" bIns="0">
                <a:spAutoFit/>
              </a:bodyPr>
              <a:lstStyle/>
              <a:p>
                <a:r>
                  <a:rPr lang="ru-RU" sz="1500">
                    <a:solidFill>
                      <a:srgbClr val="000000"/>
                    </a:solidFill>
                  </a:rPr>
                  <a:t>Общий бюджет</a:t>
                </a:r>
                <a:endParaRPr lang="en-US" sz="1800"/>
              </a:p>
            </p:txBody>
          </p:sp>
        </p:grpSp>
      </p:grpSp>
      <p:grpSp>
        <p:nvGrpSpPr>
          <p:cNvPr id="5" name="Group 90"/>
          <p:cNvGrpSpPr>
            <a:grpSpLocks/>
          </p:cNvGrpSpPr>
          <p:nvPr/>
        </p:nvGrpSpPr>
        <p:grpSpPr bwMode="auto">
          <a:xfrm>
            <a:off x="1508125" y="4121150"/>
            <a:ext cx="1327150" cy="1358900"/>
            <a:chOff x="1735877" y="4673525"/>
            <a:chExt cx="1325880" cy="1358976"/>
          </a:xfrm>
        </p:grpSpPr>
        <p:sp>
          <p:nvSpPr>
            <p:cNvPr id="58" name="Rectangle 57"/>
            <p:cNvSpPr/>
            <p:nvPr/>
          </p:nvSpPr>
          <p:spPr bwMode="auto">
            <a:xfrm>
              <a:off x="1735877" y="4673525"/>
              <a:ext cx="1325880" cy="1358976"/>
            </a:xfrm>
            <a:prstGeom prst="rect">
              <a:avLst/>
            </a:prstGeom>
            <a:gradFill flip="none" rotWithShape="1">
              <a:gsLst>
                <a:gs pos="40000">
                  <a:srgbClr val="FFCC00"/>
                </a:gs>
                <a:gs pos="100000">
                  <a:srgbClr val="B25A0A"/>
                </a:gs>
              </a:gsLst>
              <a:lin ang="5400000" scaled="0"/>
              <a:tileRect/>
            </a:gradFill>
            <a:ln w="12700" cap="flat" cmpd="sng" algn="ctr">
              <a:noFill/>
              <a:prstDash val="solid"/>
              <a:round/>
              <a:headEnd type="none" w="med" len="med"/>
              <a:tailEnd type="none" w="med" len="med"/>
            </a:ln>
            <a:effectLst>
              <a:reflection stA="40000" endPos="24000" dir="5400000" sy="-100000" algn="bl" rotWithShape="0"/>
            </a:effectLst>
          </p:spPr>
          <p:txBody>
            <a:bodyPr anchor="ctr"/>
            <a:lstStyle/>
            <a:p>
              <a:pPr algn="r">
                <a:defRPr/>
              </a:pPr>
              <a:endParaRPr lang="en-US" dirty="0">
                <a:cs typeface="+mn-cs"/>
              </a:endParaRPr>
            </a:p>
          </p:txBody>
        </p:sp>
        <p:sp>
          <p:nvSpPr>
            <p:cNvPr id="430115" name="Rectangle 58"/>
            <p:cNvSpPr>
              <a:spLocks noChangeArrowheads="1"/>
            </p:cNvSpPr>
            <p:nvPr/>
          </p:nvSpPr>
          <p:spPr bwMode="auto">
            <a:xfrm>
              <a:off x="1772228" y="4716573"/>
              <a:ext cx="1253178" cy="770909"/>
            </a:xfrm>
            <a:prstGeom prst="rect">
              <a:avLst/>
            </a:prstGeom>
            <a:solidFill>
              <a:schemeClr val="bg1">
                <a:alpha val="85097"/>
              </a:schemeClr>
            </a:solidFill>
            <a:ln w="12700" algn="ctr">
              <a:noFill/>
              <a:round/>
              <a:headEnd/>
              <a:tailEnd/>
            </a:ln>
          </p:spPr>
          <p:txBody>
            <a:bodyPr anchor="ctr"/>
            <a:lstStyle/>
            <a:p>
              <a:pPr algn="ctr"/>
              <a:endParaRPr lang="ru-RU"/>
            </a:p>
          </p:txBody>
        </p:sp>
        <p:sp>
          <p:nvSpPr>
            <p:cNvPr id="430116" name="Rectangle 59"/>
            <p:cNvSpPr>
              <a:spLocks noChangeArrowheads="1"/>
            </p:cNvSpPr>
            <p:nvPr/>
          </p:nvSpPr>
          <p:spPr bwMode="auto">
            <a:xfrm>
              <a:off x="1772228" y="5534474"/>
              <a:ext cx="1253178" cy="406819"/>
            </a:xfrm>
            <a:prstGeom prst="rect">
              <a:avLst/>
            </a:prstGeom>
            <a:gradFill rotWithShape="1">
              <a:gsLst>
                <a:gs pos="0">
                  <a:schemeClr val="bg1">
                    <a:alpha val="50000"/>
                  </a:schemeClr>
                </a:gs>
                <a:gs pos="100000">
                  <a:srgbClr val="FFFFFF">
                    <a:alpha val="0"/>
                  </a:srgbClr>
                </a:gs>
              </a:gsLst>
              <a:lin ang="5400000"/>
            </a:gradFill>
            <a:ln w="12700" algn="ctr">
              <a:noFill/>
              <a:round/>
              <a:headEnd/>
              <a:tailEnd/>
            </a:ln>
          </p:spPr>
          <p:txBody>
            <a:bodyPr anchor="ctr"/>
            <a:lstStyle/>
            <a:p>
              <a:pPr algn="ctr"/>
              <a:endParaRPr lang="ru-RU"/>
            </a:p>
          </p:txBody>
        </p:sp>
      </p:grpSp>
      <p:grpSp>
        <p:nvGrpSpPr>
          <p:cNvPr id="6" name="Group 90"/>
          <p:cNvGrpSpPr>
            <a:grpSpLocks/>
          </p:cNvGrpSpPr>
          <p:nvPr/>
        </p:nvGrpSpPr>
        <p:grpSpPr bwMode="auto">
          <a:xfrm>
            <a:off x="3101975" y="3228975"/>
            <a:ext cx="1325563" cy="2251075"/>
            <a:chOff x="1735877" y="3940096"/>
            <a:chExt cx="1325880" cy="2092405"/>
          </a:xfrm>
        </p:grpSpPr>
        <p:sp>
          <p:nvSpPr>
            <p:cNvPr id="64" name="Rectangle 63"/>
            <p:cNvSpPr/>
            <p:nvPr/>
          </p:nvSpPr>
          <p:spPr bwMode="auto">
            <a:xfrm>
              <a:off x="1735877" y="3940096"/>
              <a:ext cx="1325880" cy="2092405"/>
            </a:xfrm>
            <a:prstGeom prst="rect">
              <a:avLst/>
            </a:prstGeom>
            <a:gradFill flip="none" rotWithShape="1">
              <a:gsLst>
                <a:gs pos="40000">
                  <a:srgbClr val="FFCC00"/>
                </a:gs>
                <a:gs pos="100000">
                  <a:srgbClr val="B25A0A"/>
                </a:gs>
              </a:gsLst>
              <a:lin ang="5400000" scaled="0"/>
              <a:tileRect/>
            </a:gradFill>
            <a:ln w="12700" cap="flat" cmpd="sng" algn="ctr">
              <a:noFill/>
              <a:prstDash val="solid"/>
              <a:round/>
              <a:headEnd type="none" w="med" len="med"/>
              <a:tailEnd type="none" w="med" len="med"/>
            </a:ln>
            <a:effectLst>
              <a:reflection stA="40000" endPos="24000" dir="5400000" sy="-100000" algn="bl" rotWithShape="0"/>
            </a:effectLst>
          </p:spPr>
          <p:txBody>
            <a:bodyPr anchor="ctr"/>
            <a:lstStyle/>
            <a:p>
              <a:pPr algn="r">
                <a:defRPr/>
              </a:pPr>
              <a:endParaRPr lang="en-US" dirty="0">
                <a:cs typeface="+mn-cs"/>
              </a:endParaRPr>
            </a:p>
          </p:txBody>
        </p:sp>
        <p:sp>
          <p:nvSpPr>
            <p:cNvPr id="430112" name="Rectangle 64"/>
            <p:cNvSpPr>
              <a:spLocks noChangeArrowheads="1"/>
            </p:cNvSpPr>
            <p:nvPr/>
          </p:nvSpPr>
          <p:spPr bwMode="auto">
            <a:xfrm>
              <a:off x="1766846" y="3977162"/>
              <a:ext cx="1253178" cy="1432679"/>
            </a:xfrm>
            <a:prstGeom prst="rect">
              <a:avLst/>
            </a:prstGeom>
            <a:solidFill>
              <a:schemeClr val="bg1">
                <a:alpha val="85097"/>
              </a:schemeClr>
            </a:solidFill>
            <a:ln w="12700" algn="ctr">
              <a:noFill/>
              <a:round/>
              <a:headEnd/>
              <a:tailEnd/>
            </a:ln>
          </p:spPr>
          <p:txBody>
            <a:bodyPr anchor="ctr"/>
            <a:lstStyle/>
            <a:p>
              <a:pPr algn="ctr"/>
              <a:endParaRPr lang="ru-RU"/>
            </a:p>
          </p:txBody>
        </p:sp>
        <p:sp>
          <p:nvSpPr>
            <p:cNvPr id="430113" name="Rectangle 65"/>
            <p:cNvSpPr>
              <a:spLocks noChangeArrowheads="1"/>
            </p:cNvSpPr>
            <p:nvPr/>
          </p:nvSpPr>
          <p:spPr bwMode="auto">
            <a:xfrm>
              <a:off x="1766846" y="5449834"/>
              <a:ext cx="1253178" cy="491460"/>
            </a:xfrm>
            <a:prstGeom prst="rect">
              <a:avLst/>
            </a:prstGeom>
            <a:gradFill rotWithShape="1">
              <a:gsLst>
                <a:gs pos="0">
                  <a:schemeClr val="bg1">
                    <a:alpha val="50000"/>
                  </a:schemeClr>
                </a:gs>
                <a:gs pos="100000">
                  <a:srgbClr val="FFFFFF">
                    <a:alpha val="0"/>
                  </a:srgbClr>
                </a:gs>
              </a:gsLst>
              <a:lin ang="5400000"/>
            </a:gradFill>
            <a:ln w="12700" algn="ctr">
              <a:noFill/>
              <a:round/>
              <a:headEnd/>
              <a:tailEnd/>
            </a:ln>
          </p:spPr>
          <p:txBody>
            <a:bodyPr anchor="ctr"/>
            <a:lstStyle/>
            <a:p>
              <a:pPr algn="ctr"/>
              <a:endParaRPr lang="ru-RU"/>
            </a:p>
          </p:txBody>
        </p:sp>
      </p:grpSp>
      <p:grpSp>
        <p:nvGrpSpPr>
          <p:cNvPr id="7" name="Group 90"/>
          <p:cNvGrpSpPr>
            <a:grpSpLocks/>
          </p:cNvGrpSpPr>
          <p:nvPr/>
        </p:nvGrpSpPr>
        <p:grpSpPr bwMode="auto">
          <a:xfrm>
            <a:off x="4737100" y="2647950"/>
            <a:ext cx="1325563" cy="2832100"/>
            <a:chOff x="1735877" y="3940096"/>
            <a:chExt cx="1325880" cy="2092405"/>
          </a:xfrm>
        </p:grpSpPr>
        <p:sp>
          <p:nvSpPr>
            <p:cNvPr id="68" name="Rectangle 67"/>
            <p:cNvSpPr/>
            <p:nvPr/>
          </p:nvSpPr>
          <p:spPr bwMode="auto">
            <a:xfrm>
              <a:off x="1735877" y="3940096"/>
              <a:ext cx="1325880" cy="2092405"/>
            </a:xfrm>
            <a:prstGeom prst="rect">
              <a:avLst/>
            </a:prstGeom>
            <a:gradFill flip="none" rotWithShape="1">
              <a:gsLst>
                <a:gs pos="40000">
                  <a:srgbClr val="FFCC00"/>
                </a:gs>
                <a:gs pos="100000">
                  <a:srgbClr val="B25A0A"/>
                </a:gs>
              </a:gsLst>
              <a:lin ang="5400000" scaled="0"/>
              <a:tileRect/>
            </a:gradFill>
            <a:ln w="12700" cap="flat" cmpd="sng" algn="ctr">
              <a:noFill/>
              <a:prstDash val="solid"/>
              <a:round/>
              <a:headEnd type="none" w="med" len="med"/>
              <a:tailEnd type="none" w="med" len="med"/>
            </a:ln>
            <a:effectLst>
              <a:reflection stA="40000" endPos="24000" dir="5400000" sy="-100000" algn="bl" rotWithShape="0"/>
            </a:effectLst>
          </p:spPr>
          <p:txBody>
            <a:bodyPr anchor="ctr"/>
            <a:lstStyle/>
            <a:p>
              <a:pPr algn="r">
                <a:defRPr/>
              </a:pPr>
              <a:endParaRPr lang="en-US" dirty="0">
                <a:cs typeface="+mn-cs"/>
              </a:endParaRPr>
            </a:p>
          </p:txBody>
        </p:sp>
        <p:sp>
          <p:nvSpPr>
            <p:cNvPr id="430109" name="Rectangle 68"/>
            <p:cNvSpPr>
              <a:spLocks noChangeArrowheads="1"/>
            </p:cNvSpPr>
            <p:nvPr/>
          </p:nvSpPr>
          <p:spPr bwMode="auto">
            <a:xfrm>
              <a:off x="1766846" y="3969215"/>
              <a:ext cx="1253178" cy="1361701"/>
            </a:xfrm>
            <a:prstGeom prst="rect">
              <a:avLst/>
            </a:prstGeom>
            <a:solidFill>
              <a:schemeClr val="bg1">
                <a:alpha val="85097"/>
              </a:schemeClr>
            </a:solidFill>
            <a:ln w="12700" algn="ctr">
              <a:noFill/>
              <a:round/>
              <a:headEnd/>
              <a:tailEnd/>
            </a:ln>
          </p:spPr>
          <p:txBody>
            <a:bodyPr anchor="ctr"/>
            <a:lstStyle/>
            <a:p>
              <a:pPr algn="ctr"/>
              <a:endParaRPr lang="ru-RU"/>
            </a:p>
          </p:txBody>
        </p:sp>
        <p:sp>
          <p:nvSpPr>
            <p:cNvPr id="430110" name="Rectangle 69"/>
            <p:cNvSpPr>
              <a:spLocks noChangeArrowheads="1"/>
            </p:cNvSpPr>
            <p:nvPr/>
          </p:nvSpPr>
          <p:spPr bwMode="auto">
            <a:xfrm>
              <a:off x="1766846" y="5362410"/>
              <a:ext cx="1253178" cy="602733"/>
            </a:xfrm>
            <a:prstGeom prst="rect">
              <a:avLst/>
            </a:prstGeom>
            <a:gradFill rotWithShape="1">
              <a:gsLst>
                <a:gs pos="0">
                  <a:schemeClr val="bg1">
                    <a:alpha val="50000"/>
                  </a:schemeClr>
                </a:gs>
                <a:gs pos="100000">
                  <a:srgbClr val="FFFFFF">
                    <a:alpha val="0"/>
                  </a:srgbClr>
                </a:gs>
              </a:gsLst>
              <a:lin ang="5400000"/>
            </a:gradFill>
            <a:ln w="12700" algn="ctr">
              <a:noFill/>
              <a:round/>
              <a:headEnd/>
              <a:tailEnd/>
            </a:ln>
          </p:spPr>
          <p:txBody>
            <a:bodyPr anchor="ctr"/>
            <a:lstStyle/>
            <a:p>
              <a:pPr algn="ctr"/>
              <a:endParaRPr lang="ru-RU"/>
            </a:p>
          </p:txBody>
        </p:sp>
      </p:grpSp>
      <p:grpSp>
        <p:nvGrpSpPr>
          <p:cNvPr id="8" name="Group 90"/>
          <p:cNvGrpSpPr>
            <a:grpSpLocks/>
          </p:cNvGrpSpPr>
          <p:nvPr/>
        </p:nvGrpSpPr>
        <p:grpSpPr bwMode="auto">
          <a:xfrm>
            <a:off x="6405563" y="1851025"/>
            <a:ext cx="1325562" cy="3629025"/>
            <a:chOff x="1735877" y="3940096"/>
            <a:chExt cx="1325880" cy="2092405"/>
          </a:xfrm>
        </p:grpSpPr>
        <p:sp>
          <p:nvSpPr>
            <p:cNvPr id="72" name="Rectangle 71"/>
            <p:cNvSpPr/>
            <p:nvPr/>
          </p:nvSpPr>
          <p:spPr bwMode="auto">
            <a:xfrm>
              <a:off x="1735877" y="3940096"/>
              <a:ext cx="1325880" cy="2092405"/>
            </a:xfrm>
            <a:prstGeom prst="rect">
              <a:avLst/>
            </a:prstGeom>
            <a:gradFill flip="none" rotWithShape="1">
              <a:gsLst>
                <a:gs pos="40000">
                  <a:srgbClr val="FFCC00"/>
                </a:gs>
                <a:gs pos="100000">
                  <a:srgbClr val="B25A0A"/>
                </a:gs>
              </a:gsLst>
              <a:lin ang="5400000" scaled="0"/>
              <a:tileRect/>
            </a:gradFill>
            <a:ln w="12700" cap="flat" cmpd="sng" algn="ctr">
              <a:noFill/>
              <a:prstDash val="solid"/>
              <a:round/>
              <a:headEnd type="none" w="med" len="med"/>
              <a:tailEnd type="none" w="med" len="med"/>
            </a:ln>
            <a:effectLst>
              <a:reflection stA="40000" endPos="24000" dir="5400000" sy="-100000" algn="bl" rotWithShape="0"/>
            </a:effectLst>
          </p:spPr>
          <p:txBody>
            <a:bodyPr anchor="ctr"/>
            <a:lstStyle/>
            <a:p>
              <a:pPr algn="r">
                <a:defRPr/>
              </a:pPr>
              <a:endParaRPr lang="en-US" dirty="0">
                <a:cs typeface="+mn-cs"/>
              </a:endParaRPr>
            </a:p>
          </p:txBody>
        </p:sp>
        <p:sp>
          <p:nvSpPr>
            <p:cNvPr id="430106" name="Rectangle 72"/>
            <p:cNvSpPr>
              <a:spLocks noChangeArrowheads="1"/>
            </p:cNvSpPr>
            <p:nvPr/>
          </p:nvSpPr>
          <p:spPr bwMode="auto">
            <a:xfrm>
              <a:off x="1766846" y="3970958"/>
              <a:ext cx="1253178" cy="1507685"/>
            </a:xfrm>
            <a:prstGeom prst="rect">
              <a:avLst/>
            </a:prstGeom>
            <a:solidFill>
              <a:schemeClr val="bg1">
                <a:alpha val="85097"/>
              </a:schemeClr>
            </a:solidFill>
            <a:ln w="12700" algn="ctr">
              <a:noFill/>
              <a:round/>
              <a:headEnd/>
              <a:tailEnd/>
            </a:ln>
          </p:spPr>
          <p:txBody>
            <a:bodyPr anchor="ctr"/>
            <a:lstStyle/>
            <a:p>
              <a:pPr algn="ctr"/>
              <a:endParaRPr lang="ru-RU"/>
            </a:p>
          </p:txBody>
        </p:sp>
        <p:sp>
          <p:nvSpPr>
            <p:cNvPr id="430107" name="Rectangle 73"/>
            <p:cNvSpPr>
              <a:spLocks noChangeArrowheads="1"/>
            </p:cNvSpPr>
            <p:nvPr/>
          </p:nvSpPr>
          <p:spPr bwMode="auto">
            <a:xfrm>
              <a:off x="1766846" y="5503458"/>
              <a:ext cx="1253178" cy="461685"/>
            </a:xfrm>
            <a:prstGeom prst="rect">
              <a:avLst/>
            </a:prstGeom>
            <a:gradFill rotWithShape="1">
              <a:gsLst>
                <a:gs pos="0">
                  <a:schemeClr val="bg1">
                    <a:alpha val="50000"/>
                  </a:schemeClr>
                </a:gs>
                <a:gs pos="100000">
                  <a:srgbClr val="FFFFFF">
                    <a:alpha val="0"/>
                  </a:srgbClr>
                </a:gs>
              </a:gsLst>
              <a:lin ang="5400000"/>
            </a:gradFill>
            <a:ln w="12700" algn="ctr">
              <a:noFill/>
              <a:round/>
              <a:headEnd/>
              <a:tailEnd/>
            </a:ln>
          </p:spPr>
          <p:txBody>
            <a:bodyPr anchor="ctr"/>
            <a:lstStyle/>
            <a:p>
              <a:pPr algn="ctr"/>
              <a:endParaRPr lang="ru-RU"/>
            </a:p>
          </p:txBody>
        </p:sp>
      </p:grpSp>
      <p:sp>
        <p:nvSpPr>
          <p:cNvPr id="430087" name="Slide Number Placeholder 4"/>
          <p:cNvSpPr txBox="1">
            <a:spLocks noGrp="1"/>
          </p:cNvSpPr>
          <p:nvPr/>
        </p:nvSpPr>
        <p:spPr bwMode="auto">
          <a:xfrm>
            <a:off x="8916988" y="6643688"/>
            <a:ext cx="69850" cy="152400"/>
          </a:xfrm>
          <a:prstGeom prst="rect">
            <a:avLst/>
          </a:prstGeom>
          <a:noFill/>
          <a:ln w="9525" algn="ctr">
            <a:noFill/>
            <a:miter lim="800000"/>
            <a:headEnd/>
            <a:tailEnd/>
          </a:ln>
        </p:spPr>
        <p:txBody>
          <a:bodyPr wrap="none" lIns="0" tIns="0" rIns="0" bIns="0" anchor="ctr" anchorCtr="1">
            <a:spAutoFit/>
          </a:bodyPr>
          <a:lstStyle/>
          <a:p>
            <a:pPr algn="ctr" eaLnBrk="0" hangingPunct="0"/>
            <a:fld id="{33728F41-C616-48CC-9271-770BCDFD8071}" type="slidenum">
              <a:rPr lang="en-US" sz="1000" b="1">
                <a:solidFill>
                  <a:srgbClr val="333333"/>
                </a:solidFill>
              </a:rPr>
              <a:pPr algn="ctr" eaLnBrk="0" hangingPunct="0"/>
              <a:t>7</a:t>
            </a:fld>
            <a:endParaRPr lang="en-US" sz="1000" b="1">
              <a:solidFill>
                <a:srgbClr val="333333"/>
              </a:solidFill>
            </a:endParaRPr>
          </a:p>
        </p:txBody>
      </p:sp>
      <p:sp>
        <p:nvSpPr>
          <p:cNvPr id="430088" name="Rectangle 2"/>
          <p:cNvSpPr>
            <a:spLocks noGrp="1" noChangeArrowheads="1"/>
          </p:cNvSpPr>
          <p:nvPr>
            <p:ph type="title" idx="4294967295"/>
          </p:nvPr>
        </p:nvSpPr>
        <p:spPr>
          <a:xfrm>
            <a:off x="230188" y="130175"/>
            <a:ext cx="6611937" cy="727075"/>
          </a:xfrm>
        </p:spPr>
        <p:txBody>
          <a:bodyPr/>
          <a:lstStyle/>
          <a:p>
            <a:pPr eaLnBrk="1" hangingPunct="1"/>
            <a:r>
              <a:rPr lang="ru-RU" sz="2400" smtClean="0"/>
              <a:t>Оптимизация управления хранением данных</a:t>
            </a:r>
            <a:endParaRPr lang="en-US" sz="2400" smtClean="0"/>
          </a:p>
        </p:txBody>
      </p:sp>
      <p:sp>
        <p:nvSpPr>
          <p:cNvPr id="83988" name="Rectangle 20"/>
          <p:cNvSpPr>
            <a:spLocks noChangeArrowheads="1"/>
          </p:cNvSpPr>
          <p:nvPr/>
        </p:nvSpPr>
        <p:spPr bwMode="auto">
          <a:xfrm>
            <a:off x="1885950" y="5637213"/>
            <a:ext cx="577850" cy="287337"/>
          </a:xfrm>
          <a:prstGeom prst="rect">
            <a:avLst/>
          </a:prstGeom>
          <a:noFill/>
          <a:ln w="9525">
            <a:noFill/>
            <a:miter lim="800000"/>
            <a:headEnd/>
            <a:tailEnd/>
          </a:ln>
        </p:spPr>
        <p:txBody>
          <a:bodyPr wrap="none" lIns="0" tIns="0" rIns="0" bIns="0">
            <a:spAutoFit/>
          </a:bodyPr>
          <a:lstStyle/>
          <a:p>
            <a:r>
              <a:rPr lang="en-US" sz="1700">
                <a:solidFill>
                  <a:srgbClr val="000000"/>
                </a:solidFill>
              </a:rPr>
              <a:t>2006</a:t>
            </a:r>
            <a:endParaRPr lang="en-US" sz="1800"/>
          </a:p>
        </p:txBody>
      </p:sp>
      <p:sp>
        <p:nvSpPr>
          <p:cNvPr id="83989" name="Rectangle 21"/>
          <p:cNvSpPr>
            <a:spLocks noChangeArrowheads="1"/>
          </p:cNvSpPr>
          <p:nvPr/>
        </p:nvSpPr>
        <p:spPr bwMode="auto">
          <a:xfrm>
            <a:off x="3476625" y="5637213"/>
            <a:ext cx="577850" cy="287337"/>
          </a:xfrm>
          <a:prstGeom prst="rect">
            <a:avLst/>
          </a:prstGeom>
          <a:noFill/>
          <a:ln w="9525">
            <a:noFill/>
            <a:miter lim="800000"/>
            <a:headEnd/>
            <a:tailEnd/>
          </a:ln>
        </p:spPr>
        <p:txBody>
          <a:bodyPr wrap="none" lIns="0" tIns="0" rIns="0" bIns="0">
            <a:spAutoFit/>
          </a:bodyPr>
          <a:lstStyle/>
          <a:p>
            <a:r>
              <a:rPr lang="en-US" sz="1700">
                <a:solidFill>
                  <a:srgbClr val="000000"/>
                </a:solidFill>
              </a:rPr>
              <a:t>2007</a:t>
            </a:r>
            <a:endParaRPr lang="en-US" sz="1800"/>
          </a:p>
        </p:txBody>
      </p:sp>
      <p:sp>
        <p:nvSpPr>
          <p:cNvPr id="83990" name="Rectangle 22"/>
          <p:cNvSpPr>
            <a:spLocks noChangeArrowheads="1"/>
          </p:cNvSpPr>
          <p:nvPr/>
        </p:nvSpPr>
        <p:spPr bwMode="auto">
          <a:xfrm>
            <a:off x="5118100" y="5637213"/>
            <a:ext cx="577850" cy="287337"/>
          </a:xfrm>
          <a:prstGeom prst="rect">
            <a:avLst/>
          </a:prstGeom>
          <a:noFill/>
          <a:ln w="9525">
            <a:noFill/>
            <a:miter lim="800000"/>
            <a:headEnd/>
            <a:tailEnd/>
          </a:ln>
        </p:spPr>
        <p:txBody>
          <a:bodyPr wrap="none" lIns="0" tIns="0" rIns="0" bIns="0">
            <a:spAutoFit/>
          </a:bodyPr>
          <a:lstStyle/>
          <a:p>
            <a:r>
              <a:rPr lang="en-US" sz="1700">
                <a:solidFill>
                  <a:srgbClr val="000000"/>
                </a:solidFill>
              </a:rPr>
              <a:t>2008</a:t>
            </a:r>
            <a:endParaRPr lang="en-US" sz="1800"/>
          </a:p>
        </p:txBody>
      </p:sp>
      <p:sp>
        <p:nvSpPr>
          <p:cNvPr id="83991" name="Rectangle 23"/>
          <p:cNvSpPr>
            <a:spLocks noChangeArrowheads="1"/>
          </p:cNvSpPr>
          <p:nvPr/>
        </p:nvSpPr>
        <p:spPr bwMode="auto">
          <a:xfrm>
            <a:off x="6770688" y="5637213"/>
            <a:ext cx="576262" cy="287337"/>
          </a:xfrm>
          <a:prstGeom prst="rect">
            <a:avLst/>
          </a:prstGeom>
          <a:noFill/>
          <a:ln w="9525">
            <a:noFill/>
            <a:miter lim="800000"/>
            <a:headEnd/>
            <a:tailEnd/>
          </a:ln>
        </p:spPr>
        <p:txBody>
          <a:bodyPr wrap="none" lIns="0" tIns="0" rIns="0" bIns="0">
            <a:spAutoFit/>
          </a:bodyPr>
          <a:lstStyle/>
          <a:p>
            <a:r>
              <a:rPr lang="en-US" sz="1700">
                <a:solidFill>
                  <a:srgbClr val="000000"/>
                </a:solidFill>
              </a:rPr>
              <a:t>2009</a:t>
            </a:r>
            <a:endParaRPr lang="en-US" sz="1800"/>
          </a:p>
        </p:txBody>
      </p:sp>
      <p:sp>
        <p:nvSpPr>
          <p:cNvPr id="77" name="Rectangle 76"/>
          <p:cNvSpPr/>
          <p:nvPr/>
        </p:nvSpPr>
        <p:spPr bwMode="auto">
          <a:xfrm>
            <a:off x="12700" y="1158875"/>
            <a:ext cx="9144000" cy="5484813"/>
          </a:xfrm>
          <a:prstGeom prst="rect">
            <a:avLst/>
          </a:prstGeom>
          <a:gradFill flip="none" rotWithShape="1">
            <a:gsLst>
              <a:gs pos="0">
                <a:schemeClr val="bg1">
                  <a:lumMod val="75000"/>
                  <a:alpha val="90000"/>
                </a:schemeClr>
              </a:gs>
              <a:gs pos="100000">
                <a:schemeClr val="tx1">
                  <a:lumMod val="50000"/>
                  <a:lumOff val="50000"/>
                  <a:alpha val="86000"/>
                </a:schemeClr>
              </a:gs>
            </a:gsLst>
            <a:lin ang="16200000" scaled="0"/>
            <a:tileRect/>
          </a:gradFill>
          <a:ln w="12700" cap="flat" cmpd="sng" algn="ctr">
            <a:noFill/>
            <a:prstDash val="solid"/>
            <a:round/>
            <a:headEnd type="none" w="med" len="med"/>
            <a:tailEnd type="none" w="med" len="med"/>
          </a:ln>
          <a:effectLst/>
        </p:spPr>
        <p:txBody>
          <a:bodyPr anchor="ctr"/>
          <a:lstStyle/>
          <a:p>
            <a:pPr algn="ctr">
              <a:defRPr/>
            </a:pPr>
            <a:endParaRPr lang="en-US">
              <a:cs typeface="+mn-cs"/>
            </a:endParaRPr>
          </a:p>
        </p:txBody>
      </p:sp>
      <p:grpSp>
        <p:nvGrpSpPr>
          <p:cNvPr id="9" name="Group 77"/>
          <p:cNvGrpSpPr>
            <a:grpSpLocks/>
          </p:cNvGrpSpPr>
          <p:nvPr/>
        </p:nvGrpSpPr>
        <p:grpSpPr bwMode="auto">
          <a:xfrm>
            <a:off x="4730750" y="1728788"/>
            <a:ext cx="4381500" cy="2198687"/>
            <a:chOff x="4502762" y="2661696"/>
            <a:chExt cx="4383024" cy="2993136"/>
          </a:xfrm>
        </p:grpSpPr>
        <p:grpSp>
          <p:nvGrpSpPr>
            <p:cNvPr id="10" name="Group 38"/>
            <p:cNvGrpSpPr/>
            <p:nvPr/>
          </p:nvGrpSpPr>
          <p:grpSpPr>
            <a:xfrm>
              <a:off x="4589767" y="2744276"/>
              <a:ext cx="4160275" cy="2779390"/>
              <a:chOff x="4589767" y="1542914"/>
              <a:chExt cx="4160275" cy="2779390"/>
            </a:xfrm>
            <a:effectLst>
              <a:outerShdw blurRad="101600" dist="38100" dir="2700000" algn="tl" rotWithShape="0">
                <a:srgbClr val="000000">
                  <a:alpha val="43000"/>
                </a:srgbClr>
              </a:outerShdw>
            </a:effectLst>
          </p:grpSpPr>
          <p:sp>
            <p:nvSpPr>
              <p:cNvPr id="81" name="Right Triangle 80"/>
              <p:cNvSpPr/>
              <p:nvPr/>
            </p:nvSpPr>
            <p:spPr bwMode="auto">
              <a:xfrm rot="10800000" flipH="1">
                <a:off x="7424163" y="3877825"/>
                <a:ext cx="343703" cy="444479"/>
              </a:xfrm>
              <a:prstGeom prst="rtTriangle">
                <a:avLst/>
              </a:prstGeom>
              <a:solidFill>
                <a:schemeClr val="bg1">
                  <a:lumMod val="85000"/>
                </a:schemeClr>
              </a:solidFill>
              <a:ln w="12700" cap="flat" cmpd="sng" algn="ctr">
                <a:noFill/>
                <a:prstDash val="solid"/>
                <a:round/>
                <a:headEnd type="none" w="med" len="med"/>
                <a:tailEnd type="none" w="med" len="med"/>
              </a:ln>
              <a:effectLst/>
            </p:spPr>
            <p:txBody>
              <a:bodyPr anchor="ctr"/>
              <a:lstStyle/>
              <a:p>
                <a:pPr algn="ctr">
                  <a:defRPr/>
                </a:pPr>
                <a:endParaRPr lang="en-US">
                  <a:cs typeface="+mn-cs"/>
                </a:endParaRPr>
              </a:p>
            </p:txBody>
          </p:sp>
          <p:sp>
            <p:nvSpPr>
              <p:cNvPr id="82" name="Rectangle 81"/>
              <p:cNvSpPr/>
              <p:nvPr/>
            </p:nvSpPr>
            <p:spPr bwMode="auto">
              <a:xfrm>
                <a:off x="4589767" y="1542914"/>
                <a:ext cx="4160275" cy="2351845"/>
              </a:xfrm>
              <a:prstGeom prst="rect">
                <a:avLst/>
              </a:prstGeom>
              <a:solidFill>
                <a:schemeClr val="bg1">
                  <a:lumMod val="85000"/>
                </a:schemeClr>
              </a:solidFill>
              <a:ln w="12700" cap="flat" cmpd="sng" algn="ctr">
                <a:noFill/>
                <a:prstDash val="solid"/>
                <a:round/>
                <a:headEnd type="none" w="med" len="med"/>
                <a:tailEnd type="none" w="med" len="med"/>
              </a:ln>
              <a:effectLst/>
            </p:spPr>
            <p:txBody>
              <a:bodyPr anchor="ctr"/>
              <a:lstStyle/>
              <a:p>
                <a:pPr algn="ctr">
                  <a:defRPr/>
                </a:pPr>
                <a:endParaRPr lang="en-US">
                  <a:cs typeface="+mn-cs"/>
                </a:endParaRPr>
              </a:p>
            </p:txBody>
          </p:sp>
        </p:grpSp>
        <p:sp>
          <p:nvSpPr>
            <p:cNvPr id="430104" name="TextBox 48"/>
            <p:cNvSpPr txBox="1">
              <a:spLocks noChangeArrowheads="1"/>
            </p:cNvSpPr>
            <p:nvPr/>
          </p:nvSpPr>
          <p:spPr bwMode="auto">
            <a:xfrm>
              <a:off x="4725089" y="2851874"/>
              <a:ext cx="3979659" cy="1370143"/>
            </a:xfrm>
            <a:prstGeom prst="rect">
              <a:avLst/>
            </a:prstGeom>
            <a:noFill/>
            <a:ln w="9525">
              <a:noFill/>
              <a:miter lim="800000"/>
              <a:headEnd/>
              <a:tailEnd/>
            </a:ln>
          </p:spPr>
          <p:txBody>
            <a:bodyPr>
              <a:spAutoFit/>
            </a:bodyPr>
            <a:lstStyle/>
            <a:p>
              <a:endParaRPr lang="ru-RU" sz="2000"/>
            </a:p>
            <a:p>
              <a:r>
                <a:rPr lang="ru-RU" sz="2000"/>
                <a:t>Бюджеты </a:t>
              </a:r>
              <a:r>
                <a:rPr lang="en-US" sz="2000"/>
                <a:t>IT </a:t>
              </a:r>
              <a:r>
                <a:rPr lang="ru-RU" sz="2000"/>
                <a:t>резко сокращены в</a:t>
              </a:r>
              <a:r>
                <a:rPr lang="en-US" sz="2000"/>
                <a:t> 2009</a:t>
              </a:r>
              <a:endParaRPr lang="en-US" sz="1800" i="1"/>
            </a:p>
          </p:txBody>
        </p:sp>
      </p:grpSp>
      <p:grpSp>
        <p:nvGrpSpPr>
          <p:cNvPr id="11" name="Group 82"/>
          <p:cNvGrpSpPr>
            <a:grpSpLocks/>
          </p:cNvGrpSpPr>
          <p:nvPr/>
        </p:nvGrpSpPr>
        <p:grpSpPr bwMode="auto">
          <a:xfrm>
            <a:off x="296863" y="1922463"/>
            <a:ext cx="4335462" cy="2566987"/>
            <a:chOff x="174602" y="1517904"/>
            <a:chExt cx="4334256" cy="2950464"/>
          </a:xfrm>
        </p:grpSpPr>
        <p:grpSp>
          <p:nvGrpSpPr>
            <p:cNvPr id="3" name="Group 52"/>
            <p:cNvGrpSpPr/>
            <p:nvPr/>
          </p:nvGrpSpPr>
          <p:grpSpPr>
            <a:xfrm flipH="1">
              <a:off x="230188" y="1579563"/>
              <a:ext cx="4160275" cy="2779390"/>
              <a:chOff x="4589767" y="1542914"/>
              <a:chExt cx="4160275" cy="2779390"/>
            </a:xfrm>
            <a:effectLst>
              <a:outerShdw blurRad="76200" dist="38100" dir="8400000">
                <a:srgbClr val="000000">
                  <a:alpha val="43000"/>
                </a:srgbClr>
              </a:outerShdw>
            </a:effectLst>
          </p:grpSpPr>
          <p:sp>
            <p:nvSpPr>
              <p:cNvPr id="4" name="Rectangle 85"/>
              <p:cNvSpPr/>
              <p:nvPr/>
            </p:nvSpPr>
            <p:spPr bwMode="auto">
              <a:xfrm>
                <a:off x="4589767" y="1542914"/>
                <a:ext cx="4160275" cy="2351845"/>
              </a:xfrm>
              <a:prstGeom prst="rect">
                <a:avLst/>
              </a:prstGeom>
              <a:solidFill>
                <a:schemeClr val="bg1">
                  <a:lumMod val="85000"/>
                </a:schemeClr>
              </a:solidFill>
              <a:ln w="12700" cap="flat" cmpd="sng" algn="ctr">
                <a:noFill/>
                <a:prstDash val="solid"/>
                <a:round/>
                <a:headEnd type="none" w="med" len="med"/>
                <a:tailEnd type="none" w="med" len="med"/>
              </a:ln>
              <a:effectLst/>
            </p:spPr>
            <p:txBody>
              <a:bodyPr anchor="ctr"/>
              <a:lstStyle/>
              <a:p>
                <a:pPr algn="ctr">
                  <a:defRPr/>
                </a:pPr>
                <a:endParaRPr lang="en-US">
                  <a:cs typeface="+mn-cs"/>
                </a:endParaRPr>
              </a:p>
            </p:txBody>
          </p:sp>
          <p:sp>
            <p:nvSpPr>
              <p:cNvPr id="13" name="Right Triangle 86"/>
              <p:cNvSpPr/>
              <p:nvPr/>
            </p:nvSpPr>
            <p:spPr bwMode="auto">
              <a:xfrm rot="10800000" flipH="1">
                <a:off x="7424163" y="3877825"/>
                <a:ext cx="343703" cy="444479"/>
              </a:xfrm>
              <a:prstGeom prst="rtTriangle">
                <a:avLst/>
              </a:prstGeom>
              <a:solidFill>
                <a:schemeClr val="bg1">
                  <a:lumMod val="85000"/>
                </a:schemeClr>
              </a:solidFill>
              <a:ln w="12700" cap="flat" cmpd="sng" algn="ctr">
                <a:noFill/>
                <a:prstDash val="solid"/>
                <a:round/>
                <a:headEnd type="none" w="med" len="med"/>
                <a:tailEnd type="none" w="med" len="med"/>
              </a:ln>
              <a:effectLst/>
            </p:spPr>
            <p:txBody>
              <a:bodyPr anchor="ctr"/>
              <a:lstStyle/>
              <a:p>
                <a:pPr algn="ctr">
                  <a:defRPr/>
                </a:pPr>
                <a:endParaRPr lang="en-US">
                  <a:cs typeface="+mn-cs"/>
                </a:endParaRPr>
              </a:p>
            </p:txBody>
          </p:sp>
        </p:grpSp>
        <p:sp>
          <p:nvSpPr>
            <p:cNvPr id="430102" name="TextBox 84"/>
            <p:cNvSpPr txBox="1">
              <a:spLocks noChangeArrowheads="1"/>
            </p:cNvSpPr>
            <p:nvPr/>
          </p:nvSpPr>
          <p:spPr bwMode="auto">
            <a:xfrm>
              <a:off x="322198" y="1652928"/>
              <a:ext cx="3996213" cy="2171337"/>
            </a:xfrm>
            <a:prstGeom prst="rect">
              <a:avLst/>
            </a:prstGeom>
            <a:noFill/>
            <a:ln w="9525">
              <a:noFill/>
              <a:miter lim="800000"/>
              <a:headEnd/>
              <a:tailEnd/>
            </a:ln>
          </p:spPr>
          <p:txBody>
            <a:bodyPr>
              <a:spAutoFit/>
            </a:bodyPr>
            <a:lstStyle/>
            <a:p>
              <a:endParaRPr lang="ru-RU" sz="2000"/>
            </a:p>
            <a:p>
              <a:endParaRPr lang="ru-RU" sz="2000"/>
            </a:p>
            <a:p>
              <a:r>
                <a:rPr lang="ru-RU" sz="2000"/>
                <a:t>Рост объемов данных остается неизменным </a:t>
              </a:r>
              <a:r>
                <a:rPr lang="ru-RU" sz="1400"/>
                <a:t>(по данным Гартнер, Октябрь 2008)</a:t>
              </a:r>
            </a:p>
            <a:p>
              <a:endParaRPr lang="en-US" i="1"/>
            </a:p>
          </p:txBody>
        </p:sp>
      </p:grpSp>
      <p:sp>
        <p:nvSpPr>
          <p:cNvPr id="430096" name="AutoShape 40"/>
          <p:cNvSpPr>
            <a:spLocks noChangeAspect="1" noChangeArrowheads="1"/>
          </p:cNvSpPr>
          <p:nvPr/>
        </p:nvSpPr>
        <p:spPr bwMode="auto">
          <a:xfrm>
            <a:off x="619125" y="1289050"/>
            <a:ext cx="8010525" cy="4740275"/>
          </a:xfrm>
          <a:prstGeom prst="rect">
            <a:avLst/>
          </a:prstGeom>
          <a:noFill/>
          <a:ln w="9525">
            <a:noFill/>
            <a:miter lim="800000"/>
            <a:headEnd/>
            <a:tailEnd/>
          </a:ln>
        </p:spPr>
        <p:txBody>
          <a:bodyPr/>
          <a:lstStyle/>
          <a:p>
            <a:endParaRPr lang="en-GB"/>
          </a:p>
        </p:txBody>
      </p:sp>
      <p:sp>
        <p:nvSpPr>
          <p:cNvPr id="430097" name="AutoShape 41"/>
          <p:cNvSpPr>
            <a:spLocks noChangeAspect="1" noChangeArrowheads="1"/>
          </p:cNvSpPr>
          <p:nvPr/>
        </p:nvSpPr>
        <p:spPr bwMode="auto">
          <a:xfrm>
            <a:off x="1776413" y="1776413"/>
            <a:ext cx="5591175" cy="3305175"/>
          </a:xfrm>
          <a:prstGeom prst="rect">
            <a:avLst/>
          </a:prstGeom>
          <a:noFill/>
          <a:ln w="9525">
            <a:noFill/>
            <a:miter lim="800000"/>
            <a:headEnd/>
            <a:tailEnd/>
          </a:ln>
        </p:spPr>
        <p:txBody>
          <a:bodyPr/>
          <a:lstStyle/>
          <a:p>
            <a:endParaRPr lang="en-GB"/>
          </a:p>
        </p:txBody>
      </p:sp>
      <p:grpSp>
        <p:nvGrpSpPr>
          <p:cNvPr id="14" name="Group 82"/>
          <p:cNvGrpSpPr>
            <a:grpSpLocks/>
          </p:cNvGrpSpPr>
          <p:nvPr/>
        </p:nvGrpSpPr>
        <p:grpSpPr bwMode="auto">
          <a:xfrm>
            <a:off x="3894138" y="2944813"/>
            <a:ext cx="4335462" cy="2535237"/>
            <a:chOff x="174602" y="1517904"/>
            <a:chExt cx="4334256" cy="2950464"/>
          </a:xfrm>
        </p:grpSpPr>
        <p:grpSp>
          <p:nvGrpSpPr>
            <p:cNvPr id="12" name="Group 52"/>
            <p:cNvGrpSpPr/>
            <p:nvPr/>
          </p:nvGrpSpPr>
          <p:grpSpPr>
            <a:xfrm flipH="1">
              <a:off x="230188" y="1579563"/>
              <a:ext cx="4160275" cy="2779390"/>
              <a:chOff x="4589767" y="1542914"/>
              <a:chExt cx="4160275" cy="2779390"/>
            </a:xfrm>
            <a:effectLst>
              <a:outerShdw blurRad="76200" dist="38100" dir="8400000">
                <a:srgbClr val="000000">
                  <a:alpha val="43000"/>
                </a:srgbClr>
              </a:outerShdw>
            </a:effectLst>
          </p:grpSpPr>
          <p:sp>
            <p:nvSpPr>
              <p:cNvPr id="86" name="Rectangle 85"/>
              <p:cNvSpPr/>
              <p:nvPr/>
            </p:nvSpPr>
            <p:spPr bwMode="auto">
              <a:xfrm>
                <a:off x="4589767" y="1542914"/>
                <a:ext cx="4160275" cy="2351845"/>
              </a:xfrm>
              <a:prstGeom prst="rect">
                <a:avLst/>
              </a:prstGeom>
              <a:solidFill>
                <a:schemeClr val="bg1">
                  <a:lumMod val="85000"/>
                </a:schemeClr>
              </a:solidFill>
              <a:ln w="12700" cap="flat" cmpd="sng" algn="ctr">
                <a:noFill/>
                <a:prstDash val="solid"/>
                <a:round/>
                <a:headEnd type="none" w="med" len="med"/>
                <a:tailEnd type="none" w="med" len="med"/>
              </a:ln>
              <a:effectLst/>
            </p:spPr>
            <p:txBody>
              <a:bodyPr anchor="ctr"/>
              <a:lstStyle/>
              <a:p>
                <a:pPr algn="ctr">
                  <a:defRPr/>
                </a:pPr>
                <a:endParaRPr lang="en-US">
                  <a:cs typeface="+mn-cs"/>
                </a:endParaRPr>
              </a:p>
            </p:txBody>
          </p:sp>
          <p:sp>
            <p:nvSpPr>
              <p:cNvPr id="87" name="Right Triangle 86"/>
              <p:cNvSpPr/>
              <p:nvPr/>
            </p:nvSpPr>
            <p:spPr bwMode="auto">
              <a:xfrm rot="10800000" flipH="1">
                <a:off x="7424163" y="3877825"/>
                <a:ext cx="343703" cy="444479"/>
              </a:xfrm>
              <a:prstGeom prst="rtTriangle">
                <a:avLst/>
              </a:prstGeom>
              <a:solidFill>
                <a:schemeClr val="bg1">
                  <a:lumMod val="85000"/>
                </a:schemeClr>
              </a:solidFill>
              <a:ln w="12700" cap="flat" cmpd="sng" algn="ctr">
                <a:noFill/>
                <a:prstDash val="solid"/>
                <a:round/>
                <a:headEnd type="none" w="med" len="med"/>
                <a:tailEnd type="none" w="med" len="med"/>
              </a:ln>
              <a:effectLst/>
            </p:spPr>
            <p:txBody>
              <a:bodyPr anchor="ctr"/>
              <a:lstStyle/>
              <a:p>
                <a:pPr algn="ctr">
                  <a:defRPr/>
                </a:pPr>
                <a:endParaRPr lang="en-US">
                  <a:cs typeface="+mn-cs"/>
                </a:endParaRPr>
              </a:p>
            </p:txBody>
          </p:sp>
        </p:grpSp>
        <p:sp>
          <p:nvSpPr>
            <p:cNvPr id="430100" name="TextBox 84"/>
            <p:cNvSpPr txBox="1">
              <a:spLocks noChangeArrowheads="1"/>
            </p:cNvSpPr>
            <p:nvPr/>
          </p:nvSpPr>
          <p:spPr bwMode="auto">
            <a:xfrm>
              <a:off x="322198" y="1652772"/>
              <a:ext cx="3996213" cy="1950964"/>
            </a:xfrm>
            <a:prstGeom prst="rect">
              <a:avLst/>
            </a:prstGeom>
            <a:noFill/>
            <a:ln w="9525">
              <a:noFill/>
              <a:miter lim="800000"/>
              <a:headEnd/>
              <a:tailEnd/>
            </a:ln>
          </p:spPr>
          <p:txBody>
            <a:bodyPr>
              <a:spAutoFit/>
            </a:bodyPr>
            <a:lstStyle/>
            <a:p>
              <a:endParaRPr lang="ru-RU" sz="2000"/>
            </a:p>
            <a:p>
              <a:r>
                <a:rPr lang="ru-RU" sz="2000"/>
                <a:t>Покупка того же объема СХД, что и в предыдущие годы, не представляется возможным</a:t>
              </a:r>
            </a:p>
            <a:p>
              <a:endParaRPr lang="en-US" i="1"/>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3988"/>
                                        </p:tgtEl>
                                        <p:attrNameLst>
                                          <p:attrName>style.visibility</p:attrName>
                                        </p:attrNameLst>
                                      </p:cBhvr>
                                      <p:to>
                                        <p:strVal val="visible"/>
                                      </p:to>
                                    </p:set>
                                    <p:animEffect transition="in" filter="fade">
                                      <p:cBhvr>
                                        <p:cTn id="14" dur="2000"/>
                                        <p:tgtEl>
                                          <p:spTgt spid="83988"/>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10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3989"/>
                                        </p:tgtEl>
                                        <p:attrNameLst>
                                          <p:attrName>style.visibility</p:attrName>
                                        </p:attrNameLst>
                                      </p:cBhvr>
                                      <p:to>
                                        <p:strVal val="visible"/>
                                      </p:to>
                                    </p:set>
                                    <p:animEffect transition="in" filter="fade">
                                      <p:cBhvr>
                                        <p:cTn id="21" dur="2000"/>
                                        <p:tgtEl>
                                          <p:spTgt spid="83989"/>
                                        </p:tgtEl>
                                      </p:cBhvr>
                                    </p:animEffect>
                                  </p:childTnLst>
                                </p:cTn>
                              </p:par>
                            </p:childTnLst>
                          </p:cTn>
                        </p:par>
                        <p:par>
                          <p:cTn id="22" fill="hold">
                            <p:stCondLst>
                              <p:cond delay="5000"/>
                            </p:stCondLst>
                            <p:childTnLst>
                              <p:par>
                                <p:cTn id="23" presetID="2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0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3990"/>
                                        </p:tgtEl>
                                        <p:attrNameLst>
                                          <p:attrName>style.visibility</p:attrName>
                                        </p:attrNameLst>
                                      </p:cBhvr>
                                      <p:to>
                                        <p:strVal val="visible"/>
                                      </p:to>
                                    </p:set>
                                    <p:animEffect transition="in" filter="fade">
                                      <p:cBhvr>
                                        <p:cTn id="28" dur="2000"/>
                                        <p:tgtEl>
                                          <p:spTgt spid="83990"/>
                                        </p:tgtEl>
                                      </p:cBhvr>
                                    </p:animEffect>
                                  </p:childTnLst>
                                </p:cTn>
                              </p:par>
                            </p:childTnLst>
                          </p:cTn>
                        </p:par>
                        <p:par>
                          <p:cTn id="29" fill="hold">
                            <p:stCondLst>
                              <p:cond delay="7000"/>
                            </p:stCondLst>
                            <p:childTnLst>
                              <p:par>
                                <p:cTn id="30" presetID="22" presetClass="entr" presetSubtype="4"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10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3991"/>
                                        </p:tgtEl>
                                        <p:attrNameLst>
                                          <p:attrName>style.visibility</p:attrName>
                                        </p:attrNameLst>
                                      </p:cBhvr>
                                      <p:to>
                                        <p:strVal val="visible"/>
                                      </p:to>
                                    </p:set>
                                    <p:animEffect transition="in" filter="fade">
                                      <p:cBhvr>
                                        <p:cTn id="35" dur="2000"/>
                                        <p:tgtEl>
                                          <p:spTgt spid="8399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1000"/>
                                        <p:tgtEl>
                                          <p:spTgt spid="77"/>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8" grpId="0"/>
      <p:bldP spid="83989" grpId="0"/>
      <p:bldP spid="83990" grpId="0"/>
      <p:bldP spid="83991" grpId="0"/>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1143000"/>
            <a:ext cx="9144000" cy="5715000"/>
          </a:xfrm>
          <a:prstGeom prst="rect">
            <a:avLst/>
          </a:prstGeom>
          <a:gradFill flip="none" rotWithShape="1">
            <a:gsLst>
              <a:gs pos="15000">
                <a:schemeClr val="tx1"/>
              </a:gs>
              <a:gs pos="100000">
                <a:schemeClr val="bg1">
                  <a:lumMod val="85000"/>
                </a:schemeClr>
              </a:gs>
            </a:gsLst>
            <a:lin ang="16200000" scaled="0"/>
            <a:tileRect/>
          </a:gradFill>
          <a:ln w="12700" cap="flat" cmpd="sng" algn="ctr">
            <a:noFill/>
            <a:prstDash val="solid"/>
            <a:round/>
            <a:headEnd type="none" w="med" len="med"/>
            <a:tailEnd type="none" w="med" len="med"/>
          </a:ln>
          <a:effectLst/>
        </p:spPr>
        <p:txBody>
          <a:bodyPr anchor="ctr"/>
          <a:lstStyle/>
          <a:p>
            <a:pPr algn="ctr">
              <a:defRPr/>
            </a:pPr>
            <a:endParaRPr lang="en-US">
              <a:cs typeface="+mn-cs"/>
            </a:endParaRPr>
          </a:p>
        </p:txBody>
      </p:sp>
      <p:sp>
        <p:nvSpPr>
          <p:cNvPr id="432130" name="Slide Number Placeholder 4"/>
          <p:cNvSpPr txBox="1">
            <a:spLocks noGrp="1"/>
          </p:cNvSpPr>
          <p:nvPr/>
        </p:nvSpPr>
        <p:spPr bwMode="auto">
          <a:xfrm>
            <a:off x="8916988" y="6643688"/>
            <a:ext cx="69850" cy="152400"/>
          </a:xfrm>
          <a:prstGeom prst="rect">
            <a:avLst/>
          </a:prstGeom>
          <a:noFill/>
          <a:ln w="9525" algn="ctr">
            <a:noFill/>
            <a:miter lim="800000"/>
            <a:headEnd/>
            <a:tailEnd/>
          </a:ln>
        </p:spPr>
        <p:txBody>
          <a:bodyPr wrap="none" lIns="0" tIns="0" rIns="0" bIns="0" anchor="ctr" anchorCtr="1">
            <a:spAutoFit/>
          </a:bodyPr>
          <a:lstStyle/>
          <a:p>
            <a:pPr algn="ctr" eaLnBrk="0" hangingPunct="0"/>
            <a:fld id="{397AF5BB-94FD-489B-A786-961A3CECF3E9}" type="slidenum">
              <a:rPr lang="en-US" sz="1000" b="1">
                <a:solidFill>
                  <a:srgbClr val="333333"/>
                </a:solidFill>
              </a:rPr>
              <a:pPr algn="ctr" eaLnBrk="0" hangingPunct="0"/>
              <a:t>8</a:t>
            </a:fld>
            <a:endParaRPr lang="en-US" sz="1000" b="1">
              <a:solidFill>
                <a:srgbClr val="333333"/>
              </a:solidFill>
            </a:endParaRPr>
          </a:p>
        </p:txBody>
      </p:sp>
      <p:sp>
        <p:nvSpPr>
          <p:cNvPr id="11" name="Rectangle 10"/>
          <p:cNvSpPr/>
          <p:nvPr/>
        </p:nvSpPr>
        <p:spPr bwMode="auto">
          <a:xfrm>
            <a:off x="313266" y="1900685"/>
            <a:ext cx="4174053" cy="4540714"/>
          </a:xfrm>
          <a:prstGeom prst="rect">
            <a:avLst/>
          </a:prstGeom>
          <a:gradFill flip="none" rotWithShape="1">
            <a:gsLst>
              <a:gs pos="40000">
                <a:srgbClr val="FFCC00"/>
              </a:gs>
              <a:gs pos="100000">
                <a:srgbClr val="B25A0A"/>
              </a:gs>
            </a:gsLst>
            <a:lin ang="5400000" scaled="0"/>
            <a:tileRect/>
          </a:gradFill>
          <a:ln w="12700" cap="flat" cmpd="sng" algn="ctr">
            <a:noFill/>
            <a:prstDash val="solid"/>
            <a:round/>
            <a:headEnd type="none" w="med" len="med"/>
            <a:tailEnd type="none" w="med" len="med"/>
          </a:ln>
          <a:effectLst>
            <a:reflection stA="40000" endPos="24000" dir="5400000" sy="-100000" algn="bl" rotWithShape="0"/>
          </a:effectLst>
        </p:spPr>
        <p:txBody>
          <a:bodyPr anchor="ctr"/>
          <a:lstStyle/>
          <a:p>
            <a:pPr algn="ctr">
              <a:defRPr/>
            </a:pPr>
            <a:endParaRPr lang="en-US">
              <a:cs typeface="+mn-cs"/>
            </a:endParaRPr>
          </a:p>
        </p:txBody>
      </p:sp>
      <p:sp>
        <p:nvSpPr>
          <p:cNvPr id="432132" name="Rectangle 12"/>
          <p:cNvSpPr>
            <a:spLocks noChangeArrowheads="1"/>
          </p:cNvSpPr>
          <p:nvPr/>
        </p:nvSpPr>
        <p:spPr bwMode="auto">
          <a:xfrm>
            <a:off x="349250" y="1933575"/>
            <a:ext cx="4087813" cy="428625"/>
          </a:xfrm>
          <a:prstGeom prst="rect">
            <a:avLst/>
          </a:prstGeom>
          <a:solidFill>
            <a:schemeClr val="bg1">
              <a:alpha val="85097"/>
            </a:schemeClr>
          </a:solidFill>
          <a:ln w="12700" algn="ctr">
            <a:noFill/>
            <a:round/>
            <a:headEnd/>
            <a:tailEnd/>
          </a:ln>
        </p:spPr>
        <p:txBody>
          <a:bodyPr anchor="ctr"/>
          <a:lstStyle/>
          <a:p>
            <a:pPr algn="ctr"/>
            <a:endParaRPr lang="ru-RU"/>
          </a:p>
        </p:txBody>
      </p:sp>
      <p:sp>
        <p:nvSpPr>
          <p:cNvPr id="432133" name="Rectangle 13"/>
          <p:cNvSpPr>
            <a:spLocks noChangeArrowheads="1"/>
          </p:cNvSpPr>
          <p:nvPr/>
        </p:nvSpPr>
        <p:spPr bwMode="auto">
          <a:xfrm>
            <a:off x="349250" y="2405063"/>
            <a:ext cx="4087813" cy="3071812"/>
          </a:xfrm>
          <a:prstGeom prst="rect">
            <a:avLst/>
          </a:prstGeom>
          <a:gradFill rotWithShape="1">
            <a:gsLst>
              <a:gs pos="0">
                <a:schemeClr val="bg1">
                  <a:alpha val="70000"/>
                </a:schemeClr>
              </a:gs>
              <a:gs pos="100000">
                <a:srgbClr val="FFFFFF">
                  <a:alpha val="0"/>
                </a:srgbClr>
              </a:gs>
            </a:gsLst>
            <a:lin ang="5400000"/>
          </a:gradFill>
          <a:ln w="12700" algn="ctr">
            <a:noFill/>
            <a:round/>
            <a:headEnd/>
            <a:tailEnd/>
          </a:ln>
        </p:spPr>
        <p:txBody>
          <a:bodyPr anchor="ctr"/>
          <a:lstStyle/>
          <a:p>
            <a:pPr algn="ctr"/>
            <a:endParaRPr lang="ru-RU"/>
          </a:p>
        </p:txBody>
      </p:sp>
      <p:sp>
        <p:nvSpPr>
          <p:cNvPr id="432134" name="Rectangle 2"/>
          <p:cNvSpPr>
            <a:spLocks noGrp="1" noChangeArrowheads="1"/>
          </p:cNvSpPr>
          <p:nvPr>
            <p:ph type="title" idx="4294967295"/>
          </p:nvPr>
        </p:nvSpPr>
        <p:spPr>
          <a:xfrm>
            <a:off x="304800" y="0"/>
            <a:ext cx="6224588" cy="952500"/>
          </a:xfrm>
        </p:spPr>
        <p:txBody>
          <a:bodyPr lIns="91440" tIns="45720" rIns="91440" bIns="45720" anchor="ctr"/>
          <a:lstStyle/>
          <a:p>
            <a:pPr eaLnBrk="1" hangingPunct="1"/>
            <a:r>
              <a:rPr lang="ru-RU" smtClean="0"/>
              <a:t>Хранение данных. </a:t>
            </a:r>
            <a:br>
              <a:rPr lang="ru-RU" smtClean="0"/>
            </a:br>
            <a:r>
              <a:rPr lang="ru-RU" smtClean="0"/>
              <a:t>Проблемы и Решения</a:t>
            </a:r>
            <a:endParaRPr lang="en-US" smtClean="0"/>
          </a:p>
        </p:txBody>
      </p:sp>
      <p:sp>
        <p:nvSpPr>
          <p:cNvPr id="432135" name="Rectangle 24"/>
          <p:cNvSpPr>
            <a:spLocks noChangeArrowheads="1"/>
          </p:cNvSpPr>
          <p:nvPr/>
        </p:nvSpPr>
        <p:spPr bwMode="auto">
          <a:xfrm>
            <a:off x="469900" y="2519363"/>
            <a:ext cx="3865563" cy="3949700"/>
          </a:xfrm>
          <a:prstGeom prst="rect">
            <a:avLst/>
          </a:prstGeom>
          <a:noFill/>
          <a:ln w="9525">
            <a:noFill/>
            <a:miter lim="800000"/>
            <a:headEnd/>
            <a:tailEnd/>
          </a:ln>
        </p:spPr>
        <p:txBody>
          <a:bodyPr/>
          <a:lstStyle/>
          <a:p>
            <a:pPr marL="174625" indent="-174625">
              <a:buFontTx/>
              <a:buChar char="•"/>
            </a:pPr>
            <a:r>
              <a:rPr lang="ru-RU"/>
              <a:t>Низкая утилизация оборудования</a:t>
            </a:r>
            <a:r>
              <a:rPr lang="en-US"/>
              <a:t>: </a:t>
            </a:r>
            <a:r>
              <a:rPr lang="en-GB"/>
              <a:t>30 – 40%</a:t>
            </a:r>
            <a:endParaRPr lang="ru-RU"/>
          </a:p>
          <a:p>
            <a:pPr marL="174625" indent="-174625">
              <a:buFontTx/>
              <a:buChar char="•"/>
            </a:pPr>
            <a:r>
              <a:rPr lang="ru-RU"/>
              <a:t>Отсутствие бюджета на модернизацию</a:t>
            </a:r>
            <a:r>
              <a:rPr lang="en-US"/>
              <a:t> </a:t>
            </a:r>
            <a:r>
              <a:rPr lang="ru-RU"/>
              <a:t>СХД</a:t>
            </a:r>
            <a:endParaRPr lang="en-US"/>
          </a:p>
          <a:p>
            <a:pPr marL="174625" indent="-174625">
              <a:buFontTx/>
              <a:buChar char="•"/>
            </a:pPr>
            <a:r>
              <a:rPr lang="ru-RU"/>
              <a:t>Сокращение </a:t>
            </a:r>
            <a:r>
              <a:rPr lang="en-US"/>
              <a:t>IT</a:t>
            </a:r>
            <a:r>
              <a:rPr lang="ru-RU"/>
              <a:t>-персонала при сохранении  или росте инфраструктуры</a:t>
            </a:r>
          </a:p>
          <a:p>
            <a:pPr marL="174625" indent="-174625"/>
            <a:endParaRPr lang="ru-RU"/>
          </a:p>
          <a:p>
            <a:pPr marL="174625" indent="-174625">
              <a:buFontTx/>
              <a:buChar char="•"/>
            </a:pPr>
            <a:endParaRPr lang="en-US" sz="2000"/>
          </a:p>
        </p:txBody>
      </p:sp>
      <p:sp>
        <p:nvSpPr>
          <p:cNvPr id="37" name="Rectangle 36"/>
          <p:cNvSpPr/>
          <p:nvPr/>
        </p:nvSpPr>
        <p:spPr bwMode="auto">
          <a:xfrm>
            <a:off x="4570413" y="1900685"/>
            <a:ext cx="4174053" cy="4540714"/>
          </a:xfrm>
          <a:prstGeom prst="rect">
            <a:avLst/>
          </a:prstGeom>
          <a:gradFill flip="none" rotWithShape="1">
            <a:gsLst>
              <a:gs pos="40000">
                <a:srgbClr val="FFCC00"/>
              </a:gs>
              <a:gs pos="100000">
                <a:srgbClr val="B25A0A"/>
              </a:gs>
            </a:gsLst>
            <a:lin ang="5400000" scaled="0"/>
            <a:tileRect/>
          </a:gradFill>
          <a:ln w="12700" cap="flat" cmpd="sng" algn="ctr">
            <a:noFill/>
            <a:prstDash val="solid"/>
            <a:round/>
            <a:headEnd type="none" w="med" len="med"/>
            <a:tailEnd type="none" w="med" len="med"/>
          </a:ln>
          <a:effectLst>
            <a:reflection stA="40000" endPos="24000" dir="5400000" sy="-100000" algn="bl" rotWithShape="0"/>
          </a:effectLst>
        </p:spPr>
        <p:txBody>
          <a:bodyPr anchor="ctr"/>
          <a:lstStyle/>
          <a:p>
            <a:pPr algn="ctr">
              <a:defRPr/>
            </a:pPr>
            <a:endParaRPr lang="en-US">
              <a:cs typeface="+mn-cs"/>
            </a:endParaRPr>
          </a:p>
        </p:txBody>
      </p:sp>
      <p:sp>
        <p:nvSpPr>
          <p:cNvPr id="432137" name="Rectangle 37"/>
          <p:cNvSpPr>
            <a:spLocks noChangeArrowheads="1"/>
          </p:cNvSpPr>
          <p:nvPr/>
        </p:nvSpPr>
        <p:spPr bwMode="auto">
          <a:xfrm>
            <a:off x="4606925" y="1933575"/>
            <a:ext cx="4087813" cy="428625"/>
          </a:xfrm>
          <a:prstGeom prst="rect">
            <a:avLst/>
          </a:prstGeom>
          <a:solidFill>
            <a:schemeClr val="bg1">
              <a:alpha val="85097"/>
            </a:schemeClr>
          </a:solidFill>
          <a:ln w="12700" algn="ctr">
            <a:noFill/>
            <a:round/>
            <a:headEnd/>
            <a:tailEnd/>
          </a:ln>
        </p:spPr>
        <p:txBody>
          <a:bodyPr anchor="ctr"/>
          <a:lstStyle/>
          <a:p>
            <a:pPr algn="ctr"/>
            <a:endParaRPr lang="ru-RU"/>
          </a:p>
        </p:txBody>
      </p:sp>
      <p:sp>
        <p:nvSpPr>
          <p:cNvPr id="432138" name="Rectangle 38"/>
          <p:cNvSpPr>
            <a:spLocks noChangeArrowheads="1"/>
          </p:cNvSpPr>
          <p:nvPr/>
        </p:nvSpPr>
        <p:spPr bwMode="auto">
          <a:xfrm>
            <a:off x="4606925" y="2405063"/>
            <a:ext cx="4087813" cy="3071812"/>
          </a:xfrm>
          <a:prstGeom prst="rect">
            <a:avLst/>
          </a:prstGeom>
          <a:gradFill rotWithShape="1">
            <a:gsLst>
              <a:gs pos="0">
                <a:schemeClr val="bg1">
                  <a:alpha val="70000"/>
                </a:schemeClr>
              </a:gs>
              <a:gs pos="100000">
                <a:srgbClr val="FFFFFF">
                  <a:alpha val="0"/>
                </a:srgbClr>
              </a:gs>
            </a:gsLst>
            <a:lin ang="5400000"/>
          </a:gradFill>
          <a:ln w="12700" algn="ctr">
            <a:noFill/>
            <a:round/>
            <a:headEnd/>
            <a:tailEnd/>
          </a:ln>
        </p:spPr>
        <p:txBody>
          <a:bodyPr anchor="ctr"/>
          <a:lstStyle/>
          <a:p>
            <a:pPr algn="ctr"/>
            <a:endParaRPr lang="ru-RU"/>
          </a:p>
        </p:txBody>
      </p:sp>
      <p:sp>
        <p:nvSpPr>
          <p:cNvPr id="432139" name="Rectangle 24"/>
          <p:cNvSpPr>
            <a:spLocks noChangeArrowheads="1"/>
          </p:cNvSpPr>
          <p:nvPr/>
        </p:nvSpPr>
        <p:spPr bwMode="auto">
          <a:xfrm>
            <a:off x="4565650" y="2519363"/>
            <a:ext cx="4019550" cy="3865562"/>
          </a:xfrm>
          <a:prstGeom prst="rect">
            <a:avLst/>
          </a:prstGeom>
          <a:noFill/>
          <a:ln w="9525">
            <a:noFill/>
            <a:miter lim="800000"/>
            <a:headEnd/>
            <a:tailEnd/>
          </a:ln>
        </p:spPr>
        <p:txBody>
          <a:bodyPr/>
          <a:lstStyle/>
          <a:p>
            <a:pPr marL="174625" indent="-174625" eaLnBrk="0" hangingPunct="0">
              <a:spcBef>
                <a:spcPct val="20000"/>
              </a:spcBef>
              <a:buClr>
                <a:schemeClr val="tx1"/>
              </a:buClr>
              <a:buFontTx/>
              <a:buChar char="•"/>
            </a:pPr>
            <a:r>
              <a:rPr lang="en-US" sz="1200" b="1"/>
              <a:t>Command Central Storage</a:t>
            </a:r>
          </a:p>
          <a:p>
            <a:pPr marL="742950" lvl="1" indent="-285750" eaLnBrk="0" hangingPunct="0">
              <a:lnSpc>
                <a:spcPct val="95000"/>
              </a:lnSpc>
              <a:spcAft>
                <a:spcPct val="35000"/>
              </a:spcAft>
              <a:buClr>
                <a:schemeClr val="tx1"/>
              </a:buClr>
              <a:buFontTx/>
              <a:buChar char="•"/>
            </a:pPr>
            <a:r>
              <a:rPr lang="ru-RU" sz="1200" b="1"/>
              <a:t>Поиск неиспользуемого дискового пространства</a:t>
            </a:r>
            <a:endParaRPr lang="en-US" sz="1200" b="1"/>
          </a:p>
          <a:p>
            <a:pPr marL="174625" indent="-174625" eaLnBrk="0" hangingPunct="0">
              <a:lnSpc>
                <a:spcPct val="95000"/>
              </a:lnSpc>
              <a:spcAft>
                <a:spcPct val="35000"/>
              </a:spcAft>
              <a:buClr>
                <a:schemeClr val="tx1"/>
              </a:buClr>
              <a:buFontTx/>
              <a:buChar char="•"/>
            </a:pPr>
            <a:r>
              <a:rPr lang="en-US" sz="1200" b="1"/>
              <a:t>Thin Provisioning</a:t>
            </a:r>
          </a:p>
          <a:p>
            <a:pPr marL="742950" lvl="1" indent="-285750" eaLnBrk="0" hangingPunct="0">
              <a:lnSpc>
                <a:spcPct val="95000"/>
              </a:lnSpc>
              <a:spcAft>
                <a:spcPct val="35000"/>
              </a:spcAft>
              <a:buClr>
                <a:schemeClr val="tx1"/>
              </a:buClr>
              <a:buFontTx/>
              <a:buChar char="•"/>
            </a:pPr>
            <a:r>
              <a:rPr lang="ru-RU" sz="1200" b="1"/>
              <a:t>Сокращение издержек при распределении дисковых ресурсов СХД</a:t>
            </a:r>
            <a:endParaRPr lang="en-US" sz="1200" b="1"/>
          </a:p>
          <a:p>
            <a:pPr marL="174625" indent="-174625" eaLnBrk="0" hangingPunct="0">
              <a:lnSpc>
                <a:spcPct val="95000"/>
              </a:lnSpc>
              <a:spcAft>
                <a:spcPct val="35000"/>
              </a:spcAft>
              <a:buClr>
                <a:schemeClr val="tx1"/>
              </a:buClr>
              <a:buFontTx/>
              <a:buChar char="•"/>
            </a:pPr>
            <a:r>
              <a:rPr lang="en-US" sz="1200" b="1"/>
              <a:t>Cluster File System</a:t>
            </a:r>
          </a:p>
          <a:p>
            <a:pPr marL="742950" lvl="1" indent="-285750" eaLnBrk="0" hangingPunct="0">
              <a:lnSpc>
                <a:spcPct val="95000"/>
              </a:lnSpc>
              <a:spcAft>
                <a:spcPct val="35000"/>
              </a:spcAft>
              <a:buClr>
                <a:schemeClr val="tx1"/>
              </a:buClr>
              <a:buFontTx/>
              <a:buChar char="•"/>
            </a:pPr>
            <a:r>
              <a:rPr lang="ru-RU" sz="1200" b="1"/>
              <a:t>Одновременное использование ресурсов СХД несколькими серверами</a:t>
            </a:r>
            <a:endParaRPr lang="en-US" sz="1200" b="1"/>
          </a:p>
          <a:p>
            <a:pPr marL="174625" indent="-174625" eaLnBrk="0" hangingPunct="0">
              <a:lnSpc>
                <a:spcPct val="95000"/>
              </a:lnSpc>
              <a:spcAft>
                <a:spcPct val="35000"/>
              </a:spcAft>
              <a:buClr>
                <a:schemeClr val="tx1"/>
              </a:buClr>
              <a:buFontTx/>
              <a:buChar char="•"/>
            </a:pPr>
            <a:r>
              <a:rPr lang="en-US" sz="1200" b="1"/>
              <a:t>Dynamic Storage Tiering</a:t>
            </a:r>
          </a:p>
          <a:p>
            <a:pPr marL="742950" lvl="1" indent="-285750" eaLnBrk="0" hangingPunct="0">
              <a:lnSpc>
                <a:spcPct val="95000"/>
              </a:lnSpc>
              <a:spcAft>
                <a:spcPct val="35000"/>
              </a:spcAft>
              <a:buClr>
                <a:schemeClr val="tx1"/>
              </a:buClr>
              <a:buFontTx/>
              <a:buChar char="•"/>
            </a:pPr>
            <a:r>
              <a:rPr lang="ru-RU" sz="1200" b="1"/>
              <a:t>Эффективное использование дисковых ресурсов за счет уровневого хранения данных</a:t>
            </a:r>
            <a:endParaRPr lang="en-US" sz="1200" b="1"/>
          </a:p>
          <a:p>
            <a:pPr marL="174625" indent="-174625" eaLnBrk="0" hangingPunct="0">
              <a:lnSpc>
                <a:spcPct val="95000"/>
              </a:lnSpc>
              <a:spcAft>
                <a:spcPct val="35000"/>
              </a:spcAft>
              <a:buClr>
                <a:schemeClr val="tx1"/>
              </a:buClr>
              <a:buFontTx/>
              <a:buChar char="•"/>
            </a:pPr>
            <a:r>
              <a:rPr lang="en-US" sz="1200" b="1"/>
              <a:t>Enterprise Vault</a:t>
            </a:r>
          </a:p>
          <a:p>
            <a:pPr marL="742950" lvl="1" indent="-285750" eaLnBrk="0" hangingPunct="0">
              <a:lnSpc>
                <a:spcPct val="95000"/>
              </a:lnSpc>
              <a:spcAft>
                <a:spcPct val="35000"/>
              </a:spcAft>
              <a:buClr>
                <a:schemeClr val="tx1"/>
              </a:buClr>
              <a:buFontTx/>
              <a:buChar char="•"/>
            </a:pPr>
            <a:r>
              <a:rPr lang="ru-RU" sz="1200" b="1"/>
              <a:t>Освобождение дискового пространства за счет миграции данных</a:t>
            </a:r>
            <a:endParaRPr lang="en-US" sz="1200" b="1"/>
          </a:p>
          <a:p>
            <a:pPr marL="174625" indent="-174625" eaLnBrk="0" hangingPunct="0">
              <a:lnSpc>
                <a:spcPct val="95000"/>
              </a:lnSpc>
              <a:spcAft>
                <a:spcPct val="35000"/>
              </a:spcAft>
              <a:buClr>
                <a:schemeClr val="tx1"/>
              </a:buClr>
              <a:buFontTx/>
              <a:buChar char="•"/>
            </a:pPr>
            <a:r>
              <a:rPr lang="en-US" sz="1200" b="1"/>
              <a:t>NetBackup PureDisk</a:t>
            </a:r>
          </a:p>
          <a:p>
            <a:pPr marL="742950" lvl="1" indent="-285750" eaLnBrk="0" hangingPunct="0">
              <a:lnSpc>
                <a:spcPct val="95000"/>
              </a:lnSpc>
              <a:spcAft>
                <a:spcPct val="35000"/>
              </a:spcAft>
              <a:buClr>
                <a:schemeClr val="tx1"/>
              </a:buClr>
              <a:buFontTx/>
              <a:buChar char="•"/>
            </a:pPr>
            <a:r>
              <a:rPr lang="ru-RU" sz="1200" b="1"/>
              <a:t>Сокращение объемов резервных копий</a:t>
            </a:r>
          </a:p>
        </p:txBody>
      </p:sp>
      <p:sp>
        <p:nvSpPr>
          <p:cNvPr id="432140" name="Rectangle 86"/>
          <p:cNvSpPr>
            <a:spLocks noChangeArrowheads="1"/>
          </p:cNvSpPr>
          <p:nvPr/>
        </p:nvSpPr>
        <p:spPr bwMode="auto">
          <a:xfrm>
            <a:off x="349250" y="1954213"/>
            <a:ext cx="4087813" cy="396875"/>
          </a:xfrm>
          <a:prstGeom prst="rect">
            <a:avLst/>
          </a:prstGeom>
          <a:noFill/>
          <a:ln w="9525" algn="ctr">
            <a:noFill/>
            <a:miter lim="800000"/>
            <a:headEnd/>
            <a:tailEnd/>
          </a:ln>
        </p:spPr>
        <p:txBody>
          <a:bodyPr>
            <a:spAutoFit/>
          </a:bodyPr>
          <a:lstStyle/>
          <a:p>
            <a:pPr algn="ctr"/>
            <a:r>
              <a:rPr lang="ru-RU" sz="2000" b="1"/>
              <a:t>Проблемы</a:t>
            </a:r>
            <a:endParaRPr lang="en-US" sz="2000" b="1"/>
          </a:p>
        </p:txBody>
      </p:sp>
      <p:sp>
        <p:nvSpPr>
          <p:cNvPr id="432141" name="Rectangle 86"/>
          <p:cNvSpPr>
            <a:spLocks noChangeArrowheads="1"/>
          </p:cNvSpPr>
          <p:nvPr/>
        </p:nvSpPr>
        <p:spPr bwMode="auto">
          <a:xfrm>
            <a:off x="4606925" y="1954213"/>
            <a:ext cx="4087813" cy="396875"/>
          </a:xfrm>
          <a:prstGeom prst="rect">
            <a:avLst/>
          </a:prstGeom>
          <a:noFill/>
          <a:ln w="9525" algn="ctr">
            <a:noFill/>
            <a:miter lim="800000"/>
            <a:headEnd/>
            <a:tailEnd/>
          </a:ln>
        </p:spPr>
        <p:txBody>
          <a:bodyPr>
            <a:spAutoFit/>
          </a:bodyPr>
          <a:lstStyle/>
          <a:p>
            <a:pPr algn="ctr"/>
            <a:r>
              <a:rPr lang="ru-RU" sz="2000" b="1"/>
              <a:t>Решения</a:t>
            </a:r>
            <a:endParaRPr lang="en-US" sz="2000"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4177" name="Group 207"/>
          <p:cNvGrpSpPr>
            <a:grpSpLocks/>
          </p:cNvGrpSpPr>
          <p:nvPr/>
        </p:nvGrpSpPr>
        <p:grpSpPr bwMode="auto">
          <a:xfrm>
            <a:off x="536575" y="2057400"/>
            <a:ext cx="612775" cy="4157663"/>
            <a:chOff x="189" y="771"/>
            <a:chExt cx="382" cy="3208"/>
          </a:xfrm>
        </p:grpSpPr>
        <p:sp>
          <p:nvSpPr>
            <p:cNvPr id="29" name="Rectangle 163"/>
            <p:cNvSpPr>
              <a:spLocks noChangeArrowheads="1"/>
            </p:cNvSpPr>
            <p:nvPr/>
          </p:nvSpPr>
          <p:spPr bwMode="auto">
            <a:xfrm>
              <a:off x="190" y="827"/>
              <a:ext cx="380" cy="3078"/>
            </a:xfrm>
            <a:prstGeom prst="rect">
              <a:avLst/>
            </a:prstGeom>
            <a:gradFill rotWithShape="1">
              <a:gsLst>
                <a:gs pos="0">
                  <a:schemeClr val="accent2">
                    <a:gamma/>
                    <a:tint val="62353"/>
                    <a:invGamma/>
                  </a:schemeClr>
                </a:gs>
                <a:gs pos="100000">
                  <a:schemeClr val="accent2"/>
                </a:gs>
              </a:gsLst>
              <a:lin ang="5400000" scaled="1"/>
            </a:gradFill>
            <a:ln w="19050" algn="ctr">
              <a:solidFill>
                <a:schemeClr val="accent2"/>
              </a:solidFill>
              <a:miter lim="800000"/>
              <a:headEnd/>
              <a:tailEnd/>
            </a:ln>
            <a:effectLst/>
          </p:spPr>
          <p:txBody>
            <a:bodyPr wrap="none" anchor="ctr"/>
            <a:lstStyle/>
            <a:p>
              <a:pPr defTabSz="457200" fontAlgn="auto">
                <a:spcBef>
                  <a:spcPts val="0"/>
                </a:spcBef>
                <a:spcAft>
                  <a:spcPts val="0"/>
                </a:spcAft>
                <a:defRPr/>
              </a:pPr>
              <a:endParaRPr lang="de-CH" sz="1800">
                <a:latin typeface="+mn-lt"/>
                <a:cs typeface="+mn-cs"/>
              </a:endParaRPr>
            </a:p>
          </p:txBody>
        </p:sp>
        <p:sp>
          <p:nvSpPr>
            <p:cNvPr id="30" name="Oval 159"/>
            <p:cNvSpPr>
              <a:spLocks noChangeArrowheads="1"/>
            </p:cNvSpPr>
            <p:nvPr/>
          </p:nvSpPr>
          <p:spPr bwMode="auto">
            <a:xfrm>
              <a:off x="189" y="771"/>
              <a:ext cx="381" cy="98"/>
            </a:xfrm>
            <a:prstGeom prst="ellipse">
              <a:avLst/>
            </a:prstGeom>
            <a:gradFill rotWithShape="1">
              <a:gsLst>
                <a:gs pos="0">
                  <a:schemeClr val="accent2">
                    <a:gamma/>
                    <a:tint val="65882"/>
                    <a:invGamma/>
                  </a:schemeClr>
                </a:gs>
                <a:gs pos="100000">
                  <a:schemeClr val="accent2"/>
                </a:gs>
              </a:gsLst>
              <a:lin ang="5400000" scaled="1"/>
            </a:gradFill>
            <a:ln w="12700" algn="ctr">
              <a:solidFill>
                <a:schemeClr val="accent2"/>
              </a:solidFill>
              <a:round/>
              <a:headEnd/>
              <a:tailEnd/>
            </a:ln>
            <a:effectLst/>
          </p:spPr>
          <p:txBody>
            <a:bodyPr wrap="none" anchor="ctr"/>
            <a:lstStyle/>
            <a:p>
              <a:pPr defTabSz="457200" fontAlgn="auto">
                <a:spcBef>
                  <a:spcPts val="0"/>
                </a:spcBef>
                <a:spcAft>
                  <a:spcPts val="0"/>
                </a:spcAft>
                <a:defRPr/>
              </a:pPr>
              <a:endParaRPr lang="de-CH" sz="1800">
                <a:latin typeface="+mn-lt"/>
                <a:cs typeface="+mn-cs"/>
              </a:endParaRPr>
            </a:p>
          </p:txBody>
        </p:sp>
        <p:sp>
          <p:nvSpPr>
            <p:cNvPr id="434268" name="Oval 165"/>
            <p:cNvSpPr>
              <a:spLocks noChangeArrowheads="1"/>
            </p:cNvSpPr>
            <p:nvPr/>
          </p:nvSpPr>
          <p:spPr bwMode="auto">
            <a:xfrm>
              <a:off x="190" y="3840"/>
              <a:ext cx="381" cy="139"/>
            </a:xfrm>
            <a:prstGeom prst="ellipse">
              <a:avLst/>
            </a:prstGeom>
            <a:solidFill>
              <a:schemeClr val="accent2"/>
            </a:solidFill>
            <a:ln w="12700" algn="ctr">
              <a:solidFill>
                <a:schemeClr val="accent2"/>
              </a:solidFill>
              <a:round/>
              <a:headEnd/>
              <a:tailEnd/>
            </a:ln>
          </p:spPr>
          <p:txBody>
            <a:bodyPr wrap="none" anchor="ctr"/>
            <a:lstStyle/>
            <a:p>
              <a:pPr defTabSz="457200"/>
              <a:endParaRPr lang="de-CH" sz="1800"/>
            </a:p>
          </p:txBody>
        </p:sp>
      </p:grpSp>
      <p:sp>
        <p:nvSpPr>
          <p:cNvPr id="434178" name="Text Box 44"/>
          <p:cNvSpPr txBox="1">
            <a:spLocks noChangeArrowheads="1"/>
          </p:cNvSpPr>
          <p:nvPr/>
        </p:nvSpPr>
        <p:spPr bwMode="auto">
          <a:xfrm>
            <a:off x="463550" y="6289675"/>
            <a:ext cx="1100138" cy="323850"/>
          </a:xfrm>
          <a:prstGeom prst="rect">
            <a:avLst/>
          </a:prstGeom>
          <a:noFill/>
          <a:ln w="12700" algn="ctr">
            <a:noFill/>
            <a:miter lim="800000"/>
            <a:headEnd/>
            <a:tailEnd/>
          </a:ln>
        </p:spPr>
        <p:txBody>
          <a:bodyPr>
            <a:spAutoFit/>
          </a:bodyPr>
          <a:lstStyle/>
          <a:p>
            <a:pPr defTabSz="457200">
              <a:lnSpc>
                <a:spcPct val="85000"/>
              </a:lnSpc>
            </a:pPr>
            <a:r>
              <a:rPr lang="ru-RU" sz="900"/>
              <a:t>Общие дисковые ресурсы</a:t>
            </a:r>
            <a:endParaRPr lang="en-US" sz="900"/>
          </a:p>
        </p:txBody>
      </p:sp>
      <p:sp>
        <p:nvSpPr>
          <p:cNvPr id="434179" name="Title 1"/>
          <p:cNvSpPr>
            <a:spLocks noGrp="1"/>
          </p:cNvSpPr>
          <p:nvPr>
            <p:ph type="title" idx="4294967295"/>
          </p:nvPr>
        </p:nvSpPr>
        <p:spPr/>
        <p:txBody>
          <a:bodyPr lIns="91440" tIns="45720" rIns="91440" bIns="45720" anchor="ctr"/>
          <a:lstStyle/>
          <a:p>
            <a:pPr eaLnBrk="1" hangingPunct="1"/>
            <a:r>
              <a:rPr lang="ru-RU" smtClean="0"/>
              <a:t>Пример типичной ситуации</a:t>
            </a:r>
            <a:endParaRPr lang="en-US" smtClean="0"/>
          </a:p>
        </p:txBody>
      </p:sp>
      <p:sp>
        <p:nvSpPr>
          <p:cNvPr id="434180" name="TextBox 6"/>
          <p:cNvSpPr txBox="1">
            <a:spLocks noChangeArrowheads="1"/>
          </p:cNvSpPr>
          <p:nvPr/>
        </p:nvSpPr>
        <p:spPr bwMode="auto">
          <a:xfrm>
            <a:off x="463550" y="1143000"/>
            <a:ext cx="4240213" cy="701675"/>
          </a:xfrm>
          <a:prstGeom prst="rect">
            <a:avLst/>
          </a:prstGeom>
          <a:noFill/>
          <a:ln w="9525">
            <a:noFill/>
            <a:miter lim="800000"/>
            <a:headEnd/>
            <a:tailEnd/>
          </a:ln>
        </p:spPr>
        <p:txBody>
          <a:bodyPr>
            <a:spAutoFit/>
          </a:bodyPr>
          <a:lstStyle/>
          <a:p>
            <a:pPr defTabSz="457200"/>
            <a:r>
              <a:rPr lang="ru-RU" sz="2000"/>
              <a:t>Сколько денег теряем при стоимости </a:t>
            </a:r>
            <a:r>
              <a:rPr lang="en-US" sz="2000"/>
              <a:t>$10</a:t>
            </a:r>
            <a:r>
              <a:rPr lang="ru-RU" sz="2000"/>
              <a:t> за гигабайт</a:t>
            </a:r>
            <a:r>
              <a:rPr lang="en-US" sz="2000"/>
              <a:t>?</a:t>
            </a:r>
            <a:endParaRPr lang="en-US" sz="1600"/>
          </a:p>
        </p:txBody>
      </p:sp>
      <p:grpSp>
        <p:nvGrpSpPr>
          <p:cNvPr id="434181" name="Group 241"/>
          <p:cNvGrpSpPr>
            <a:grpSpLocks/>
          </p:cNvGrpSpPr>
          <p:nvPr/>
        </p:nvGrpSpPr>
        <p:grpSpPr bwMode="auto">
          <a:xfrm>
            <a:off x="4733925" y="5400675"/>
            <a:ext cx="952500" cy="1054100"/>
            <a:chOff x="2109" y="3562"/>
            <a:chExt cx="530" cy="479"/>
          </a:xfrm>
        </p:grpSpPr>
        <p:sp>
          <p:nvSpPr>
            <p:cNvPr id="434259" name="Text Box 44"/>
            <p:cNvSpPr txBox="1">
              <a:spLocks noChangeArrowheads="1"/>
            </p:cNvSpPr>
            <p:nvPr/>
          </p:nvSpPr>
          <p:spPr bwMode="auto">
            <a:xfrm>
              <a:off x="2109" y="3947"/>
              <a:ext cx="530" cy="94"/>
            </a:xfrm>
            <a:prstGeom prst="rect">
              <a:avLst/>
            </a:prstGeom>
            <a:noFill/>
            <a:ln w="12700" algn="ctr">
              <a:noFill/>
              <a:miter lim="800000"/>
              <a:headEnd/>
              <a:tailEnd/>
            </a:ln>
          </p:spPr>
          <p:txBody>
            <a:bodyPr>
              <a:spAutoFit/>
            </a:bodyPr>
            <a:lstStyle/>
            <a:p>
              <a:pPr algn="ctr" defTabSz="457200">
                <a:lnSpc>
                  <a:spcPct val="85000"/>
                </a:lnSpc>
              </a:pPr>
              <a:endParaRPr lang="ru-RU" sz="900"/>
            </a:p>
          </p:txBody>
        </p:sp>
        <p:grpSp>
          <p:nvGrpSpPr>
            <p:cNvPr id="434260" name="Group 214"/>
            <p:cNvGrpSpPr>
              <a:grpSpLocks/>
            </p:cNvGrpSpPr>
            <p:nvPr/>
          </p:nvGrpSpPr>
          <p:grpSpPr bwMode="auto">
            <a:xfrm>
              <a:off x="2165" y="3562"/>
              <a:ext cx="356" cy="365"/>
              <a:chOff x="2234" y="3518"/>
              <a:chExt cx="417" cy="430"/>
            </a:xfrm>
          </p:grpSpPr>
          <p:grpSp>
            <p:nvGrpSpPr>
              <p:cNvPr id="434261" name="Group 203"/>
              <p:cNvGrpSpPr>
                <a:grpSpLocks/>
              </p:cNvGrpSpPr>
              <p:nvPr/>
            </p:nvGrpSpPr>
            <p:grpSpPr bwMode="auto">
              <a:xfrm>
                <a:off x="2234" y="3518"/>
                <a:ext cx="382" cy="430"/>
                <a:chOff x="2234" y="3518"/>
                <a:chExt cx="382" cy="430"/>
              </a:xfrm>
            </p:grpSpPr>
            <p:sp>
              <p:nvSpPr>
                <p:cNvPr id="25" name="Oval 187"/>
                <p:cNvSpPr>
                  <a:spLocks noChangeArrowheads="1"/>
                </p:cNvSpPr>
                <p:nvPr/>
              </p:nvSpPr>
              <p:spPr bwMode="auto">
                <a:xfrm>
                  <a:off x="2235" y="3848"/>
                  <a:ext cx="381" cy="100"/>
                </a:xfrm>
                <a:prstGeom prst="ellipse">
                  <a:avLst/>
                </a:prstGeom>
                <a:solidFill>
                  <a:schemeClr val="tx2">
                    <a:lumMod val="60000"/>
                    <a:lumOff val="40000"/>
                  </a:schemeClr>
                </a:solidFill>
                <a:ln w="12700" algn="ctr">
                  <a:solidFill>
                    <a:schemeClr val="tx2">
                      <a:lumMod val="60000"/>
                      <a:lumOff val="40000"/>
                    </a:schemeClr>
                  </a:solidFill>
                  <a:round/>
                  <a:headEnd/>
                  <a:tailEnd/>
                </a:ln>
              </p:spPr>
              <p:txBody>
                <a:bodyPr wrap="none" anchor="ctr"/>
                <a:lstStyle/>
                <a:p>
                  <a:pPr defTabSz="457200" fontAlgn="auto">
                    <a:spcBef>
                      <a:spcPts val="0"/>
                    </a:spcBef>
                    <a:spcAft>
                      <a:spcPts val="0"/>
                    </a:spcAft>
                    <a:defRPr/>
                  </a:pPr>
                  <a:endParaRPr lang="de-CH" sz="1800">
                    <a:latin typeface="+mn-lt"/>
                    <a:cs typeface="+mn-cs"/>
                  </a:endParaRPr>
                </a:p>
              </p:txBody>
            </p:sp>
            <p:sp>
              <p:nvSpPr>
                <p:cNvPr id="26" name="Rectangle 185"/>
                <p:cNvSpPr>
                  <a:spLocks noChangeArrowheads="1"/>
                </p:cNvSpPr>
                <p:nvPr/>
              </p:nvSpPr>
              <p:spPr bwMode="auto">
                <a:xfrm>
                  <a:off x="2235" y="3555"/>
                  <a:ext cx="380" cy="354"/>
                </a:xfrm>
                <a:prstGeom prst="rect">
                  <a:avLst/>
                </a:prstGeom>
                <a:solidFill>
                  <a:schemeClr val="tx2">
                    <a:lumMod val="60000"/>
                    <a:lumOff val="40000"/>
                  </a:schemeClr>
                </a:solidFill>
                <a:ln w="19050" algn="ctr">
                  <a:solidFill>
                    <a:schemeClr val="tx2">
                      <a:lumMod val="60000"/>
                      <a:lumOff val="40000"/>
                    </a:schemeClr>
                  </a:solidFill>
                  <a:miter lim="800000"/>
                  <a:headEnd/>
                  <a:tailEnd/>
                </a:ln>
                <a:effectLst/>
              </p:spPr>
              <p:txBody>
                <a:bodyPr wrap="none" anchor="ctr"/>
                <a:lstStyle/>
                <a:p>
                  <a:pPr defTabSz="457200" fontAlgn="auto">
                    <a:spcBef>
                      <a:spcPts val="0"/>
                    </a:spcBef>
                    <a:spcAft>
                      <a:spcPts val="0"/>
                    </a:spcAft>
                    <a:defRPr/>
                  </a:pPr>
                  <a:endParaRPr lang="de-CH" sz="1800">
                    <a:latin typeface="+mn-lt"/>
                    <a:cs typeface="+mn-cs"/>
                  </a:endParaRPr>
                </a:p>
              </p:txBody>
            </p:sp>
            <p:sp>
              <p:nvSpPr>
                <p:cNvPr id="27" name="Oval 186"/>
                <p:cNvSpPr>
                  <a:spLocks noChangeArrowheads="1"/>
                </p:cNvSpPr>
                <p:nvPr/>
              </p:nvSpPr>
              <p:spPr bwMode="auto">
                <a:xfrm>
                  <a:off x="2234" y="3518"/>
                  <a:ext cx="381" cy="59"/>
                </a:xfrm>
                <a:prstGeom prst="ellipse">
                  <a:avLst/>
                </a:prstGeom>
                <a:solidFill>
                  <a:schemeClr val="tx2">
                    <a:lumMod val="75000"/>
                  </a:schemeClr>
                </a:solidFill>
                <a:ln w="12700" algn="ctr">
                  <a:solidFill>
                    <a:schemeClr val="tx2">
                      <a:lumMod val="75000"/>
                    </a:schemeClr>
                  </a:solidFill>
                  <a:round/>
                  <a:headEnd/>
                  <a:tailEnd/>
                </a:ln>
                <a:effectLst/>
              </p:spPr>
              <p:txBody>
                <a:bodyPr wrap="none" anchor="ctr"/>
                <a:lstStyle/>
                <a:p>
                  <a:pPr defTabSz="457200" fontAlgn="auto">
                    <a:spcBef>
                      <a:spcPts val="0"/>
                    </a:spcBef>
                    <a:spcAft>
                      <a:spcPts val="0"/>
                    </a:spcAft>
                    <a:defRPr/>
                  </a:pPr>
                  <a:endParaRPr lang="de-CH" sz="1800">
                    <a:latin typeface="+mn-lt"/>
                    <a:cs typeface="+mn-cs"/>
                  </a:endParaRPr>
                </a:p>
              </p:txBody>
            </p:sp>
          </p:grpSp>
          <p:sp>
            <p:nvSpPr>
              <p:cNvPr id="434262" name="Text Box 50"/>
              <p:cNvSpPr txBox="1">
                <a:spLocks noChangeArrowheads="1"/>
              </p:cNvSpPr>
              <p:nvPr/>
            </p:nvSpPr>
            <p:spPr bwMode="auto">
              <a:xfrm>
                <a:off x="2250" y="3661"/>
                <a:ext cx="401" cy="212"/>
              </a:xfrm>
              <a:prstGeom prst="rect">
                <a:avLst/>
              </a:prstGeom>
              <a:noFill/>
              <a:ln w="12700" algn="ctr">
                <a:noFill/>
                <a:miter lim="800000"/>
                <a:headEnd/>
                <a:tailEnd/>
              </a:ln>
            </p:spPr>
            <p:txBody>
              <a:bodyPr>
                <a:spAutoFit/>
              </a:bodyPr>
              <a:lstStyle/>
              <a:p>
                <a:pPr defTabSz="457200">
                  <a:lnSpc>
                    <a:spcPct val="90000"/>
                  </a:lnSpc>
                  <a:spcBef>
                    <a:spcPct val="20000"/>
                  </a:spcBef>
                </a:pPr>
                <a:r>
                  <a:rPr lang="en-US" sz="1000"/>
                  <a:t>20 TB</a:t>
                </a:r>
              </a:p>
              <a:p>
                <a:pPr defTabSz="457200">
                  <a:lnSpc>
                    <a:spcPct val="90000"/>
                  </a:lnSpc>
                  <a:spcBef>
                    <a:spcPct val="20000"/>
                  </a:spcBef>
                </a:pPr>
                <a:r>
                  <a:rPr lang="en-US" sz="1000"/>
                  <a:t>20%</a:t>
                </a:r>
              </a:p>
            </p:txBody>
          </p:sp>
        </p:grpSp>
      </p:grpSp>
      <p:sp>
        <p:nvSpPr>
          <p:cNvPr id="434182" name="Text Box 50"/>
          <p:cNvSpPr txBox="1">
            <a:spLocks noChangeArrowheads="1"/>
          </p:cNvSpPr>
          <p:nvPr/>
        </p:nvSpPr>
        <p:spPr bwMode="auto">
          <a:xfrm>
            <a:off x="520700" y="3603625"/>
            <a:ext cx="623888" cy="395288"/>
          </a:xfrm>
          <a:prstGeom prst="rect">
            <a:avLst/>
          </a:prstGeom>
          <a:noFill/>
          <a:ln w="12700" algn="ctr">
            <a:noFill/>
            <a:miter lim="800000"/>
            <a:headEnd/>
            <a:tailEnd/>
          </a:ln>
        </p:spPr>
        <p:txBody>
          <a:bodyPr>
            <a:spAutoFit/>
          </a:bodyPr>
          <a:lstStyle/>
          <a:p>
            <a:pPr defTabSz="457200">
              <a:lnSpc>
                <a:spcPct val="90000"/>
              </a:lnSpc>
              <a:spcBef>
                <a:spcPct val="20000"/>
              </a:spcBef>
            </a:pPr>
            <a:r>
              <a:rPr lang="en-US" sz="1000"/>
              <a:t>100 TB</a:t>
            </a:r>
          </a:p>
          <a:p>
            <a:pPr defTabSz="457200">
              <a:lnSpc>
                <a:spcPct val="90000"/>
              </a:lnSpc>
              <a:spcBef>
                <a:spcPct val="20000"/>
              </a:spcBef>
            </a:pPr>
            <a:r>
              <a:rPr lang="en-US" sz="1000"/>
              <a:t>100%</a:t>
            </a:r>
          </a:p>
        </p:txBody>
      </p:sp>
      <p:sp>
        <p:nvSpPr>
          <p:cNvPr id="434183" name="TextBox 39"/>
          <p:cNvSpPr txBox="1">
            <a:spLocks noChangeArrowheads="1"/>
          </p:cNvSpPr>
          <p:nvPr/>
        </p:nvSpPr>
        <p:spPr bwMode="auto">
          <a:xfrm>
            <a:off x="4227513" y="4106863"/>
            <a:ext cx="4503737" cy="915987"/>
          </a:xfrm>
          <a:prstGeom prst="rect">
            <a:avLst/>
          </a:prstGeom>
          <a:noFill/>
          <a:ln w="9525">
            <a:noFill/>
            <a:miter lim="800000"/>
            <a:headEnd/>
            <a:tailEnd/>
          </a:ln>
        </p:spPr>
        <p:txBody>
          <a:bodyPr>
            <a:spAutoFit/>
          </a:bodyPr>
          <a:lstStyle/>
          <a:p>
            <a:pPr algn="r" defTabSz="457200"/>
            <a:r>
              <a:rPr lang="en-US" sz="1800"/>
              <a:t>…</a:t>
            </a:r>
            <a:r>
              <a:rPr lang="ru-RU" sz="1800"/>
              <a:t>и сколько стоит решение </a:t>
            </a:r>
            <a:r>
              <a:rPr lang="en-US" sz="1800"/>
              <a:t>Symantec?</a:t>
            </a:r>
          </a:p>
          <a:p>
            <a:pPr algn="r" defTabSz="457200"/>
            <a:endParaRPr lang="en-US" sz="1800"/>
          </a:p>
          <a:p>
            <a:pPr algn="r" defTabSz="457200"/>
            <a:r>
              <a:rPr lang="en-US" sz="1800"/>
              <a:t>$150,000 *</a:t>
            </a:r>
          </a:p>
        </p:txBody>
      </p:sp>
      <p:sp>
        <p:nvSpPr>
          <p:cNvPr id="434184" name="TextBox 44"/>
          <p:cNvSpPr txBox="1">
            <a:spLocks noChangeArrowheads="1"/>
          </p:cNvSpPr>
          <p:nvPr/>
        </p:nvSpPr>
        <p:spPr bwMode="auto">
          <a:xfrm>
            <a:off x="6246813" y="5564188"/>
            <a:ext cx="2498725" cy="854075"/>
          </a:xfrm>
          <a:prstGeom prst="rect">
            <a:avLst/>
          </a:prstGeom>
          <a:noFill/>
          <a:ln w="9525">
            <a:noFill/>
            <a:miter lim="800000"/>
            <a:headEnd/>
            <a:tailEnd/>
          </a:ln>
        </p:spPr>
        <p:txBody>
          <a:bodyPr wrap="none">
            <a:spAutoFit/>
          </a:bodyPr>
          <a:lstStyle/>
          <a:p>
            <a:pPr algn="r" defTabSz="457200"/>
            <a:r>
              <a:rPr lang="en-US" sz="1000"/>
              <a:t>(*) </a:t>
            </a:r>
            <a:r>
              <a:rPr lang="ru-RU" sz="1000"/>
              <a:t>Пример расчета приведен с учетом</a:t>
            </a:r>
            <a:r>
              <a:rPr lang="en-US" sz="1000"/>
              <a:t>:</a:t>
            </a:r>
          </a:p>
          <a:p>
            <a:pPr algn="r" defTabSz="457200"/>
            <a:r>
              <a:rPr lang="en-US" sz="1000"/>
              <a:t>1 CCS-</a:t>
            </a:r>
            <a:r>
              <a:rPr lang="ru-RU" sz="1000"/>
              <a:t>сервер</a:t>
            </a:r>
            <a:r>
              <a:rPr lang="en-US" sz="1000"/>
              <a:t> = $25,000</a:t>
            </a:r>
          </a:p>
          <a:p>
            <a:pPr algn="r" defTabSz="457200"/>
            <a:r>
              <a:rPr lang="en-US" sz="1000"/>
              <a:t>50 </a:t>
            </a:r>
            <a:r>
              <a:rPr lang="ru-RU" sz="1000"/>
              <a:t>Хостов</a:t>
            </a:r>
            <a:r>
              <a:rPr lang="en-US" sz="1000"/>
              <a:t>= $50,000</a:t>
            </a:r>
          </a:p>
          <a:p>
            <a:pPr algn="r" defTabSz="457200"/>
            <a:r>
              <a:rPr lang="en-US" sz="1000"/>
              <a:t>256 </a:t>
            </a:r>
            <a:r>
              <a:rPr lang="ru-RU" sz="1000"/>
              <a:t>портов коммутатора</a:t>
            </a:r>
            <a:r>
              <a:rPr lang="en-US" sz="1000"/>
              <a:t> = $25,000</a:t>
            </a:r>
            <a:endParaRPr lang="ru-RU" sz="1000"/>
          </a:p>
          <a:p>
            <a:pPr algn="r" defTabSz="457200"/>
            <a:r>
              <a:rPr lang="ru-RU" sz="1000"/>
              <a:t>Услуги по внедрению = $50,000 </a:t>
            </a:r>
            <a:endParaRPr lang="en-US" sz="1000"/>
          </a:p>
        </p:txBody>
      </p:sp>
      <p:grpSp>
        <p:nvGrpSpPr>
          <p:cNvPr id="434185" name="Group 81"/>
          <p:cNvGrpSpPr>
            <a:grpSpLocks/>
          </p:cNvGrpSpPr>
          <p:nvPr/>
        </p:nvGrpSpPr>
        <p:grpSpPr bwMode="auto">
          <a:xfrm>
            <a:off x="1068388" y="2065338"/>
            <a:ext cx="909637" cy="1028700"/>
            <a:chOff x="1357572" y="1836817"/>
            <a:chExt cx="909223" cy="1029038"/>
          </a:xfrm>
        </p:grpSpPr>
        <p:sp>
          <p:nvSpPr>
            <p:cNvPr id="434253" name="Rectangle 194"/>
            <p:cNvSpPr>
              <a:spLocks noChangeArrowheads="1"/>
            </p:cNvSpPr>
            <p:nvPr/>
          </p:nvSpPr>
          <p:spPr bwMode="auto">
            <a:xfrm>
              <a:off x="1357572" y="2635023"/>
              <a:ext cx="909223" cy="230832"/>
            </a:xfrm>
            <a:prstGeom prst="rect">
              <a:avLst/>
            </a:prstGeom>
            <a:noFill/>
            <a:ln w="9525" algn="ctr">
              <a:noFill/>
              <a:miter lim="800000"/>
              <a:headEnd/>
              <a:tailEnd/>
            </a:ln>
          </p:spPr>
          <p:txBody>
            <a:bodyPr wrap="none">
              <a:spAutoFit/>
            </a:bodyPr>
            <a:lstStyle/>
            <a:p>
              <a:pPr defTabSz="457200"/>
              <a:r>
                <a:rPr lang="en-US" sz="900"/>
                <a:t>Un-configured</a:t>
              </a:r>
            </a:p>
          </p:txBody>
        </p:sp>
        <p:grpSp>
          <p:nvGrpSpPr>
            <p:cNvPr id="434254" name="Group 207"/>
            <p:cNvGrpSpPr>
              <a:grpSpLocks/>
            </p:cNvGrpSpPr>
            <p:nvPr/>
          </p:nvGrpSpPr>
          <p:grpSpPr bwMode="auto">
            <a:xfrm>
              <a:off x="1558478" y="1836817"/>
              <a:ext cx="515938" cy="786068"/>
              <a:chOff x="189" y="771"/>
              <a:chExt cx="382" cy="3208"/>
            </a:xfrm>
          </p:grpSpPr>
          <p:sp>
            <p:nvSpPr>
              <p:cNvPr id="48" name="Rectangle 163"/>
              <p:cNvSpPr>
                <a:spLocks noChangeArrowheads="1"/>
              </p:cNvSpPr>
              <p:nvPr/>
            </p:nvSpPr>
            <p:spPr bwMode="auto">
              <a:xfrm>
                <a:off x="193" y="829"/>
                <a:ext cx="377" cy="3078"/>
              </a:xfrm>
              <a:prstGeom prst="rect">
                <a:avLst/>
              </a:prstGeom>
              <a:gradFill rotWithShape="1">
                <a:gsLst>
                  <a:gs pos="0">
                    <a:schemeClr val="accent2">
                      <a:gamma/>
                      <a:tint val="62353"/>
                      <a:invGamma/>
                    </a:schemeClr>
                  </a:gs>
                  <a:gs pos="100000">
                    <a:schemeClr val="accent2"/>
                  </a:gs>
                </a:gsLst>
                <a:lin ang="5400000" scaled="1"/>
              </a:gradFill>
              <a:ln w="19050" algn="ctr">
                <a:solidFill>
                  <a:schemeClr val="accent2"/>
                </a:solidFill>
                <a:miter lim="800000"/>
                <a:headEnd/>
                <a:tailEnd/>
              </a:ln>
              <a:effectLst/>
            </p:spPr>
            <p:txBody>
              <a:bodyPr wrap="none" anchor="ctr"/>
              <a:lstStyle/>
              <a:p>
                <a:pPr algn="ctr" defTabSz="457200" fontAlgn="auto">
                  <a:spcBef>
                    <a:spcPts val="0"/>
                  </a:spcBef>
                  <a:spcAft>
                    <a:spcPts val="0"/>
                  </a:spcAft>
                  <a:defRPr/>
                </a:pPr>
                <a:endParaRPr lang="de-CH" sz="1800">
                  <a:latin typeface="+mn-lt"/>
                  <a:cs typeface="+mn-cs"/>
                </a:endParaRPr>
              </a:p>
            </p:txBody>
          </p:sp>
          <p:sp>
            <p:nvSpPr>
              <p:cNvPr id="49" name="Oval 159"/>
              <p:cNvSpPr>
                <a:spLocks noChangeArrowheads="1"/>
              </p:cNvSpPr>
              <p:nvPr/>
            </p:nvSpPr>
            <p:spPr bwMode="auto">
              <a:xfrm>
                <a:off x="189" y="771"/>
                <a:ext cx="381" cy="408"/>
              </a:xfrm>
              <a:prstGeom prst="ellipse">
                <a:avLst/>
              </a:prstGeom>
              <a:gradFill rotWithShape="1">
                <a:gsLst>
                  <a:gs pos="0">
                    <a:schemeClr val="accent2">
                      <a:gamma/>
                      <a:tint val="65882"/>
                      <a:invGamma/>
                    </a:schemeClr>
                  </a:gs>
                  <a:gs pos="100000">
                    <a:schemeClr val="accent2"/>
                  </a:gs>
                </a:gsLst>
                <a:lin ang="5400000" scaled="1"/>
              </a:gradFill>
              <a:ln w="12700" algn="ctr">
                <a:solidFill>
                  <a:schemeClr val="accent2"/>
                </a:solidFill>
                <a:round/>
                <a:headEnd/>
                <a:tailEnd/>
              </a:ln>
              <a:effectLst/>
            </p:spPr>
            <p:txBody>
              <a:bodyPr wrap="none" anchor="ctr"/>
              <a:lstStyle/>
              <a:p>
                <a:pPr algn="ctr" defTabSz="457200" fontAlgn="auto">
                  <a:spcBef>
                    <a:spcPts val="0"/>
                  </a:spcBef>
                  <a:spcAft>
                    <a:spcPts val="0"/>
                  </a:spcAft>
                  <a:defRPr/>
                </a:pPr>
                <a:endParaRPr lang="de-CH" sz="1800">
                  <a:latin typeface="+mn-lt"/>
                  <a:cs typeface="+mn-cs"/>
                </a:endParaRPr>
              </a:p>
            </p:txBody>
          </p:sp>
          <p:sp>
            <p:nvSpPr>
              <p:cNvPr id="434258" name="Oval 165"/>
              <p:cNvSpPr>
                <a:spLocks noChangeArrowheads="1"/>
              </p:cNvSpPr>
              <p:nvPr/>
            </p:nvSpPr>
            <p:spPr bwMode="auto">
              <a:xfrm>
                <a:off x="190" y="3840"/>
                <a:ext cx="381" cy="139"/>
              </a:xfrm>
              <a:prstGeom prst="ellipse">
                <a:avLst/>
              </a:prstGeom>
              <a:solidFill>
                <a:schemeClr val="accent2"/>
              </a:solidFill>
              <a:ln w="12700" algn="ctr">
                <a:solidFill>
                  <a:schemeClr val="accent2"/>
                </a:solidFill>
                <a:round/>
                <a:headEnd/>
                <a:tailEnd/>
              </a:ln>
            </p:spPr>
            <p:txBody>
              <a:bodyPr wrap="none" anchor="ctr"/>
              <a:lstStyle/>
              <a:p>
                <a:pPr algn="ctr" defTabSz="457200"/>
                <a:endParaRPr lang="de-CH" sz="1800"/>
              </a:p>
            </p:txBody>
          </p:sp>
        </p:grpSp>
        <p:sp>
          <p:nvSpPr>
            <p:cNvPr id="434255" name="Text Box 50"/>
            <p:cNvSpPr txBox="1">
              <a:spLocks noChangeArrowheads="1"/>
            </p:cNvSpPr>
            <p:nvPr/>
          </p:nvSpPr>
          <p:spPr bwMode="auto">
            <a:xfrm>
              <a:off x="1455952" y="2059140"/>
              <a:ext cx="721984" cy="395417"/>
            </a:xfrm>
            <a:prstGeom prst="rect">
              <a:avLst/>
            </a:prstGeom>
            <a:noFill/>
            <a:ln w="12700" algn="ctr">
              <a:noFill/>
              <a:miter lim="800000"/>
              <a:headEnd/>
              <a:tailEnd/>
            </a:ln>
          </p:spPr>
          <p:txBody>
            <a:bodyPr>
              <a:spAutoFit/>
            </a:bodyPr>
            <a:lstStyle/>
            <a:p>
              <a:pPr algn="ctr" defTabSz="457200">
                <a:lnSpc>
                  <a:spcPct val="90000"/>
                </a:lnSpc>
                <a:spcBef>
                  <a:spcPct val="20000"/>
                </a:spcBef>
              </a:pPr>
              <a:r>
                <a:rPr lang="en-US" sz="1000"/>
                <a:t>20 TB</a:t>
              </a:r>
            </a:p>
            <a:p>
              <a:pPr algn="ctr" defTabSz="457200">
                <a:lnSpc>
                  <a:spcPct val="90000"/>
                </a:lnSpc>
                <a:spcBef>
                  <a:spcPct val="20000"/>
                </a:spcBef>
              </a:pPr>
              <a:r>
                <a:rPr lang="en-US" sz="1000"/>
                <a:t>$0.2M</a:t>
              </a:r>
            </a:p>
          </p:txBody>
        </p:sp>
      </p:grpSp>
      <p:grpSp>
        <p:nvGrpSpPr>
          <p:cNvPr id="434186" name="Group 87"/>
          <p:cNvGrpSpPr>
            <a:grpSpLocks/>
          </p:cNvGrpSpPr>
          <p:nvPr/>
        </p:nvGrpSpPr>
        <p:grpSpPr bwMode="auto">
          <a:xfrm>
            <a:off x="1895475" y="2887663"/>
            <a:ext cx="831850" cy="1427162"/>
            <a:chOff x="2231942" y="2658979"/>
            <a:chExt cx="832279" cy="1427091"/>
          </a:xfrm>
        </p:grpSpPr>
        <p:sp>
          <p:nvSpPr>
            <p:cNvPr id="434246" name="Rectangle 196"/>
            <p:cNvSpPr>
              <a:spLocks noChangeArrowheads="1"/>
            </p:cNvSpPr>
            <p:nvPr/>
          </p:nvSpPr>
          <p:spPr bwMode="auto">
            <a:xfrm>
              <a:off x="2231942" y="3855238"/>
              <a:ext cx="832279" cy="230832"/>
            </a:xfrm>
            <a:prstGeom prst="rect">
              <a:avLst/>
            </a:prstGeom>
            <a:noFill/>
            <a:ln w="9525" algn="ctr">
              <a:noFill/>
              <a:miter lim="800000"/>
              <a:headEnd/>
              <a:tailEnd/>
            </a:ln>
          </p:spPr>
          <p:txBody>
            <a:bodyPr wrap="none">
              <a:spAutoFit/>
            </a:bodyPr>
            <a:lstStyle/>
            <a:p>
              <a:pPr defTabSz="457200"/>
              <a:r>
                <a:rPr lang="en-US" sz="900"/>
                <a:t>Un-allocated</a:t>
              </a:r>
            </a:p>
          </p:txBody>
        </p:sp>
        <p:grpSp>
          <p:nvGrpSpPr>
            <p:cNvPr id="434247" name="Group 82"/>
            <p:cNvGrpSpPr>
              <a:grpSpLocks/>
            </p:cNvGrpSpPr>
            <p:nvPr/>
          </p:nvGrpSpPr>
          <p:grpSpPr bwMode="auto">
            <a:xfrm>
              <a:off x="2341532" y="2658979"/>
              <a:ext cx="623888" cy="1130968"/>
              <a:chOff x="2341532" y="2658979"/>
              <a:chExt cx="623888" cy="1130968"/>
            </a:xfrm>
          </p:grpSpPr>
          <p:grpSp>
            <p:nvGrpSpPr>
              <p:cNvPr id="434248" name="Group 207"/>
              <p:cNvGrpSpPr>
                <a:grpSpLocks/>
              </p:cNvGrpSpPr>
              <p:nvPr/>
            </p:nvGrpSpPr>
            <p:grpSpPr bwMode="auto">
              <a:xfrm>
                <a:off x="2395507" y="2658979"/>
                <a:ext cx="515938" cy="1130968"/>
                <a:chOff x="189" y="771"/>
                <a:chExt cx="382" cy="3208"/>
              </a:xfrm>
            </p:grpSpPr>
            <p:sp>
              <p:nvSpPr>
                <p:cNvPr id="54" name="Rectangle 163"/>
                <p:cNvSpPr>
                  <a:spLocks noChangeArrowheads="1"/>
                </p:cNvSpPr>
                <p:nvPr/>
              </p:nvSpPr>
              <p:spPr bwMode="auto">
                <a:xfrm>
                  <a:off x="190" y="825"/>
                  <a:ext cx="380" cy="3080"/>
                </a:xfrm>
                <a:prstGeom prst="rect">
                  <a:avLst/>
                </a:prstGeom>
                <a:gradFill rotWithShape="1">
                  <a:gsLst>
                    <a:gs pos="0">
                      <a:schemeClr val="accent2">
                        <a:gamma/>
                        <a:tint val="62353"/>
                        <a:invGamma/>
                      </a:schemeClr>
                    </a:gs>
                    <a:gs pos="100000">
                      <a:schemeClr val="accent2"/>
                    </a:gs>
                  </a:gsLst>
                  <a:lin ang="5400000" scaled="1"/>
                </a:gradFill>
                <a:ln w="19050" algn="ctr">
                  <a:solidFill>
                    <a:schemeClr val="accent2"/>
                  </a:solidFill>
                  <a:miter lim="800000"/>
                  <a:headEnd/>
                  <a:tailEnd/>
                </a:ln>
                <a:effectLst/>
              </p:spPr>
              <p:txBody>
                <a:bodyPr wrap="none" anchor="ctr"/>
                <a:lstStyle/>
                <a:p>
                  <a:pPr algn="ctr" defTabSz="457200" fontAlgn="auto">
                    <a:spcBef>
                      <a:spcPts val="0"/>
                    </a:spcBef>
                    <a:spcAft>
                      <a:spcPts val="0"/>
                    </a:spcAft>
                    <a:defRPr/>
                  </a:pPr>
                  <a:endParaRPr lang="de-CH" sz="1800">
                    <a:latin typeface="+mn-lt"/>
                    <a:cs typeface="+mn-cs"/>
                  </a:endParaRPr>
                </a:p>
              </p:txBody>
            </p:sp>
            <p:sp>
              <p:nvSpPr>
                <p:cNvPr id="55" name="Oval 159"/>
                <p:cNvSpPr>
                  <a:spLocks noChangeArrowheads="1"/>
                </p:cNvSpPr>
                <p:nvPr/>
              </p:nvSpPr>
              <p:spPr bwMode="auto">
                <a:xfrm>
                  <a:off x="189" y="771"/>
                  <a:ext cx="381" cy="99"/>
                </a:xfrm>
                <a:prstGeom prst="ellipse">
                  <a:avLst/>
                </a:prstGeom>
                <a:gradFill rotWithShape="1">
                  <a:gsLst>
                    <a:gs pos="0">
                      <a:schemeClr val="accent2">
                        <a:gamma/>
                        <a:tint val="65882"/>
                        <a:invGamma/>
                      </a:schemeClr>
                    </a:gs>
                    <a:gs pos="100000">
                      <a:schemeClr val="accent2"/>
                    </a:gs>
                  </a:gsLst>
                  <a:lin ang="5400000" scaled="1"/>
                </a:gradFill>
                <a:ln w="12700" algn="ctr">
                  <a:solidFill>
                    <a:schemeClr val="accent2"/>
                  </a:solidFill>
                  <a:round/>
                  <a:headEnd/>
                  <a:tailEnd/>
                </a:ln>
                <a:effectLst/>
              </p:spPr>
              <p:txBody>
                <a:bodyPr wrap="none" anchor="ctr"/>
                <a:lstStyle/>
                <a:p>
                  <a:pPr algn="ctr" defTabSz="457200" fontAlgn="auto">
                    <a:spcBef>
                      <a:spcPts val="0"/>
                    </a:spcBef>
                    <a:spcAft>
                      <a:spcPts val="0"/>
                    </a:spcAft>
                    <a:defRPr/>
                  </a:pPr>
                  <a:endParaRPr lang="de-CH" sz="1800">
                    <a:latin typeface="+mn-lt"/>
                    <a:cs typeface="+mn-cs"/>
                  </a:endParaRPr>
                </a:p>
              </p:txBody>
            </p:sp>
            <p:sp>
              <p:nvSpPr>
                <p:cNvPr id="434252" name="Oval 165"/>
                <p:cNvSpPr>
                  <a:spLocks noChangeArrowheads="1"/>
                </p:cNvSpPr>
                <p:nvPr/>
              </p:nvSpPr>
              <p:spPr bwMode="auto">
                <a:xfrm>
                  <a:off x="190" y="3840"/>
                  <a:ext cx="381" cy="139"/>
                </a:xfrm>
                <a:prstGeom prst="ellipse">
                  <a:avLst/>
                </a:prstGeom>
                <a:solidFill>
                  <a:schemeClr val="accent2"/>
                </a:solidFill>
                <a:ln w="12700" algn="ctr">
                  <a:solidFill>
                    <a:schemeClr val="accent2"/>
                  </a:solidFill>
                  <a:round/>
                  <a:headEnd/>
                  <a:tailEnd/>
                </a:ln>
              </p:spPr>
              <p:txBody>
                <a:bodyPr wrap="none" anchor="ctr"/>
                <a:lstStyle/>
                <a:p>
                  <a:pPr algn="ctr" defTabSz="457200"/>
                  <a:endParaRPr lang="de-CH" sz="1800"/>
                </a:p>
              </p:txBody>
            </p:sp>
          </p:grpSp>
          <p:sp>
            <p:nvSpPr>
              <p:cNvPr id="434249" name="Text Box 50"/>
              <p:cNvSpPr txBox="1">
                <a:spLocks noChangeArrowheads="1"/>
              </p:cNvSpPr>
              <p:nvPr/>
            </p:nvSpPr>
            <p:spPr bwMode="auto">
              <a:xfrm>
                <a:off x="2341532" y="3017966"/>
                <a:ext cx="623888" cy="395521"/>
              </a:xfrm>
              <a:prstGeom prst="rect">
                <a:avLst/>
              </a:prstGeom>
              <a:noFill/>
              <a:ln w="12700" algn="ctr">
                <a:noFill/>
                <a:miter lim="800000"/>
                <a:headEnd/>
                <a:tailEnd/>
              </a:ln>
            </p:spPr>
            <p:txBody>
              <a:bodyPr>
                <a:spAutoFit/>
              </a:bodyPr>
              <a:lstStyle/>
              <a:p>
                <a:pPr algn="ctr" defTabSz="457200">
                  <a:lnSpc>
                    <a:spcPct val="90000"/>
                  </a:lnSpc>
                  <a:spcBef>
                    <a:spcPct val="20000"/>
                  </a:spcBef>
                </a:pPr>
                <a:r>
                  <a:rPr lang="en-US" sz="1000"/>
                  <a:t>30 TB</a:t>
                </a:r>
              </a:p>
              <a:p>
                <a:pPr algn="ctr" defTabSz="457200">
                  <a:lnSpc>
                    <a:spcPct val="90000"/>
                  </a:lnSpc>
                  <a:spcBef>
                    <a:spcPct val="20000"/>
                  </a:spcBef>
                </a:pPr>
                <a:r>
                  <a:rPr lang="en-US" sz="1000"/>
                  <a:t>$0.3M</a:t>
                </a:r>
              </a:p>
            </p:txBody>
          </p:sp>
        </p:grpSp>
      </p:grpSp>
      <p:grpSp>
        <p:nvGrpSpPr>
          <p:cNvPr id="434187" name="Group 88"/>
          <p:cNvGrpSpPr>
            <a:grpSpLocks/>
          </p:cNvGrpSpPr>
          <p:nvPr/>
        </p:nvGrpSpPr>
        <p:grpSpPr bwMode="auto">
          <a:xfrm>
            <a:off x="2613025" y="4037013"/>
            <a:ext cx="730250" cy="619125"/>
            <a:chOff x="3082256" y="3796129"/>
            <a:chExt cx="730250" cy="618576"/>
          </a:xfrm>
        </p:grpSpPr>
        <p:grpSp>
          <p:nvGrpSpPr>
            <p:cNvPr id="434239" name="Group 83"/>
            <p:cNvGrpSpPr>
              <a:grpSpLocks/>
            </p:cNvGrpSpPr>
            <p:nvPr/>
          </p:nvGrpSpPr>
          <p:grpSpPr bwMode="auto">
            <a:xfrm>
              <a:off x="3155692" y="3796129"/>
              <a:ext cx="623888" cy="395288"/>
              <a:chOff x="3215852" y="3796129"/>
              <a:chExt cx="623888" cy="395288"/>
            </a:xfrm>
          </p:grpSpPr>
          <p:grpSp>
            <p:nvGrpSpPr>
              <p:cNvPr id="434241" name="Group 207"/>
              <p:cNvGrpSpPr>
                <a:grpSpLocks/>
              </p:cNvGrpSpPr>
              <p:nvPr/>
            </p:nvGrpSpPr>
            <p:grpSpPr bwMode="auto">
              <a:xfrm>
                <a:off x="3253952" y="3801980"/>
                <a:ext cx="515938" cy="336884"/>
                <a:chOff x="189" y="771"/>
                <a:chExt cx="382" cy="3208"/>
              </a:xfrm>
            </p:grpSpPr>
            <p:sp>
              <p:nvSpPr>
                <p:cNvPr id="60" name="Rectangle 163"/>
                <p:cNvSpPr>
                  <a:spLocks noChangeArrowheads="1"/>
                </p:cNvSpPr>
                <p:nvPr/>
              </p:nvSpPr>
              <p:spPr bwMode="auto">
                <a:xfrm>
                  <a:off x="190" y="836"/>
                  <a:ext cx="380" cy="3066"/>
                </a:xfrm>
                <a:prstGeom prst="rect">
                  <a:avLst/>
                </a:prstGeom>
                <a:gradFill rotWithShape="1">
                  <a:gsLst>
                    <a:gs pos="0">
                      <a:schemeClr val="accent2">
                        <a:gamma/>
                        <a:tint val="62353"/>
                        <a:invGamma/>
                      </a:schemeClr>
                    </a:gs>
                    <a:gs pos="100000">
                      <a:schemeClr val="accent2"/>
                    </a:gs>
                  </a:gsLst>
                  <a:lin ang="5400000" scaled="1"/>
                </a:gradFill>
                <a:ln w="19050" algn="ctr">
                  <a:solidFill>
                    <a:schemeClr val="accent2"/>
                  </a:solidFill>
                  <a:miter lim="800000"/>
                  <a:headEnd/>
                  <a:tailEnd/>
                </a:ln>
                <a:effectLst/>
              </p:spPr>
              <p:txBody>
                <a:bodyPr wrap="none" anchor="ctr"/>
                <a:lstStyle/>
                <a:p>
                  <a:pPr algn="ctr" defTabSz="457200" fontAlgn="auto">
                    <a:spcBef>
                      <a:spcPts val="0"/>
                    </a:spcBef>
                    <a:spcAft>
                      <a:spcPts val="0"/>
                    </a:spcAft>
                    <a:defRPr/>
                  </a:pPr>
                  <a:endParaRPr lang="de-CH" sz="1800">
                    <a:latin typeface="+mn-lt"/>
                    <a:cs typeface="+mn-cs"/>
                  </a:endParaRPr>
                </a:p>
              </p:txBody>
            </p:sp>
            <p:sp>
              <p:nvSpPr>
                <p:cNvPr id="61" name="Oval 159"/>
                <p:cNvSpPr>
                  <a:spLocks noChangeArrowheads="1"/>
                </p:cNvSpPr>
                <p:nvPr/>
              </p:nvSpPr>
              <p:spPr bwMode="auto">
                <a:xfrm>
                  <a:off x="189" y="776"/>
                  <a:ext cx="381" cy="91"/>
                </a:xfrm>
                <a:prstGeom prst="ellipse">
                  <a:avLst/>
                </a:prstGeom>
                <a:gradFill rotWithShape="1">
                  <a:gsLst>
                    <a:gs pos="0">
                      <a:schemeClr val="accent2">
                        <a:gamma/>
                        <a:tint val="65882"/>
                        <a:invGamma/>
                      </a:schemeClr>
                    </a:gs>
                    <a:gs pos="100000">
                      <a:schemeClr val="accent2"/>
                    </a:gs>
                  </a:gsLst>
                  <a:lin ang="5400000" scaled="1"/>
                </a:gradFill>
                <a:ln w="12700" algn="ctr">
                  <a:solidFill>
                    <a:schemeClr val="accent2"/>
                  </a:solidFill>
                  <a:round/>
                  <a:headEnd/>
                  <a:tailEnd/>
                </a:ln>
                <a:effectLst/>
              </p:spPr>
              <p:txBody>
                <a:bodyPr wrap="none" anchor="ctr"/>
                <a:lstStyle/>
                <a:p>
                  <a:pPr algn="ctr" defTabSz="457200" fontAlgn="auto">
                    <a:spcBef>
                      <a:spcPts val="0"/>
                    </a:spcBef>
                    <a:spcAft>
                      <a:spcPts val="0"/>
                    </a:spcAft>
                    <a:defRPr/>
                  </a:pPr>
                  <a:endParaRPr lang="de-CH" sz="1800">
                    <a:latin typeface="+mn-lt"/>
                    <a:cs typeface="+mn-cs"/>
                  </a:endParaRPr>
                </a:p>
              </p:txBody>
            </p:sp>
            <p:sp>
              <p:nvSpPr>
                <p:cNvPr id="434245" name="Oval 165"/>
                <p:cNvSpPr>
                  <a:spLocks noChangeArrowheads="1"/>
                </p:cNvSpPr>
                <p:nvPr/>
              </p:nvSpPr>
              <p:spPr bwMode="auto">
                <a:xfrm>
                  <a:off x="190" y="3840"/>
                  <a:ext cx="381" cy="139"/>
                </a:xfrm>
                <a:prstGeom prst="ellipse">
                  <a:avLst/>
                </a:prstGeom>
                <a:solidFill>
                  <a:schemeClr val="accent2"/>
                </a:solidFill>
                <a:ln w="12700" algn="ctr">
                  <a:solidFill>
                    <a:schemeClr val="accent2"/>
                  </a:solidFill>
                  <a:round/>
                  <a:headEnd/>
                  <a:tailEnd/>
                </a:ln>
              </p:spPr>
              <p:txBody>
                <a:bodyPr wrap="none" anchor="ctr"/>
                <a:lstStyle/>
                <a:p>
                  <a:pPr algn="ctr" defTabSz="457200"/>
                  <a:endParaRPr lang="de-CH" sz="1800"/>
                </a:p>
              </p:txBody>
            </p:sp>
          </p:grpSp>
          <p:sp>
            <p:nvSpPr>
              <p:cNvPr id="434242" name="Text Box 50"/>
              <p:cNvSpPr txBox="1">
                <a:spLocks noChangeArrowheads="1"/>
              </p:cNvSpPr>
              <p:nvPr/>
            </p:nvSpPr>
            <p:spPr bwMode="auto">
              <a:xfrm>
                <a:off x="3215852" y="3796129"/>
                <a:ext cx="623888" cy="395288"/>
              </a:xfrm>
              <a:prstGeom prst="rect">
                <a:avLst/>
              </a:prstGeom>
              <a:noFill/>
              <a:ln w="12700" algn="ctr">
                <a:noFill/>
                <a:miter lim="800000"/>
                <a:headEnd/>
                <a:tailEnd/>
              </a:ln>
            </p:spPr>
            <p:txBody>
              <a:bodyPr>
                <a:spAutoFit/>
              </a:bodyPr>
              <a:lstStyle/>
              <a:p>
                <a:pPr algn="ctr" defTabSz="457200">
                  <a:lnSpc>
                    <a:spcPct val="90000"/>
                  </a:lnSpc>
                  <a:spcBef>
                    <a:spcPct val="20000"/>
                  </a:spcBef>
                </a:pPr>
                <a:r>
                  <a:rPr lang="en-US" sz="1000"/>
                  <a:t>10 TB</a:t>
                </a:r>
              </a:p>
              <a:p>
                <a:pPr algn="ctr" defTabSz="457200">
                  <a:lnSpc>
                    <a:spcPct val="90000"/>
                  </a:lnSpc>
                  <a:spcBef>
                    <a:spcPct val="20000"/>
                  </a:spcBef>
                </a:pPr>
                <a:r>
                  <a:rPr lang="en-US" sz="1000"/>
                  <a:t>$0.1M</a:t>
                </a:r>
              </a:p>
            </p:txBody>
          </p:sp>
        </p:grpSp>
        <p:sp>
          <p:nvSpPr>
            <p:cNvPr id="434240" name="Rectangle 198"/>
            <p:cNvSpPr>
              <a:spLocks noChangeArrowheads="1"/>
            </p:cNvSpPr>
            <p:nvPr/>
          </p:nvSpPr>
          <p:spPr bwMode="auto">
            <a:xfrm>
              <a:off x="3082256" y="4183873"/>
              <a:ext cx="730250" cy="230832"/>
            </a:xfrm>
            <a:prstGeom prst="rect">
              <a:avLst/>
            </a:prstGeom>
            <a:noFill/>
            <a:ln w="9525" algn="ctr">
              <a:noFill/>
              <a:miter lim="800000"/>
              <a:headEnd/>
              <a:tailEnd/>
            </a:ln>
          </p:spPr>
          <p:txBody>
            <a:bodyPr>
              <a:spAutoFit/>
            </a:bodyPr>
            <a:lstStyle/>
            <a:p>
              <a:pPr defTabSz="457200"/>
              <a:r>
                <a:rPr lang="en-US" sz="900"/>
                <a:t>Unclaimed</a:t>
              </a:r>
            </a:p>
          </p:txBody>
        </p:sp>
      </p:grpSp>
      <p:grpSp>
        <p:nvGrpSpPr>
          <p:cNvPr id="434188" name="Group 89"/>
          <p:cNvGrpSpPr>
            <a:grpSpLocks/>
          </p:cNvGrpSpPr>
          <p:nvPr/>
        </p:nvGrpSpPr>
        <p:grpSpPr bwMode="auto">
          <a:xfrm>
            <a:off x="3103563" y="4418013"/>
            <a:ext cx="1123950" cy="650875"/>
            <a:chOff x="3850105" y="4189169"/>
            <a:chExt cx="1123458" cy="651845"/>
          </a:xfrm>
        </p:grpSpPr>
        <p:grpSp>
          <p:nvGrpSpPr>
            <p:cNvPr id="434232" name="Group 84"/>
            <p:cNvGrpSpPr>
              <a:grpSpLocks/>
            </p:cNvGrpSpPr>
            <p:nvPr/>
          </p:nvGrpSpPr>
          <p:grpSpPr bwMode="auto">
            <a:xfrm>
              <a:off x="4054076" y="4189169"/>
              <a:ext cx="623888" cy="395288"/>
              <a:chOff x="4054076" y="4189169"/>
              <a:chExt cx="623888" cy="395288"/>
            </a:xfrm>
          </p:grpSpPr>
          <p:grpSp>
            <p:nvGrpSpPr>
              <p:cNvPr id="434234" name="Group 207"/>
              <p:cNvGrpSpPr>
                <a:grpSpLocks/>
              </p:cNvGrpSpPr>
              <p:nvPr/>
            </p:nvGrpSpPr>
            <p:grpSpPr bwMode="auto">
              <a:xfrm>
                <a:off x="4104208" y="4211044"/>
                <a:ext cx="515938" cy="372979"/>
                <a:chOff x="189" y="771"/>
                <a:chExt cx="382" cy="3208"/>
              </a:xfrm>
            </p:grpSpPr>
            <p:sp>
              <p:nvSpPr>
                <p:cNvPr id="66" name="Rectangle 163"/>
                <p:cNvSpPr>
                  <a:spLocks noChangeArrowheads="1"/>
                </p:cNvSpPr>
                <p:nvPr/>
              </p:nvSpPr>
              <p:spPr bwMode="auto">
                <a:xfrm>
                  <a:off x="202" y="829"/>
                  <a:ext cx="375" cy="3213"/>
                </a:xfrm>
                <a:prstGeom prst="rect">
                  <a:avLst/>
                </a:prstGeom>
                <a:gradFill rotWithShape="1">
                  <a:gsLst>
                    <a:gs pos="0">
                      <a:schemeClr val="accent2">
                        <a:gamma/>
                        <a:tint val="62353"/>
                        <a:invGamma/>
                      </a:schemeClr>
                    </a:gs>
                    <a:gs pos="100000">
                      <a:schemeClr val="accent2"/>
                    </a:gs>
                  </a:gsLst>
                  <a:lin ang="5400000" scaled="1"/>
                </a:gradFill>
                <a:ln w="19050" algn="ctr">
                  <a:solidFill>
                    <a:schemeClr val="accent2"/>
                  </a:solidFill>
                  <a:miter lim="800000"/>
                  <a:headEnd/>
                  <a:tailEnd/>
                </a:ln>
                <a:effectLst/>
              </p:spPr>
              <p:txBody>
                <a:bodyPr wrap="none" anchor="ctr"/>
                <a:lstStyle/>
                <a:p>
                  <a:pPr defTabSz="457200" fontAlgn="auto">
                    <a:spcBef>
                      <a:spcPts val="0"/>
                    </a:spcBef>
                    <a:spcAft>
                      <a:spcPts val="0"/>
                    </a:spcAft>
                    <a:defRPr/>
                  </a:pPr>
                  <a:endParaRPr lang="de-CH" sz="1800">
                    <a:latin typeface="+mn-lt"/>
                    <a:cs typeface="+mn-cs"/>
                  </a:endParaRPr>
                </a:p>
              </p:txBody>
            </p:sp>
            <p:sp>
              <p:nvSpPr>
                <p:cNvPr id="67" name="Oval 159"/>
                <p:cNvSpPr>
                  <a:spLocks noChangeArrowheads="1"/>
                </p:cNvSpPr>
                <p:nvPr/>
              </p:nvSpPr>
              <p:spPr bwMode="auto">
                <a:xfrm>
                  <a:off x="201" y="774"/>
                  <a:ext cx="381" cy="96"/>
                </a:xfrm>
                <a:prstGeom prst="ellipse">
                  <a:avLst/>
                </a:prstGeom>
                <a:gradFill rotWithShape="1">
                  <a:gsLst>
                    <a:gs pos="0">
                      <a:schemeClr val="accent2">
                        <a:gamma/>
                        <a:tint val="65882"/>
                        <a:invGamma/>
                      </a:schemeClr>
                    </a:gs>
                    <a:gs pos="100000">
                      <a:schemeClr val="accent2"/>
                    </a:gs>
                  </a:gsLst>
                  <a:lin ang="5400000" scaled="1"/>
                </a:gradFill>
                <a:ln w="12700" algn="ctr">
                  <a:solidFill>
                    <a:schemeClr val="accent2"/>
                  </a:solidFill>
                  <a:round/>
                  <a:headEnd/>
                  <a:tailEnd/>
                </a:ln>
                <a:effectLst/>
              </p:spPr>
              <p:txBody>
                <a:bodyPr wrap="none" anchor="ctr"/>
                <a:lstStyle/>
                <a:p>
                  <a:pPr defTabSz="457200" fontAlgn="auto">
                    <a:spcBef>
                      <a:spcPts val="0"/>
                    </a:spcBef>
                    <a:spcAft>
                      <a:spcPts val="0"/>
                    </a:spcAft>
                    <a:defRPr/>
                  </a:pPr>
                  <a:endParaRPr lang="de-CH" sz="1800">
                    <a:latin typeface="+mn-lt"/>
                    <a:cs typeface="+mn-cs"/>
                  </a:endParaRPr>
                </a:p>
              </p:txBody>
            </p:sp>
            <p:sp>
              <p:nvSpPr>
                <p:cNvPr id="434238" name="Oval 165"/>
                <p:cNvSpPr>
                  <a:spLocks noChangeArrowheads="1"/>
                </p:cNvSpPr>
                <p:nvPr/>
              </p:nvSpPr>
              <p:spPr bwMode="auto">
                <a:xfrm>
                  <a:off x="190" y="3840"/>
                  <a:ext cx="381" cy="139"/>
                </a:xfrm>
                <a:prstGeom prst="ellipse">
                  <a:avLst/>
                </a:prstGeom>
                <a:solidFill>
                  <a:schemeClr val="accent2"/>
                </a:solidFill>
                <a:ln w="12700" algn="ctr">
                  <a:solidFill>
                    <a:schemeClr val="accent2"/>
                  </a:solidFill>
                  <a:round/>
                  <a:headEnd/>
                  <a:tailEnd/>
                </a:ln>
              </p:spPr>
              <p:txBody>
                <a:bodyPr wrap="none" anchor="ctr"/>
                <a:lstStyle/>
                <a:p>
                  <a:pPr defTabSz="457200"/>
                  <a:endParaRPr lang="de-CH" sz="1800"/>
                </a:p>
              </p:txBody>
            </p:sp>
          </p:grpSp>
          <p:sp>
            <p:nvSpPr>
              <p:cNvPr id="434235" name="Text Box 50"/>
              <p:cNvSpPr txBox="1">
                <a:spLocks noChangeArrowheads="1"/>
              </p:cNvSpPr>
              <p:nvPr/>
            </p:nvSpPr>
            <p:spPr bwMode="auto">
              <a:xfrm>
                <a:off x="4054076" y="4189169"/>
                <a:ext cx="623888" cy="395288"/>
              </a:xfrm>
              <a:prstGeom prst="rect">
                <a:avLst/>
              </a:prstGeom>
              <a:noFill/>
              <a:ln w="12700" algn="ctr">
                <a:noFill/>
                <a:miter lim="800000"/>
                <a:headEnd/>
                <a:tailEnd/>
              </a:ln>
            </p:spPr>
            <p:txBody>
              <a:bodyPr>
                <a:spAutoFit/>
              </a:bodyPr>
              <a:lstStyle/>
              <a:p>
                <a:pPr algn="ctr" defTabSz="457200">
                  <a:lnSpc>
                    <a:spcPct val="90000"/>
                  </a:lnSpc>
                  <a:spcBef>
                    <a:spcPct val="20000"/>
                  </a:spcBef>
                </a:pPr>
                <a:r>
                  <a:rPr lang="en-US" sz="1000"/>
                  <a:t>10 TB</a:t>
                </a:r>
              </a:p>
              <a:p>
                <a:pPr algn="ctr" defTabSz="457200">
                  <a:lnSpc>
                    <a:spcPct val="90000"/>
                  </a:lnSpc>
                  <a:spcBef>
                    <a:spcPct val="20000"/>
                  </a:spcBef>
                </a:pPr>
                <a:r>
                  <a:rPr lang="en-US" sz="1000"/>
                  <a:t>$0.1M</a:t>
                </a:r>
              </a:p>
            </p:txBody>
          </p:sp>
        </p:grpSp>
        <p:sp>
          <p:nvSpPr>
            <p:cNvPr id="434233" name="Rectangle 200"/>
            <p:cNvSpPr>
              <a:spLocks noChangeArrowheads="1"/>
            </p:cNvSpPr>
            <p:nvPr/>
          </p:nvSpPr>
          <p:spPr bwMode="auto">
            <a:xfrm>
              <a:off x="3850105" y="4610182"/>
              <a:ext cx="1123458" cy="230832"/>
            </a:xfrm>
            <a:prstGeom prst="rect">
              <a:avLst/>
            </a:prstGeom>
            <a:noFill/>
            <a:ln w="9525" algn="ctr">
              <a:noFill/>
              <a:miter lim="800000"/>
              <a:headEnd/>
              <a:tailEnd/>
            </a:ln>
          </p:spPr>
          <p:txBody>
            <a:bodyPr>
              <a:spAutoFit/>
            </a:bodyPr>
            <a:lstStyle/>
            <a:p>
              <a:pPr defTabSz="457200"/>
              <a:r>
                <a:rPr lang="en-US" sz="900"/>
                <a:t>Over provisioned</a:t>
              </a:r>
            </a:p>
          </p:txBody>
        </p:sp>
      </p:grpSp>
      <p:grpSp>
        <p:nvGrpSpPr>
          <p:cNvPr id="434189" name="Group 85"/>
          <p:cNvGrpSpPr>
            <a:grpSpLocks/>
          </p:cNvGrpSpPr>
          <p:nvPr/>
        </p:nvGrpSpPr>
        <p:grpSpPr bwMode="auto">
          <a:xfrm>
            <a:off x="4081463" y="4846638"/>
            <a:ext cx="652462" cy="657225"/>
            <a:chOff x="5007727" y="4678465"/>
            <a:chExt cx="652845" cy="657267"/>
          </a:xfrm>
        </p:grpSpPr>
        <p:grpSp>
          <p:nvGrpSpPr>
            <p:cNvPr id="434226" name="Group 207"/>
            <p:cNvGrpSpPr>
              <a:grpSpLocks/>
            </p:cNvGrpSpPr>
            <p:nvPr/>
          </p:nvGrpSpPr>
          <p:grpSpPr bwMode="auto">
            <a:xfrm>
              <a:off x="5074784" y="4680269"/>
              <a:ext cx="515938" cy="360947"/>
              <a:chOff x="189" y="771"/>
              <a:chExt cx="382" cy="3208"/>
            </a:xfrm>
          </p:grpSpPr>
          <p:sp>
            <p:nvSpPr>
              <p:cNvPr id="72" name="Rectangle 163"/>
              <p:cNvSpPr>
                <a:spLocks noChangeArrowheads="1"/>
              </p:cNvSpPr>
              <p:nvPr/>
            </p:nvSpPr>
            <p:spPr bwMode="auto">
              <a:xfrm>
                <a:off x="190" y="826"/>
                <a:ext cx="380" cy="3076"/>
              </a:xfrm>
              <a:prstGeom prst="rect">
                <a:avLst/>
              </a:prstGeom>
              <a:gradFill rotWithShape="1">
                <a:gsLst>
                  <a:gs pos="0">
                    <a:schemeClr val="accent2">
                      <a:gamma/>
                      <a:tint val="62353"/>
                      <a:invGamma/>
                    </a:schemeClr>
                  </a:gs>
                  <a:gs pos="100000">
                    <a:schemeClr val="accent2"/>
                  </a:gs>
                </a:gsLst>
                <a:lin ang="5400000" scaled="1"/>
              </a:gradFill>
              <a:ln w="19050" algn="ctr">
                <a:solidFill>
                  <a:schemeClr val="accent2"/>
                </a:solidFill>
                <a:miter lim="800000"/>
                <a:headEnd/>
                <a:tailEnd/>
              </a:ln>
              <a:effectLst/>
            </p:spPr>
            <p:txBody>
              <a:bodyPr wrap="none" anchor="ctr"/>
              <a:lstStyle/>
              <a:p>
                <a:pPr defTabSz="457200" fontAlgn="auto">
                  <a:spcBef>
                    <a:spcPts val="0"/>
                  </a:spcBef>
                  <a:spcAft>
                    <a:spcPts val="0"/>
                  </a:spcAft>
                  <a:defRPr/>
                </a:pPr>
                <a:endParaRPr lang="de-CH" sz="1800">
                  <a:latin typeface="+mn-lt"/>
                  <a:cs typeface="+mn-cs"/>
                </a:endParaRPr>
              </a:p>
            </p:txBody>
          </p:sp>
          <p:sp>
            <p:nvSpPr>
              <p:cNvPr id="73" name="Oval 159"/>
              <p:cNvSpPr>
                <a:spLocks noChangeArrowheads="1"/>
              </p:cNvSpPr>
              <p:nvPr/>
            </p:nvSpPr>
            <p:spPr bwMode="auto">
              <a:xfrm>
                <a:off x="189" y="769"/>
                <a:ext cx="381" cy="99"/>
              </a:xfrm>
              <a:prstGeom prst="ellipse">
                <a:avLst/>
              </a:prstGeom>
              <a:gradFill rotWithShape="1">
                <a:gsLst>
                  <a:gs pos="0">
                    <a:schemeClr val="accent2">
                      <a:gamma/>
                      <a:tint val="65882"/>
                      <a:invGamma/>
                    </a:schemeClr>
                  </a:gs>
                  <a:gs pos="100000">
                    <a:schemeClr val="accent2"/>
                  </a:gs>
                </a:gsLst>
                <a:lin ang="5400000" scaled="1"/>
              </a:gradFill>
              <a:ln w="12700" algn="ctr">
                <a:solidFill>
                  <a:schemeClr val="accent2"/>
                </a:solidFill>
                <a:round/>
                <a:headEnd/>
                <a:tailEnd/>
              </a:ln>
              <a:effectLst/>
            </p:spPr>
            <p:txBody>
              <a:bodyPr wrap="none" anchor="ctr"/>
              <a:lstStyle/>
              <a:p>
                <a:pPr defTabSz="457200" fontAlgn="auto">
                  <a:spcBef>
                    <a:spcPts val="0"/>
                  </a:spcBef>
                  <a:spcAft>
                    <a:spcPts val="0"/>
                  </a:spcAft>
                  <a:defRPr/>
                </a:pPr>
                <a:endParaRPr lang="de-CH" sz="1800">
                  <a:latin typeface="+mn-lt"/>
                  <a:cs typeface="+mn-cs"/>
                </a:endParaRPr>
              </a:p>
            </p:txBody>
          </p:sp>
          <p:sp>
            <p:nvSpPr>
              <p:cNvPr id="434231" name="Oval 165"/>
              <p:cNvSpPr>
                <a:spLocks noChangeArrowheads="1"/>
              </p:cNvSpPr>
              <p:nvPr/>
            </p:nvSpPr>
            <p:spPr bwMode="auto">
              <a:xfrm>
                <a:off x="190" y="3840"/>
                <a:ext cx="381" cy="139"/>
              </a:xfrm>
              <a:prstGeom prst="ellipse">
                <a:avLst/>
              </a:prstGeom>
              <a:solidFill>
                <a:schemeClr val="accent2"/>
              </a:solidFill>
              <a:ln w="12700" algn="ctr">
                <a:solidFill>
                  <a:schemeClr val="accent2"/>
                </a:solidFill>
                <a:round/>
                <a:headEnd/>
                <a:tailEnd/>
              </a:ln>
            </p:spPr>
            <p:txBody>
              <a:bodyPr wrap="none" anchor="ctr"/>
              <a:lstStyle/>
              <a:p>
                <a:pPr defTabSz="457200"/>
                <a:endParaRPr lang="de-CH" sz="1800"/>
              </a:p>
            </p:txBody>
          </p:sp>
        </p:grpSp>
        <p:sp>
          <p:nvSpPr>
            <p:cNvPr id="434227" name="Text Box 50"/>
            <p:cNvSpPr txBox="1">
              <a:spLocks noChangeArrowheads="1"/>
            </p:cNvSpPr>
            <p:nvPr/>
          </p:nvSpPr>
          <p:spPr bwMode="auto">
            <a:xfrm>
              <a:off x="5036319" y="4678465"/>
              <a:ext cx="624253" cy="395313"/>
            </a:xfrm>
            <a:prstGeom prst="rect">
              <a:avLst/>
            </a:prstGeom>
            <a:noFill/>
            <a:ln w="12700" algn="ctr">
              <a:noFill/>
              <a:miter lim="800000"/>
              <a:headEnd/>
              <a:tailEnd/>
            </a:ln>
          </p:spPr>
          <p:txBody>
            <a:bodyPr>
              <a:spAutoFit/>
            </a:bodyPr>
            <a:lstStyle/>
            <a:p>
              <a:pPr algn="ctr" defTabSz="457200">
                <a:lnSpc>
                  <a:spcPct val="90000"/>
                </a:lnSpc>
                <a:spcBef>
                  <a:spcPct val="20000"/>
                </a:spcBef>
              </a:pPr>
              <a:r>
                <a:rPr lang="en-US" sz="1000"/>
                <a:t>10 TB</a:t>
              </a:r>
            </a:p>
            <a:p>
              <a:pPr algn="ctr" defTabSz="457200">
                <a:lnSpc>
                  <a:spcPct val="90000"/>
                </a:lnSpc>
                <a:spcBef>
                  <a:spcPct val="20000"/>
                </a:spcBef>
              </a:pPr>
              <a:r>
                <a:rPr lang="en-US" sz="1000"/>
                <a:t>$0.1M</a:t>
              </a:r>
            </a:p>
          </p:txBody>
        </p:sp>
        <p:sp>
          <p:nvSpPr>
            <p:cNvPr id="434228" name="Rectangle 202"/>
            <p:cNvSpPr>
              <a:spLocks noChangeArrowheads="1"/>
            </p:cNvSpPr>
            <p:nvPr/>
          </p:nvSpPr>
          <p:spPr bwMode="auto">
            <a:xfrm>
              <a:off x="5007727" y="5104900"/>
              <a:ext cx="647700" cy="230832"/>
            </a:xfrm>
            <a:prstGeom prst="rect">
              <a:avLst/>
            </a:prstGeom>
            <a:noFill/>
            <a:ln w="9525" algn="ctr">
              <a:noFill/>
              <a:miter lim="800000"/>
              <a:headEnd/>
              <a:tailEnd/>
            </a:ln>
          </p:spPr>
          <p:txBody>
            <a:bodyPr>
              <a:spAutoFit/>
            </a:bodyPr>
            <a:lstStyle/>
            <a:p>
              <a:pPr defTabSz="457200"/>
              <a:r>
                <a:rPr lang="en-US" sz="900"/>
                <a:t>Mis-used</a:t>
              </a:r>
            </a:p>
          </p:txBody>
        </p:sp>
      </p:grpSp>
      <p:sp>
        <p:nvSpPr>
          <p:cNvPr id="434190" name="Right Brace 90"/>
          <p:cNvSpPr>
            <a:spLocks/>
          </p:cNvSpPr>
          <p:nvPr/>
        </p:nvSpPr>
        <p:spPr bwMode="auto">
          <a:xfrm flipH="1">
            <a:off x="36513" y="1944688"/>
            <a:ext cx="449262" cy="3311525"/>
          </a:xfrm>
          <a:prstGeom prst="rightBrace">
            <a:avLst>
              <a:gd name="adj1" fmla="val 35695"/>
              <a:gd name="adj2" fmla="val 49630"/>
            </a:avLst>
          </a:prstGeom>
          <a:noFill/>
          <a:ln w="12700" algn="ctr">
            <a:solidFill>
              <a:srgbClr val="FF0000"/>
            </a:solidFill>
            <a:round/>
            <a:headEnd/>
            <a:tailEnd/>
          </a:ln>
        </p:spPr>
        <p:txBody>
          <a:bodyPr anchor="ctr"/>
          <a:lstStyle/>
          <a:p>
            <a:pPr algn="ctr"/>
            <a:r>
              <a:rPr lang="ru-RU" sz="2000">
                <a:solidFill>
                  <a:srgbClr val="FF0000"/>
                </a:solidFill>
              </a:rPr>
              <a:t>ПОТЕРИ</a:t>
            </a:r>
          </a:p>
          <a:p>
            <a:pPr algn="ctr"/>
            <a:endParaRPr lang="en-US" sz="2000">
              <a:solidFill>
                <a:srgbClr val="FF0000"/>
              </a:solidFill>
            </a:endParaRPr>
          </a:p>
        </p:txBody>
      </p:sp>
      <p:graphicFrame>
        <p:nvGraphicFramePr>
          <p:cNvPr id="369723" name="Group 59"/>
          <p:cNvGraphicFramePr>
            <a:graphicFrameLocks noGrp="1"/>
          </p:cNvGraphicFramePr>
          <p:nvPr/>
        </p:nvGraphicFramePr>
        <p:xfrm>
          <a:off x="4467225" y="1847850"/>
          <a:ext cx="4278313" cy="2133600"/>
        </p:xfrm>
        <a:graphic>
          <a:graphicData uri="http://schemas.openxmlformats.org/drawingml/2006/table">
            <a:tbl>
              <a:tblPr/>
              <a:tblGrid>
                <a:gridCol w="1531938"/>
                <a:gridCol w="1046162"/>
                <a:gridCol w="1700213"/>
              </a:tblGrid>
              <a:tr h="2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400" b="1" i="0" u="none" strike="noStrike" cap="none" normalizeH="0" baseline="0" smtClean="0">
                          <a:ln>
                            <a:noFill/>
                          </a:ln>
                          <a:solidFill>
                            <a:srgbClr val="FFFFFF"/>
                          </a:solidFill>
                          <a:effectLst/>
                          <a:latin typeface="Arial" charset="0"/>
                          <a:cs typeface="Arial" charset="0"/>
                        </a:rPr>
                        <a:t>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1400" b="1" i="0" u="none" strike="noStrike" cap="none" normalizeH="0" baseline="0" smtClean="0">
                          <a:ln>
                            <a:noFill/>
                          </a:ln>
                          <a:solidFill>
                            <a:srgbClr val="FFFFFF"/>
                          </a:solidFill>
                          <a:effectLst/>
                          <a:latin typeface="Arial" charset="0"/>
                          <a:cs typeface="Arial" charset="0"/>
                        </a:rPr>
                        <a:t>100TB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CH" sz="1400" b="1" i="0" u="none" strike="noStrike" cap="none" normalizeH="0" baseline="0" smtClean="0">
                          <a:ln>
                            <a:noFill/>
                          </a:ln>
                          <a:solidFill>
                            <a:srgbClr val="FFFFFF"/>
                          </a:solidFill>
                          <a:effectLst/>
                          <a:latin typeface="Arial" charset="0"/>
                          <a:cs typeface="Arial" charset="0"/>
                        </a:rPr>
                        <a:t>Price 10 USD/GB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27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U</a:t>
                      </a:r>
                      <a:r>
                        <a:rPr kumimoji="0" lang="de-CH" sz="1400" b="0" i="0" u="none" strike="noStrike" cap="none" normalizeH="0" baseline="0" smtClean="0">
                          <a:ln>
                            <a:noFill/>
                          </a:ln>
                          <a:solidFill>
                            <a:srgbClr val="000000"/>
                          </a:solidFill>
                          <a:effectLst/>
                          <a:latin typeface="Arial" charset="0"/>
                          <a:cs typeface="Arial" charset="0"/>
                        </a:rPr>
                        <a:t>nconfigured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smtClean="0">
                          <a:ln>
                            <a:noFill/>
                          </a:ln>
                          <a:solidFill>
                            <a:srgbClr val="000000"/>
                          </a:solidFill>
                          <a:effectLst/>
                          <a:latin typeface="Arial" charset="0"/>
                          <a:cs typeface="Arial" charset="0"/>
                        </a:rPr>
                        <a:t>20TB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smtClean="0">
                          <a:ln>
                            <a:noFill/>
                          </a:ln>
                          <a:solidFill>
                            <a:srgbClr val="000000"/>
                          </a:solidFill>
                          <a:effectLst/>
                          <a:latin typeface="Arial" charset="0"/>
                          <a:cs typeface="Arial" charset="0"/>
                        </a:rPr>
                        <a:t>$200,000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2"/>
                    </a:solidFill>
                  </a:tcPr>
                </a:tc>
              </a:tr>
              <a:tr h="227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smtClean="0">
                          <a:ln>
                            <a:noFill/>
                          </a:ln>
                          <a:solidFill>
                            <a:srgbClr val="000000"/>
                          </a:solidFill>
                          <a:effectLst/>
                          <a:latin typeface="Arial" charset="0"/>
                          <a:cs typeface="Arial" charset="0"/>
                        </a:rPr>
                        <a:t>Unallocated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smtClean="0">
                          <a:ln>
                            <a:noFill/>
                          </a:ln>
                          <a:solidFill>
                            <a:srgbClr val="000000"/>
                          </a:solidFill>
                          <a:effectLst/>
                          <a:latin typeface="Arial" charset="0"/>
                          <a:cs typeface="Arial" charset="0"/>
                        </a:rPr>
                        <a:t>30TB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smtClean="0">
                          <a:ln>
                            <a:noFill/>
                          </a:ln>
                          <a:solidFill>
                            <a:srgbClr val="000000"/>
                          </a:solidFill>
                          <a:effectLst/>
                          <a:latin typeface="Arial" charset="0"/>
                          <a:cs typeface="Arial" charset="0"/>
                        </a:rPr>
                        <a:t>$300,000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A"/>
                    </a:solidFill>
                  </a:tcPr>
                </a:tc>
              </a:tr>
              <a:tr h="227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smtClean="0">
                          <a:ln>
                            <a:noFill/>
                          </a:ln>
                          <a:solidFill>
                            <a:srgbClr val="000000"/>
                          </a:solidFill>
                          <a:effectLst/>
                          <a:latin typeface="Arial" charset="0"/>
                          <a:cs typeface="Arial" charset="0"/>
                        </a:rPr>
                        <a:t>Unclaimed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smtClean="0">
                          <a:ln>
                            <a:noFill/>
                          </a:ln>
                          <a:solidFill>
                            <a:srgbClr val="000000"/>
                          </a:solidFill>
                          <a:effectLst/>
                          <a:latin typeface="Arial" charset="0"/>
                          <a:cs typeface="Arial" charset="0"/>
                        </a:rPr>
                        <a:t>10TB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smtClean="0">
                          <a:ln>
                            <a:noFill/>
                          </a:ln>
                          <a:solidFill>
                            <a:srgbClr val="000000"/>
                          </a:solidFill>
                          <a:effectLst/>
                          <a:latin typeface="Arial" charset="0"/>
                          <a:cs typeface="Arial" charset="0"/>
                        </a:rPr>
                        <a:t>$100,000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2"/>
                    </a:solidFill>
                  </a:tcPr>
                </a:tc>
              </a:tr>
              <a:tr h="227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smtClean="0">
                          <a:ln>
                            <a:noFill/>
                          </a:ln>
                          <a:solidFill>
                            <a:srgbClr val="000000"/>
                          </a:solidFill>
                          <a:effectLst/>
                          <a:latin typeface="Arial" charset="0"/>
                          <a:cs typeface="Arial" charset="0"/>
                        </a:rPr>
                        <a:t>Overprovisioned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smtClean="0">
                          <a:ln>
                            <a:noFill/>
                          </a:ln>
                          <a:solidFill>
                            <a:srgbClr val="000000"/>
                          </a:solidFill>
                          <a:effectLst/>
                          <a:latin typeface="Arial" charset="0"/>
                          <a:cs typeface="Arial" charset="0"/>
                        </a:rPr>
                        <a:t>10TB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smtClean="0">
                          <a:ln>
                            <a:noFill/>
                          </a:ln>
                          <a:solidFill>
                            <a:srgbClr val="000000"/>
                          </a:solidFill>
                          <a:effectLst/>
                          <a:latin typeface="Arial" charset="0"/>
                          <a:cs typeface="Arial" charset="0"/>
                        </a:rPr>
                        <a:t>$100,000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A"/>
                    </a:solidFill>
                  </a:tcPr>
                </a:tc>
              </a:tr>
              <a:tr h="227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smtClean="0">
                          <a:ln>
                            <a:noFill/>
                          </a:ln>
                          <a:solidFill>
                            <a:srgbClr val="000000"/>
                          </a:solidFill>
                          <a:effectLst/>
                          <a:latin typeface="Arial" charset="0"/>
                          <a:cs typeface="Arial" charset="0"/>
                        </a:rPr>
                        <a:t>Misused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smtClean="0">
                          <a:ln>
                            <a:noFill/>
                          </a:ln>
                          <a:solidFill>
                            <a:srgbClr val="000000"/>
                          </a:solidFill>
                          <a:effectLst/>
                          <a:latin typeface="Arial" charset="0"/>
                          <a:cs typeface="Arial" charset="0"/>
                        </a:rPr>
                        <a:t>10TB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smtClean="0">
                          <a:ln>
                            <a:noFill/>
                          </a:ln>
                          <a:solidFill>
                            <a:srgbClr val="000000"/>
                          </a:solidFill>
                          <a:effectLst/>
                          <a:latin typeface="Arial" charset="0"/>
                          <a:cs typeface="Arial" charset="0"/>
                        </a:rPr>
                        <a:t>$100,000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2"/>
                    </a:solidFill>
                  </a:tcPr>
                </a:tc>
              </a:tr>
              <a:tr h="227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400" b="1" i="0" u="none" strike="noStrike" cap="none" normalizeH="0" baseline="0" smtClean="0">
                          <a:ln>
                            <a:noFill/>
                          </a:ln>
                          <a:solidFill>
                            <a:srgbClr val="FF0000"/>
                          </a:solidFill>
                          <a:effectLst/>
                          <a:latin typeface="Arial" charset="0"/>
                          <a:cs typeface="Arial"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1400" b="1" i="0" u="none" strike="noStrike" cap="none" normalizeH="0" baseline="0" smtClean="0">
                          <a:ln>
                            <a:noFill/>
                          </a:ln>
                          <a:solidFill>
                            <a:srgbClr val="FF0000"/>
                          </a:solidFill>
                          <a:effectLst/>
                          <a:latin typeface="Arial" charset="0"/>
                          <a:cs typeface="Arial" charset="0"/>
                        </a:rPr>
                        <a:t>80TB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CH" sz="1400" b="1" i="0" u="none" strike="noStrike" cap="none" normalizeH="0" baseline="0" smtClean="0">
                          <a:ln>
                            <a:noFill/>
                          </a:ln>
                          <a:solidFill>
                            <a:srgbClr val="FF0000"/>
                          </a:solidFill>
                          <a:effectLst/>
                          <a:latin typeface="Arial" charset="0"/>
                          <a:cs typeface="Arial" charset="0"/>
                        </a:rPr>
                        <a:t>$800,000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A"/>
                    </a:solidFill>
                  </a:tcPr>
                </a:tc>
              </a:tr>
            </a:tbl>
          </a:graphicData>
        </a:graphic>
      </p:graphicFrame>
      <p:sp>
        <p:nvSpPr>
          <p:cNvPr id="434225" name="Text Box 44"/>
          <p:cNvSpPr txBox="1">
            <a:spLocks noChangeArrowheads="1"/>
          </p:cNvSpPr>
          <p:nvPr/>
        </p:nvSpPr>
        <p:spPr bwMode="auto">
          <a:xfrm>
            <a:off x="4478338" y="6289675"/>
            <a:ext cx="1739900" cy="323850"/>
          </a:xfrm>
          <a:prstGeom prst="rect">
            <a:avLst/>
          </a:prstGeom>
          <a:noFill/>
          <a:ln w="12700" algn="ctr">
            <a:noFill/>
            <a:miter lim="800000"/>
            <a:headEnd/>
            <a:tailEnd/>
          </a:ln>
        </p:spPr>
        <p:txBody>
          <a:bodyPr>
            <a:spAutoFit/>
          </a:bodyPr>
          <a:lstStyle/>
          <a:p>
            <a:pPr defTabSz="457200">
              <a:lnSpc>
                <a:spcPct val="85000"/>
              </a:lnSpc>
            </a:pPr>
            <a:r>
              <a:rPr lang="ru-RU" sz="900"/>
              <a:t>Дисковые ресурсы, доступные для приложений</a:t>
            </a:r>
            <a:endParaRPr lang="en-US" sz="9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fontScheme name="Symantec_Font_Theme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4"/>
        </a:solidFill>
        <a:ln w="12700" cap="flat" cmpd="sng" algn="ctr">
          <a:solidFill>
            <a:schemeClr val="bg2"/>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bwMode="auto">
        <a:noFill/>
        <a:ln w="12700" algn="ctr">
          <a:noFill/>
          <a:miter lim="800000"/>
          <a:headEnd/>
          <a:tailEnd/>
        </a:ln>
        <a:effectLst/>
      </a:spPr>
      <a:bodyPr>
        <a:spAutoFit/>
      </a:bodyPr>
      <a:lstStyle>
        <a:defPPr algn="ctr">
          <a:spcBef>
            <a:spcPct val="50000"/>
          </a:spcBef>
          <a:defRPr sz="2000" b="1" dirty="0">
            <a:solidFill>
              <a:schemeClr val="bg1"/>
            </a:solidFill>
          </a:defRPr>
        </a:defPPr>
      </a:lstStyle>
    </a:txDef>
  </a:objectDefaults>
  <a:extraClrSchemeLst>
    <a:extraClrScheme>
      <a:clrScheme name="Blank 1">
        <a:dk1>
          <a:srgbClr val="000000"/>
        </a:dk1>
        <a:lt1>
          <a:srgbClr val="FFFFFF"/>
        </a:lt1>
        <a:dk2>
          <a:srgbClr val="000000"/>
        </a:dk2>
        <a:lt2>
          <a:srgbClr val="8C919A"/>
        </a:lt2>
        <a:accent1>
          <a:srgbClr val="848561"/>
        </a:accent1>
        <a:accent2>
          <a:srgbClr val="E6BA00"/>
        </a:accent2>
        <a:accent3>
          <a:srgbClr val="FFFFFF"/>
        </a:accent3>
        <a:accent4>
          <a:srgbClr val="000000"/>
        </a:accent4>
        <a:accent5>
          <a:srgbClr val="C2C2B7"/>
        </a:accent5>
        <a:accent6>
          <a:srgbClr val="D0A800"/>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Green">
      <a:srgbClr val="339933"/>
    </a:custClr>
    <a:custClr name="Rust">
      <a:srgbClr val="B25A0A"/>
    </a:custClr>
    <a:custClr name="Yellow">
      <a:srgbClr val="FFCC00"/>
    </a:custClr>
    <a:custClr name="Taupe">
      <a:srgbClr val="7B663F"/>
    </a:custClr>
    <a:custClr name="Blue">
      <a:srgbClr val="678BA8"/>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64</TotalTime>
  <Words>2167</Words>
  <Application>Microsoft Office PowerPoint</Application>
  <PresentationFormat>On-screen Show (4:3)</PresentationFormat>
  <Paragraphs>443</Paragraphs>
  <Slides>22</Slides>
  <Notes>20</Notes>
  <HiddenSlides>0</HiddenSlides>
  <MMClips>0</MMClips>
  <ScaleCrop>false</ScaleCrop>
  <HeadingPairs>
    <vt:vector size="8" baseType="variant">
      <vt:variant>
        <vt:lpstr>Fonts Used</vt:lpstr>
      </vt:variant>
      <vt:variant>
        <vt:i4>3</vt:i4>
      </vt:variant>
      <vt:variant>
        <vt:lpstr>Design Template</vt:lpstr>
      </vt:variant>
      <vt:variant>
        <vt:i4>13</vt:i4>
      </vt:variant>
      <vt:variant>
        <vt:lpstr>Embedded OLE Servers</vt:lpstr>
      </vt:variant>
      <vt:variant>
        <vt:i4>2</vt:i4>
      </vt:variant>
      <vt:variant>
        <vt:lpstr>Slide Titles</vt:lpstr>
      </vt:variant>
      <vt:variant>
        <vt:i4>22</vt:i4>
      </vt:variant>
    </vt:vector>
  </HeadingPairs>
  <TitlesOfParts>
    <vt:vector size="40" baseType="lpstr">
      <vt:lpstr>Arial</vt:lpstr>
      <vt:lpstr>Times New Roman</vt:lpstr>
      <vt:lpstr>SymantecSans</vt:lpstr>
      <vt:lpstr>Blank</vt:lpstr>
      <vt:lpstr>Blank</vt:lpstr>
      <vt:lpstr>Blank</vt:lpstr>
      <vt:lpstr>Blank</vt:lpstr>
      <vt:lpstr>Blank</vt:lpstr>
      <vt:lpstr>Blank</vt:lpstr>
      <vt:lpstr>Blank</vt:lpstr>
      <vt:lpstr>Blank</vt:lpstr>
      <vt:lpstr>Blank</vt:lpstr>
      <vt:lpstr>Blank</vt:lpstr>
      <vt:lpstr>Blank</vt:lpstr>
      <vt:lpstr>Blank</vt:lpstr>
      <vt:lpstr>Blank</vt:lpstr>
      <vt:lpstr>Image</vt:lpstr>
      <vt:lpstr>Visio</vt:lpstr>
      <vt:lpstr>Управление рисками во время кризиса</vt:lpstr>
      <vt:lpstr>День, который изменил мир</vt:lpstr>
      <vt:lpstr>День, который изменил мир</vt:lpstr>
      <vt:lpstr>Что лежит в основе нашего бизнеса </vt:lpstr>
      <vt:lpstr>Лидерство во всех основных сегментах</vt:lpstr>
      <vt:lpstr>Инициативы направленные на оптимизацию ИТ бюджетов</vt:lpstr>
      <vt:lpstr>Оптимизация управления хранением данных</vt:lpstr>
      <vt:lpstr>Хранение данных.  Проблемы и Решения</vt:lpstr>
      <vt:lpstr>Пример типичной ситуации</vt:lpstr>
      <vt:lpstr>Инициативы направленные на оптимизацию ИТ бюджетов</vt:lpstr>
      <vt:lpstr>Оптимизация использования ПО Текущая ситуация</vt:lpstr>
      <vt:lpstr>Среднестатистический график использования лицензии на ПО</vt:lpstr>
      <vt:lpstr>Оптимизация использования ПО Предлагаемое решение</vt:lpstr>
      <vt:lpstr>Спасибо</vt:lpstr>
      <vt:lpstr>Запасные слайды</vt:lpstr>
      <vt:lpstr>Command Central Storage (ССStorage) - полная прозрачность использования ресурсов СХД</vt:lpstr>
      <vt:lpstr>Storage Foundation (SF) поддерживает концепцию ‘Thin Storage’</vt:lpstr>
      <vt:lpstr>SF Cluster File System (CFS) –  одновременное использование ресурсов СХД</vt:lpstr>
      <vt:lpstr>SF Dynamic Storage Tiering (DST) - уровневое хранение данных</vt:lpstr>
      <vt:lpstr>Enterprise Vault (EV) –  управление жизненным циклом данных</vt:lpstr>
      <vt:lpstr>NetBackup PureDisk –  сокращение объемов резервных копий</vt:lpstr>
      <vt:lpstr>Опыт и наработки</vt:lpstr>
    </vt:vector>
  </TitlesOfParts>
  <Company>Symantec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 Standard Template</dc:title>
  <dc:creator>v019675</dc:creator>
  <cp:lastModifiedBy>VERITAS Software</cp:lastModifiedBy>
  <cp:revision>111</cp:revision>
  <dcterms:created xsi:type="dcterms:W3CDTF">2009-05-14T07:22:43Z</dcterms:created>
  <dcterms:modified xsi:type="dcterms:W3CDTF">2009-09-21T08:15:36Z</dcterms:modified>
</cp:coreProperties>
</file>